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648" r:id="rId5"/>
  </p:sldMasterIdLst>
  <p:notesMasterIdLst>
    <p:notesMasterId r:id="rId172"/>
  </p:notesMasterIdLst>
  <p:handoutMasterIdLst>
    <p:handoutMasterId r:id="rId173"/>
  </p:handoutMasterIdLst>
  <p:sldIdLst>
    <p:sldId id="2147375361" r:id="rId6"/>
    <p:sldId id="479" r:id="rId7"/>
    <p:sldId id="2147375411" r:id="rId8"/>
    <p:sldId id="2147375108" r:id="rId9"/>
    <p:sldId id="2147375122" r:id="rId10"/>
    <p:sldId id="2147375394" r:id="rId11"/>
    <p:sldId id="2147375389" r:id="rId12"/>
    <p:sldId id="2147375391" r:id="rId13"/>
    <p:sldId id="2147375410" r:id="rId14"/>
    <p:sldId id="2147375386" r:id="rId15"/>
    <p:sldId id="2147375413" r:id="rId16"/>
    <p:sldId id="2147375366" r:id="rId17"/>
    <p:sldId id="2147375380" r:id="rId18"/>
    <p:sldId id="2147375417" r:id="rId19"/>
    <p:sldId id="2147375213" r:id="rId20"/>
    <p:sldId id="531" r:id="rId21"/>
    <p:sldId id="2147375234" r:id="rId22"/>
    <p:sldId id="2147375235" r:id="rId23"/>
    <p:sldId id="2147375229" r:id="rId24"/>
    <p:sldId id="2147375236" r:id="rId25"/>
    <p:sldId id="2147375211" r:id="rId26"/>
    <p:sldId id="515" r:id="rId27"/>
    <p:sldId id="2147375270" r:id="rId28"/>
    <p:sldId id="2147375271" r:id="rId29"/>
    <p:sldId id="2147375216" r:id="rId30"/>
    <p:sldId id="2147375433" r:id="rId31"/>
    <p:sldId id="2147375226" r:id="rId32"/>
    <p:sldId id="2147375419" r:id="rId33"/>
    <p:sldId id="2147375314" r:id="rId34"/>
    <p:sldId id="2147375221" r:id="rId35"/>
    <p:sldId id="2147375222" r:id="rId36"/>
    <p:sldId id="2147375219" r:id="rId37"/>
    <p:sldId id="2147375220" r:id="rId38"/>
    <p:sldId id="2147375242" r:id="rId39"/>
    <p:sldId id="2147375241" r:id="rId40"/>
    <p:sldId id="2147375244" r:id="rId41"/>
    <p:sldId id="2147375243" r:id="rId42"/>
    <p:sldId id="2147375246" r:id="rId43"/>
    <p:sldId id="2147375245" r:id="rId44"/>
    <p:sldId id="527" r:id="rId45"/>
    <p:sldId id="2147375415" r:id="rId46"/>
    <p:sldId id="2147375247" r:id="rId47"/>
    <p:sldId id="2147375248" r:id="rId48"/>
    <p:sldId id="2147375313" r:id="rId49"/>
    <p:sldId id="2147375333" r:id="rId50"/>
    <p:sldId id="2147375311" r:id="rId51"/>
    <p:sldId id="2147375342" r:id="rId52"/>
    <p:sldId id="2147375309" r:id="rId53"/>
    <p:sldId id="2147375343" r:id="rId54"/>
    <p:sldId id="2147375428" r:id="rId55"/>
    <p:sldId id="2147375426" r:id="rId56"/>
    <p:sldId id="2147375472" r:id="rId57"/>
    <p:sldId id="598" r:id="rId58"/>
    <p:sldId id="2147375364" r:id="rId59"/>
    <p:sldId id="2147375404" r:id="rId60"/>
    <p:sldId id="2147375406" r:id="rId61"/>
    <p:sldId id="2147375407" r:id="rId62"/>
    <p:sldId id="2147375418" r:id="rId63"/>
    <p:sldId id="2147375298" r:id="rId64"/>
    <p:sldId id="607" r:id="rId65"/>
    <p:sldId id="2147375356" r:id="rId66"/>
    <p:sldId id="2147375420" r:id="rId67"/>
    <p:sldId id="2147375344" r:id="rId68"/>
    <p:sldId id="2147375345" r:id="rId69"/>
    <p:sldId id="2147375421" r:id="rId70"/>
    <p:sldId id="2147375351" r:id="rId71"/>
    <p:sldId id="2147375326" r:id="rId72"/>
    <p:sldId id="2147375353" r:id="rId73"/>
    <p:sldId id="2147375327" r:id="rId74"/>
    <p:sldId id="2147375328" r:id="rId75"/>
    <p:sldId id="2147375329" r:id="rId76"/>
    <p:sldId id="2147375348" r:id="rId77"/>
    <p:sldId id="2147375331" r:id="rId78"/>
    <p:sldId id="2147375332" r:id="rId79"/>
    <p:sldId id="2147375323" r:id="rId80"/>
    <p:sldId id="2147375324" r:id="rId81"/>
    <p:sldId id="2147375422" r:id="rId82"/>
    <p:sldId id="509" r:id="rId83"/>
    <p:sldId id="634" r:id="rId84"/>
    <p:sldId id="2147375223" r:id="rId85"/>
    <p:sldId id="2147375436" r:id="rId86"/>
    <p:sldId id="2147375291" r:id="rId87"/>
    <p:sldId id="2147375202" r:id="rId88"/>
    <p:sldId id="2147375203" r:id="rId89"/>
    <p:sldId id="2147375240" r:id="rId90"/>
    <p:sldId id="2147375230" r:id="rId91"/>
    <p:sldId id="2147375204" r:id="rId92"/>
    <p:sldId id="2147375460" r:id="rId93"/>
    <p:sldId id="2147375461" r:id="rId94"/>
    <p:sldId id="2147375381" r:id="rId95"/>
    <p:sldId id="2147375384" r:id="rId96"/>
    <p:sldId id="2147375385" r:id="rId97"/>
    <p:sldId id="2147375387" r:id="rId98"/>
    <p:sldId id="2147375388" r:id="rId99"/>
    <p:sldId id="2147375383" r:id="rId100"/>
    <p:sldId id="2147375405" r:id="rId101"/>
    <p:sldId id="2147375396" r:id="rId102"/>
    <p:sldId id="2147375402" r:id="rId103"/>
    <p:sldId id="2147375403" r:id="rId104"/>
    <p:sldId id="2147375266" r:id="rId105"/>
    <p:sldId id="2147375265" r:id="rId106"/>
    <p:sldId id="2147375284" r:id="rId107"/>
    <p:sldId id="2147375304" r:id="rId108"/>
    <p:sldId id="2147375429" r:id="rId109"/>
    <p:sldId id="2147375430" r:id="rId110"/>
    <p:sldId id="2147375432" r:id="rId111"/>
    <p:sldId id="2147375300" r:id="rId112"/>
    <p:sldId id="2147375423" r:id="rId113"/>
    <p:sldId id="2147375283" r:id="rId114"/>
    <p:sldId id="2147375471" r:id="rId115"/>
    <p:sldId id="2147375468" r:id="rId116"/>
    <p:sldId id="2147375467" r:id="rId117"/>
    <p:sldId id="2147375466" r:id="rId118"/>
    <p:sldId id="2147375465" r:id="rId119"/>
    <p:sldId id="2147375464" r:id="rId120"/>
    <p:sldId id="2147375463" r:id="rId121"/>
    <p:sldId id="2147375442" r:id="rId122"/>
    <p:sldId id="2147375441" r:id="rId123"/>
    <p:sldId id="2147375440" r:id="rId124"/>
    <p:sldId id="2147375439" r:id="rId125"/>
    <p:sldId id="2147375438" r:id="rId126"/>
    <p:sldId id="2147375437" r:id="rId127"/>
    <p:sldId id="2147375450" r:id="rId128"/>
    <p:sldId id="2147375449" r:id="rId129"/>
    <p:sldId id="2147375448" r:id="rId130"/>
    <p:sldId id="2147375447" r:id="rId131"/>
    <p:sldId id="2147375446" r:id="rId132"/>
    <p:sldId id="2147375445" r:id="rId133"/>
    <p:sldId id="2147375318" r:id="rId134"/>
    <p:sldId id="2147375469" r:id="rId135"/>
    <p:sldId id="2147375424" r:id="rId136"/>
    <p:sldId id="512" r:id="rId137"/>
    <p:sldId id="2147375218" r:id="rId138"/>
    <p:sldId id="2147375285" r:id="rId139"/>
    <p:sldId id="2147375431" r:id="rId140"/>
    <p:sldId id="2147375434" r:id="rId141"/>
    <p:sldId id="2147375435" r:id="rId142"/>
    <p:sldId id="2147375279" r:id="rId143"/>
    <p:sldId id="2147375320" r:id="rId144"/>
    <p:sldId id="2147375425" r:id="rId145"/>
    <p:sldId id="558" r:id="rId146"/>
    <p:sldId id="2147375408" r:id="rId147"/>
    <p:sldId id="2147375133" r:id="rId148"/>
    <p:sldId id="2147375371" r:id="rId149"/>
    <p:sldId id="2147375372" r:id="rId150"/>
    <p:sldId id="2147375373" r:id="rId151"/>
    <p:sldId id="2147375374" r:id="rId152"/>
    <p:sldId id="2147375375" r:id="rId153"/>
    <p:sldId id="2147375376" r:id="rId154"/>
    <p:sldId id="2147375377" r:id="rId155"/>
    <p:sldId id="2147375378" r:id="rId156"/>
    <p:sldId id="2147375379" r:id="rId157"/>
    <p:sldId id="2147375227" r:id="rId158"/>
    <p:sldId id="2147375228" r:id="rId159"/>
    <p:sldId id="2147375237" r:id="rId160"/>
    <p:sldId id="2147375238" r:id="rId161"/>
    <p:sldId id="2147375451" r:id="rId162"/>
    <p:sldId id="2147375452" r:id="rId163"/>
    <p:sldId id="2147375462" r:id="rId164"/>
    <p:sldId id="2147375453" r:id="rId165"/>
    <p:sldId id="2147375459" r:id="rId166"/>
    <p:sldId id="2147375454" r:id="rId167"/>
    <p:sldId id="2147375455" r:id="rId168"/>
    <p:sldId id="2147375456" r:id="rId169"/>
    <p:sldId id="2147375457" r:id="rId170"/>
    <p:sldId id="2147375458" r:id="rId171"/>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EA47858-2AE4-CE4F-9E10-CFF7AF7ECC62}">
          <p14:sldIdLst>
            <p14:sldId id="2147375361"/>
            <p14:sldId id="479"/>
            <p14:sldId id="2147375411"/>
            <p14:sldId id="2147375108"/>
            <p14:sldId id="2147375122"/>
            <p14:sldId id="2147375394"/>
            <p14:sldId id="2147375389"/>
            <p14:sldId id="2147375391"/>
            <p14:sldId id="2147375410"/>
            <p14:sldId id="2147375386"/>
            <p14:sldId id="2147375413"/>
          </p14:sldIdLst>
        </p14:section>
        <p14:section name="Sesión General" id="{E93F9A4A-05C9-3840-8CC8-DEB70C97D789}">
          <p14:sldIdLst>
            <p14:sldId id="2147375366"/>
            <p14:sldId id="2147375380"/>
            <p14:sldId id="2147375417"/>
            <p14:sldId id="2147375213"/>
            <p14:sldId id="531"/>
            <p14:sldId id="2147375234"/>
            <p14:sldId id="2147375235"/>
            <p14:sldId id="2147375229"/>
            <p14:sldId id="2147375236"/>
            <p14:sldId id="2147375211"/>
            <p14:sldId id="515"/>
            <p14:sldId id="2147375270"/>
            <p14:sldId id="2147375271"/>
            <p14:sldId id="2147375216"/>
            <p14:sldId id="2147375433"/>
            <p14:sldId id="2147375226"/>
            <p14:sldId id="2147375419"/>
            <p14:sldId id="2147375314"/>
            <p14:sldId id="2147375221"/>
            <p14:sldId id="2147375222"/>
            <p14:sldId id="2147375219"/>
            <p14:sldId id="2147375220"/>
            <p14:sldId id="2147375242"/>
            <p14:sldId id="2147375241"/>
            <p14:sldId id="2147375244"/>
            <p14:sldId id="2147375243"/>
            <p14:sldId id="2147375246"/>
            <p14:sldId id="2147375245"/>
            <p14:sldId id="527"/>
            <p14:sldId id="2147375415"/>
            <p14:sldId id="2147375247"/>
            <p14:sldId id="2147375248"/>
            <p14:sldId id="2147375313"/>
            <p14:sldId id="2147375333"/>
            <p14:sldId id="2147375311"/>
            <p14:sldId id="2147375342"/>
            <p14:sldId id="2147375309"/>
            <p14:sldId id="2147375343"/>
            <p14:sldId id="2147375428"/>
            <p14:sldId id="2147375426"/>
          </p14:sldIdLst>
        </p14:section>
        <p14:section name="Salas de Reunión" id="{F30B85BA-86C9-0944-AEA5-6313919C01E0}">
          <p14:sldIdLst>
            <p14:sldId id="2147375472"/>
            <p14:sldId id="598"/>
            <p14:sldId id="2147375364"/>
            <p14:sldId id="2147375404"/>
            <p14:sldId id="2147375406"/>
            <p14:sldId id="2147375407"/>
            <p14:sldId id="2147375418"/>
            <p14:sldId id="2147375298"/>
            <p14:sldId id="607"/>
            <p14:sldId id="2147375356"/>
            <p14:sldId id="2147375420"/>
            <p14:sldId id="2147375344"/>
            <p14:sldId id="2147375345"/>
            <p14:sldId id="2147375421"/>
            <p14:sldId id="2147375351"/>
            <p14:sldId id="2147375326"/>
            <p14:sldId id="2147375353"/>
            <p14:sldId id="2147375327"/>
            <p14:sldId id="2147375328"/>
            <p14:sldId id="2147375329"/>
            <p14:sldId id="2147375348"/>
            <p14:sldId id="2147375331"/>
            <p14:sldId id="2147375332"/>
            <p14:sldId id="2147375323"/>
            <p14:sldId id="2147375324"/>
            <p14:sldId id="2147375422"/>
            <p14:sldId id="509"/>
            <p14:sldId id="634"/>
            <p14:sldId id="2147375223"/>
            <p14:sldId id="2147375436"/>
            <p14:sldId id="2147375291"/>
            <p14:sldId id="2147375202"/>
            <p14:sldId id="2147375203"/>
            <p14:sldId id="2147375240"/>
            <p14:sldId id="2147375230"/>
            <p14:sldId id="2147375204"/>
            <p14:sldId id="2147375460"/>
            <p14:sldId id="2147375461"/>
            <p14:sldId id="2147375381"/>
            <p14:sldId id="2147375384"/>
            <p14:sldId id="2147375385"/>
            <p14:sldId id="2147375387"/>
            <p14:sldId id="2147375388"/>
            <p14:sldId id="2147375383"/>
            <p14:sldId id="2147375405"/>
            <p14:sldId id="2147375396"/>
            <p14:sldId id="2147375402"/>
            <p14:sldId id="2147375403"/>
            <p14:sldId id="2147375266"/>
            <p14:sldId id="2147375265"/>
            <p14:sldId id="2147375284"/>
            <p14:sldId id="2147375304"/>
            <p14:sldId id="2147375429"/>
            <p14:sldId id="2147375430"/>
            <p14:sldId id="2147375432"/>
            <p14:sldId id="2147375300"/>
            <p14:sldId id="2147375423"/>
            <p14:sldId id="2147375283"/>
            <p14:sldId id="2147375471"/>
            <p14:sldId id="2147375468"/>
            <p14:sldId id="2147375467"/>
            <p14:sldId id="2147375466"/>
            <p14:sldId id="2147375465"/>
            <p14:sldId id="2147375464"/>
            <p14:sldId id="2147375463"/>
            <p14:sldId id="2147375442"/>
            <p14:sldId id="2147375441"/>
            <p14:sldId id="2147375440"/>
            <p14:sldId id="2147375439"/>
            <p14:sldId id="2147375438"/>
            <p14:sldId id="2147375437"/>
            <p14:sldId id="2147375450"/>
            <p14:sldId id="2147375449"/>
            <p14:sldId id="2147375448"/>
            <p14:sldId id="2147375447"/>
            <p14:sldId id="2147375446"/>
            <p14:sldId id="2147375445"/>
            <p14:sldId id="2147375318"/>
            <p14:sldId id="2147375469"/>
            <p14:sldId id="2147375424"/>
            <p14:sldId id="512"/>
            <p14:sldId id="2147375218"/>
            <p14:sldId id="2147375285"/>
            <p14:sldId id="2147375431"/>
            <p14:sldId id="2147375434"/>
            <p14:sldId id="2147375435"/>
            <p14:sldId id="2147375279"/>
            <p14:sldId id="2147375320"/>
            <p14:sldId id="2147375425"/>
            <p14:sldId id="558"/>
          </p14:sldIdLst>
        </p14:section>
        <p14:section name="OKRs 2Q 2023" id="{EF3884C9-137E-C14B-9B35-D8E7CF6B02DF}">
          <p14:sldIdLst>
            <p14:sldId id="2147375408"/>
            <p14:sldId id="2147375133"/>
            <p14:sldId id="2147375371"/>
            <p14:sldId id="2147375372"/>
            <p14:sldId id="2147375373"/>
            <p14:sldId id="2147375374"/>
            <p14:sldId id="2147375375"/>
            <p14:sldId id="2147375376"/>
            <p14:sldId id="2147375377"/>
            <p14:sldId id="2147375378"/>
            <p14:sldId id="2147375379"/>
            <p14:sldId id="2147375227"/>
            <p14:sldId id="2147375228"/>
            <p14:sldId id="2147375237"/>
            <p14:sldId id="2147375238"/>
            <p14:sldId id="2147375451"/>
            <p14:sldId id="2147375452"/>
            <p14:sldId id="2147375462"/>
            <p14:sldId id="2147375453"/>
            <p14:sldId id="2147375459"/>
            <p14:sldId id="2147375454"/>
            <p14:sldId id="2147375455"/>
            <p14:sldId id="2147375456"/>
            <p14:sldId id="2147375457"/>
            <p14:sldId id="21473754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43F50B-1792-775E-F92A-316FDF288930}" name="Norberto Harmath" initials="NH" userId="S::nharmath@teco.com.ar::c09ab474-9f01-4ab6-abe8-42d02b6ac4a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FF00"/>
    <a:srgbClr val="FFF9B2"/>
    <a:srgbClr val="FFFFFF"/>
    <a:srgbClr val="F2F2F2"/>
    <a:srgbClr val="D7FC9C"/>
    <a:srgbClr val="D5183B"/>
    <a:srgbClr val="2A8A00"/>
    <a:srgbClr val="93D176"/>
    <a:srgbClr val="D5E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33" autoAdjust="0"/>
  </p:normalViewPr>
  <p:slideViewPr>
    <p:cSldViewPr snapToGrid="0">
      <p:cViewPr>
        <p:scale>
          <a:sx n="50" d="100"/>
          <a:sy n="50" d="100"/>
        </p:scale>
        <p:origin x="732" y="1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microsoft.com/office/2018/10/relationships/authors" Target="author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theme" Target="theme/theme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2F17D-AA11-4448-AC67-FEC402851A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a:extLst>
              <a:ext uri="{FF2B5EF4-FFF2-40B4-BE49-F238E27FC236}">
                <a16:creationId xmlns:a16="http://schemas.microsoft.com/office/drawing/2014/main" id="{156B4BB4-2049-45BC-BC72-2FDC28812A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7ED07C-A00F-4D5A-9A89-A6E5AA68F4B5}" type="datetimeFigureOut">
              <a:rPr lang="es-AR" smtClean="0"/>
              <a:t>30/06/2023</a:t>
            </a:fld>
            <a:endParaRPr lang="es-AR"/>
          </a:p>
        </p:txBody>
      </p:sp>
      <p:sp>
        <p:nvSpPr>
          <p:cNvPr id="4" name="Footer Placeholder 3">
            <a:extLst>
              <a:ext uri="{FF2B5EF4-FFF2-40B4-BE49-F238E27FC236}">
                <a16:creationId xmlns:a16="http://schemas.microsoft.com/office/drawing/2014/main" id="{14BFB3EB-495C-437D-8238-2724AD8B27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a:extLst>
              <a:ext uri="{FF2B5EF4-FFF2-40B4-BE49-F238E27FC236}">
                <a16:creationId xmlns:a16="http://schemas.microsoft.com/office/drawing/2014/main" id="{AE55CF88-915F-4CD4-A94A-E1EDC96CD4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5FA83A-2E5A-4191-824A-3DB26EDE238A}" type="slidenum">
              <a:rPr lang="es-AR" smtClean="0"/>
              <a:t>‹Nº›</a:t>
            </a:fld>
            <a:endParaRPr lang="es-AR"/>
          </a:p>
        </p:txBody>
      </p:sp>
    </p:spTree>
    <p:extLst>
      <p:ext uri="{BB962C8B-B14F-4D97-AF65-F5344CB8AC3E}">
        <p14:creationId xmlns:p14="http://schemas.microsoft.com/office/powerpoint/2010/main" val="3794146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370C6-C0AB-400C-A5E9-81810F06E9F3}" type="datetimeFigureOut">
              <a:rPr lang="es-AR" smtClean="0"/>
              <a:t>30/06/2023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74B31-BCC5-4C52-9078-67F13E4BC0FD}" type="slidenum">
              <a:rPr lang="es-AR" smtClean="0"/>
              <a:t>‹Nº›</a:t>
            </a:fld>
            <a:endParaRPr lang="es-AR"/>
          </a:p>
        </p:txBody>
      </p:sp>
    </p:spTree>
    <p:extLst>
      <p:ext uri="{BB962C8B-B14F-4D97-AF65-F5344CB8AC3E}">
        <p14:creationId xmlns:p14="http://schemas.microsoft.com/office/powerpoint/2010/main" val="284291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Agregar un QR en la encueta</a:t>
            </a:r>
          </a:p>
          <a:p>
            <a:endParaRPr lang="es-ES_tradnl"/>
          </a:p>
        </p:txBody>
      </p:sp>
      <p:sp>
        <p:nvSpPr>
          <p:cNvPr id="4" name="Slide Number Placeholder 3"/>
          <p:cNvSpPr>
            <a:spLocks noGrp="1"/>
          </p:cNvSpPr>
          <p:nvPr>
            <p:ph type="sldNum" sz="quarter" idx="5"/>
          </p:nvPr>
        </p:nvSpPr>
        <p:spPr/>
        <p:txBody>
          <a:bodyPr/>
          <a:lstStyle/>
          <a:p>
            <a:fld id="{1A674B31-BCC5-4C52-9078-67F13E4BC0FD}" type="slidenum">
              <a:rPr lang="es-AR" smtClean="0"/>
              <a:t>2</a:t>
            </a:fld>
            <a:endParaRPr lang="es-AR"/>
          </a:p>
        </p:txBody>
      </p:sp>
    </p:spTree>
    <p:extLst>
      <p:ext uri="{BB962C8B-B14F-4D97-AF65-F5344CB8AC3E}">
        <p14:creationId xmlns:p14="http://schemas.microsoft.com/office/powerpoint/2010/main" val="3546397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INFRACO es una iniciativa para compartir las redes </a:t>
            </a:r>
            <a:r>
              <a:rPr lang="es-ES" err="1"/>
              <a:t>ftth</a:t>
            </a:r>
            <a:r>
              <a:rPr lang="es-ES"/>
              <a:t> que se despliegan o se adquieran con otros operadores.</a:t>
            </a:r>
            <a:endParaRPr lang="en-US"/>
          </a:p>
          <a:p>
            <a:r>
              <a:rPr lang="es-ES"/>
              <a:t>Como se ve en el esquema de la derecha lo que se comparte sería la OLT y la red de planta externa.</a:t>
            </a:r>
            <a:endParaRPr lang="es-ES">
              <a:cs typeface="Calibri"/>
            </a:endParaRPr>
          </a:p>
          <a:p>
            <a:r>
              <a:rPr lang="es-ES"/>
              <a:t>En cuanto a la solución, se necesita una capa de software para gestionar las OLT que permita hacer lo que se llama </a:t>
            </a:r>
            <a:r>
              <a:rPr lang="es-ES" err="1"/>
              <a:t>slicing</a:t>
            </a:r>
            <a:r>
              <a:rPr lang="es-ES"/>
              <a:t>, de manera que cada operador vea como si fuese una OLT propia la que está provisionando.</a:t>
            </a:r>
            <a:endParaRPr lang="es-ES">
              <a:cs typeface="Calibri"/>
            </a:endParaRPr>
          </a:p>
          <a:p>
            <a:r>
              <a:rPr lang="es-ES"/>
              <a:t>No se llegaron a definir </a:t>
            </a:r>
            <a:r>
              <a:rPr lang="es-ES" err="1"/>
              <a:t>OKRs</a:t>
            </a:r>
            <a:r>
              <a:rPr lang="es-ES"/>
              <a:t> para este proyecto, arrancó en los últimos meses de 2022, lo que se hizo en q4 es tener una idea de arquitectura, posibles proveedores, costos de referencia y tiempos.</a:t>
            </a:r>
            <a:endParaRPr lang="es-ES">
              <a:cs typeface="Calibri"/>
            </a:endParaRPr>
          </a:p>
          <a:p>
            <a:r>
              <a:rPr lang="es-ES"/>
              <a:t>En q1 2023 se van a hacer pruebas de concepto de las soluciones, una RFP para adquirir la solución y seguir ajustando temas de arquitectura como ser como adaptar los sistemas de Telecom para que puedan usar estas redes compartidas además de las redes actualmente desplegadas.</a:t>
            </a:r>
            <a:endParaRPr lang="es-ES">
              <a:cs typeface="Calibri"/>
            </a:endParaRPr>
          </a:p>
          <a:p>
            <a:endParaRPr lang="es-ES">
              <a:cs typeface="Calibri"/>
            </a:endParaRPr>
          </a:p>
          <a:p>
            <a:r>
              <a:rPr lang="es-ES"/>
              <a:t>---------------</a:t>
            </a:r>
            <a:r>
              <a:rPr lang="es-ES">
                <a:cs typeface="Calibri"/>
              </a:rPr>
              <a:t> se sacó</a:t>
            </a:r>
          </a:p>
          <a:p>
            <a:r>
              <a:rPr lang="es-ES"/>
              <a:t>Hay motivaciones desde el punto de vista financiero para encarar esta modalidad.</a:t>
            </a:r>
            <a:endParaRPr lang="es-ES">
              <a:cs typeface="Calibri"/>
            </a:endParaRPr>
          </a:p>
          <a:p>
            <a:r>
              <a:rPr lang="es-ES"/>
              <a:t>A los operadores que usan la infraestructura compartida se los llama VNO.</a:t>
            </a:r>
            <a:endParaRPr lang="es-ES">
              <a:cs typeface="Calibri"/>
            </a:endParaRPr>
          </a:p>
          <a:p>
            <a:r>
              <a:rPr lang="es-ES"/>
              <a:t>En los casos que se decida compartir la red, Telecom sería un VNO más.</a:t>
            </a:r>
            <a:endParaRPr lang="es-ES">
              <a:cs typeface="Calibri"/>
            </a:endParaRPr>
          </a:p>
          <a:p>
            <a:r>
              <a:rPr lang="es-ES"/>
              <a:t>Además de esta capa de software se está trabajando en la solución de transporte para llevar el tráfico del VNO hacia la conexión con el mismo.</a:t>
            </a:r>
            <a:endParaRPr lang="es-ES">
              <a:cs typeface="Calibri"/>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14</a:t>
            </a:fld>
            <a:endParaRPr lang="es-AR"/>
          </a:p>
        </p:txBody>
      </p:sp>
    </p:spTree>
    <p:extLst>
      <p:ext uri="{BB962C8B-B14F-4D97-AF65-F5344CB8AC3E}">
        <p14:creationId xmlns:p14="http://schemas.microsoft.com/office/powerpoint/2010/main" val="16131402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145</a:t>
            </a:fld>
            <a:endParaRPr lang="es-AR"/>
          </a:p>
        </p:txBody>
      </p:sp>
    </p:spTree>
    <p:extLst>
      <p:ext uri="{BB962C8B-B14F-4D97-AF65-F5344CB8AC3E}">
        <p14:creationId xmlns:p14="http://schemas.microsoft.com/office/powerpoint/2010/main" val="18595744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146</a:t>
            </a:fld>
            <a:endParaRPr lang="es-AR"/>
          </a:p>
        </p:txBody>
      </p:sp>
    </p:spTree>
    <p:extLst>
      <p:ext uri="{BB962C8B-B14F-4D97-AF65-F5344CB8AC3E}">
        <p14:creationId xmlns:p14="http://schemas.microsoft.com/office/powerpoint/2010/main" val="13137751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147</a:t>
            </a:fld>
            <a:endParaRPr lang="es-AR"/>
          </a:p>
        </p:txBody>
      </p:sp>
    </p:spTree>
    <p:extLst>
      <p:ext uri="{BB962C8B-B14F-4D97-AF65-F5344CB8AC3E}">
        <p14:creationId xmlns:p14="http://schemas.microsoft.com/office/powerpoint/2010/main" val="1713169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148</a:t>
            </a:fld>
            <a:endParaRPr lang="es-AR"/>
          </a:p>
        </p:txBody>
      </p:sp>
    </p:spTree>
    <p:extLst>
      <p:ext uri="{BB962C8B-B14F-4D97-AF65-F5344CB8AC3E}">
        <p14:creationId xmlns:p14="http://schemas.microsoft.com/office/powerpoint/2010/main" val="12836993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149</a:t>
            </a:fld>
            <a:endParaRPr lang="es-AR"/>
          </a:p>
        </p:txBody>
      </p:sp>
    </p:spTree>
    <p:extLst>
      <p:ext uri="{BB962C8B-B14F-4D97-AF65-F5344CB8AC3E}">
        <p14:creationId xmlns:p14="http://schemas.microsoft.com/office/powerpoint/2010/main" val="13023730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150</a:t>
            </a:fld>
            <a:endParaRPr lang="es-AR"/>
          </a:p>
        </p:txBody>
      </p:sp>
    </p:spTree>
    <p:extLst>
      <p:ext uri="{BB962C8B-B14F-4D97-AF65-F5344CB8AC3E}">
        <p14:creationId xmlns:p14="http://schemas.microsoft.com/office/powerpoint/2010/main" val="38243535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151</a:t>
            </a:fld>
            <a:endParaRPr lang="es-AR"/>
          </a:p>
        </p:txBody>
      </p:sp>
    </p:spTree>
    <p:extLst>
      <p:ext uri="{BB962C8B-B14F-4D97-AF65-F5344CB8AC3E}">
        <p14:creationId xmlns:p14="http://schemas.microsoft.com/office/powerpoint/2010/main" val="30840542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152</a:t>
            </a:fld>
            <a:endParaRPr lang="es-AR"/>
          </a:p>
        </p:txBody>
      </p:sp>
    </p:spTree>
    <p:extLst>
      <p:ext uri="{BB962C8B-B14F-4D97-AF65-F5344CB8AC3E}">
        <p14:creationId xmlns:p14="http://schemas.microsoft.com/office/powerpoint/2010/main" val="2896346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154</a:t>
            </a:fld>
            <a:endParaRPr lang="es-AR"/>
          </a:p>
        </p:txBody>
      </p:sp>
    </p:spTree>
    <p:extLst>
      <p:ext uri="{BB962C8B-B14F-4D97-AF65-F5344CB8AC3E}">
        <p14:creationId xmlns:p14="http://schemas.microsoft.com/office/powerpoint/2010/main" val="22215641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156</a:t>
            </a:fld>
            <a:endParaRPr lang="es-AR"/>
          </a:p>
        </p:txBody>
      </p:sp>
    </p:spTree>
    <p:extLst>
      <p:ext uri="{BB962C8B-B14F-4D97-AF65-F5344CB8AC3E}">
        <p14:creationId xmlns:p14="http://schemas.microsoft.com/office/powerpoint/2010/main" val="3595965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15</a:t>
            </a:fld>
            <a:endParaRPr lang="es-AR"/>
          </a:p>
        </p:txBody>
      </p:sp>
    </p:spTree>
    <p:extLst>
      <p:ext uri="{BB962C8B-B14F-4D97-AF65-F5344CB8AC3E}">
        <p14:creationId xmlns:p14="http://schemas.microsoft.com/office/powerpoint/2010/main" val="27296652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0" dirty="0">
                <a:solidFill>
                  <a:srgbClr val="000000"/>
                </a:solidFill>
                <a:effectLst/>
                <a:latin typeface="Helvetica" panose="020B0604020202020204" pitchFamily="34" charset="0"/>
              </a:rPr>
              <a:t>Integración con PLC y Cámaras (Adaptador):</a:t>
            </a:r>
            <a:br>
              <a:rPr lang="es-ES" dirty="0"/>
            </a:br>
            <a:r>
              <a:rPr lang="es-ES" b="0" i="0" dirty="0">
                <a:solidFill>
                  <a:srgbClr val="000000"/>
                </a:solidFill>
                <a:effectLst/>
                <a:latin typeface="Helvetica" panose="020B0604020202020204" pitchFamily="34" charset="0"/>
              </a:rPr>
              <a:t>Es el responsable de comunicarse con los dispositivos de campo (PLC y cámaras).</a:t>
            </a:r>
            <a:br>
              <a:rPr lang="es-ES" dirty="0"/>
            </a:br>
            <a:r>
              <a:rPr lang="es-ES" b="0" i="0" dirty="0">
                <a:solidFill>
                  <a:srgbClr val="000000"/>
                </a:solidFill>
                <a:effectLst/>
                <a:latin typeface="Helvetica" panose="020B0604020202020204" pitchFamily="34" charset="0"/>
              </a:rPr>
              <a:t>Transmite al PLC el resultado de una inferencia del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Debe soportar protocolos de comunicación industriales (Ejemplo: MODBUS)</a:t>
            </a:r>
            <a:br>
              <a:rPr lang="es-ES" dirty="0"/>
            </a:br>
            <a:br>
              <a:rPr lang="es-ES" dirty="0"/>
            </a:br>
            <a:r>
              <a:rPr lang="es-ES" b="0" i="0" dirty="0">
                <a:solidFill>
                  <a:srgbClr val="000000"/>
                </a:solidFill>
                <a:effectLst/>
                <a:latin typeface="Helvetica" panose="020B0604020202020204" pitchFamily="34" charset="0"/>
              </a:rPr>
              <a:t>Ordena a la cámara cuando obtener una foto </a:t>
            </a:r>
            <a:r>
              <a:rPr lang="es-ES" b="0" i="0" dirty="0" err="1">
                <a:solidFill>
                  <a:srgbClr val="000000"/>
                </a:solidFill>
                <a:effectLst/>
                <a:latin typeface="Helvetica" panose="020B0604020202020204" pitchFamily="34" charset="0"/>
              </a:rPr>
              <a:t>ó</a:t>
            </a:r>
            <a:r>
              <a:rPr lang="es-ES" b="0" i="0" dirty="0">
                <a:solidFill>
                  <a:srgbClr val="000000"/>
                </a:solidFill>
                <a:effectLst/>
                <a:latin typeface="Helvetica" panose="020B0604020202020204" pitchFamily="34" charset="0"/>
              </a:rPr>
              <a:t> video.</a:t>
            </a:r>
            <a:br>
              <a:rPr lang="es-ES" dirty="0"/>
            </a:br>
            <a:r>
              <a:rPr lang="es-ES" b="0" i="0" dirty="0">
                <a:solidFill>
                  <a:srgbClr val="000000"/>
                </a:solidFill>
                <a:effectLst/>
                <a:latin typeface="Helvetica" panose="020B0604020202020204" pitchFamily="34" charset="0"/>
              </a:rPr>
              <a:t>Recibe de la cámara la imagen o video y la guarda en una base de datos e informa al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que se encuentra disponible para realizar una inferencia.</a:t>
            </a:r>
          </a:p>
          <a:p>
            <a:endParaRPr lang="es-ES" b="0" i="0" dirty="0">
              <a:solidFill>
                <a:srgbClr val="000000"/>
              </a:solidFill>
              <a:effectLst/>
              <a:latin typeface="Helvetica" panose="020B0604020202020204" pitchFamily="34" charset="0"/>
            </a:endParaRPr>
          </a:p>
          <a:p>
            <a:r>
              <a:rPr lang="es-ES" b="1" i="0" dirty="0" err="1">
                <a:solidFill>
                  <a:srgbClr val="000000"/>
                </a:solidFill>
                <a:effectLst/>
                <a:latin typeface="Helvetica" panose="020B0604020202020204" pitchFamily="34" charset="0"/>
              </a:rPr>
              <a:t>Runtime</a:t>
            </a:r>
            <a:r>
              <a:rPr lang="es-ES" b="1" i="0" dirty="0">
                <a:solidFill>
                  <a:srgbClr val="000000"/>
                </a:solidFill>
                <a:effectLst/>
                <a:latin typeface="Helvetica" panose="020B0604020202020204" pitchFamily="34" charset="0"/>
              </a:rPr>
              <a:t>:</a:t>
            </a:r>
            <a:br>
              <a:rPr lang="es-ES" b="1"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Es el responsable de realizar una inferencia cuando recibe la instrucción por parte del Adaptador. Ejecuta el modelo para realizar una inferencia.</a:t>
            </a:r>
            <a:br>
              <a:rPr lang="es-ES" dirty="0"/>
            </a:br>
            <a:r>
              <a:rPr lang="es-ES" b="0" i="0" dirty="0">
                <a:solidFill>
                  <a:srgbClr val="000000"/>
                </a:solidFill>
                <a:effectLst/>
                <a:latin typeface="Helvetica" panose="020B0604020202020204" pitchFamily="34" charset="0"/>
              </a:rPr>
              <a:t>Es el Responsable de enviar el resultado de una inferencia al adaptador.</a:t>
            </a:r>
            <a:br>
              <a:rPr lang="es-ES" dirty="0"/>
            </a:br>
            <a:r>
              <a:rPr lang="es-ES" b="0" i="0" dirty="0">
                <a:solidFill>
                  <a:srgbClr val="000000"/>
                </a:solidFill>
                <a:effectLst/>
                <a:latin typeface="Helvetica" panose="020B0604020202020204" pitchFamily="34" charset="0"/>
              </a:rPr>
              <a:t>Recibe desde el MES (</a:t>
            </a:r>
            <a:r>
              <a:rPr lang="es-ES" b="0" i="0" dirty="0" err="1">
                <a:solidFill>
                  <a:srgbClr val="000000"/>
                </a:solidFill>
                <a:effectLst/>
                <a:latin typeface="Helvetica" panose="020B0604020202020204" pitchFamily="34" charset="0"/>
              </a:rPr>
              <a:t>Manufacturer</a:t>
            </a:r>
            <a:r>
              <a:rPr lang="es-ES" b="0" i="0" dirty="0">
                <a:solidFill>
                  <a:srgbClr val="000000"/>
                </a:solidFill>
                <a:effectLst/>
                <a:latin typeface="Helvetica" panose="020B0604020202020204" pitchFamily="34" charset="0"/>
              </a:rPr>
              <a:t> </a:t>
            </a:r>
            <a:r>
              <a:rPr lang="es-ES" b="0" i="0" dirty="0" err="1">
                <a:solidFill>
                  <a:srgbClr val="000000"/>
                </a:solidFill>
                <a:effectLst/>
                <a:latin typeface="Helvetica" panose="020B0604020202020204" pitchFamily="34" charset="0"/>
              </a:rPr>
              <a:t>Execution</a:t>
            </a:r>
            <a:r>
              <a:rPr lang="es-ES" b="0" i="0" dirty="0">
                <a:solidFill>
                  <a:srgbClr val="000000"/>
                </a:solidFill>
                <a:effectLst/>
                <a:latin typeface="Helvetica" panose="020B0604020202020204" pitchFamily="34" charset="0"/>
              </a:rPr>
              <a:t> </a:t>
            </a:r>
            <a:r>
              <a:rPr lang="es-ES" b="0" i="0" dirty="0" err="1">
                <a:solidFill>
                  <a:srgbClr val="000000"/>
                </a:solidFill>
                <a:effectLst/>
                <a:latin typeface="Helvetica" panose="020B0604020202020204" pitchFamily="34" charset="0"/>
              </a:rPr>
              <a:t>System</a:t>
            </a:r>
            <a:r>
              <a:rPr lang="es-ES" b="0" i="0" dirty="0">
                <a:solidFill>
                  <a:srgbClr val="000000"/>
                </a:solidFill>
                <a:effectLst/>
                <a:latin typeface="Helvetica" panose="020B0604020202020204" pitchFamily="34" charset="0"/>
              </a:rPr>
              <a:t>) el Identificador y Manifiesto del objeto a que debe inspeccionar.</a:t>
            </a:r>
            <a:br>
              <a:rPr lang="es-ES" dirty="0"/>
            </a:br>
            <a:r>
              <a:rPr lang="es-ES" b="0" i="0" dirty="0">
                <a:solidFill>
                  <a:srgbClr val="000000"/>
                </a:solidFill>
                <a:effectLst/>
                <a:latin typeface="Helvetica" panose="020B0604020202020204" pitchFamily="34" charset="0"/>
              </a:rPr>
              <a:t>Es el responsable de ejecutar determinados modelos de acuerdo a la inspección a realizar. </a:t>
            </a:r>
            <a:br>
              <a:rPr lang="es-ES" dirty="0"/>
            </a:br>
            <a:r>
              <a:rPr lang="es-ES" b="0" i="0" dirty="0">
                <a:solidFill>
                  <a:srgbClr val="000000"/>
                </a:solidFill>
                <a:effectLst/>
                <a:latin typeface="Helvetica" panose="020B0604020202020204" pitchFamily="34" charset="0"/>
              </a:rPr>
              <a:t>Es el módulo donde se despliegan los modelos que se pueden utilizar para cada inspección.</a:t>
            </a:r>
            <a:br>
              <a:rPr lang="es-ES" dirty="0"/>
            </a:br>
            <a:r>
              <a:rPr lang="es-ES" b="0" i="0" dirty="0">
                <a:solidFill>
                  <a:srgbClr val="000000"/>
                </a:solidFill>
                <a:effectLst/>
                <a:latin typeface="Helvetica" panose="020B0604020202020204" pitchFamily="34" charset="0"/>
              </a:rPr>
              <a:t>Informa al LCMM los modelos que tiene desplegados para cada tipo de manifiesto.</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PRNN (</a:t>
            </a:r>
            <a:r>
              <a:rPr lang="es-ES" b="1" i="0" dirty="0" err="1">
                <a:solidFill>
                  <a:srgbClr val="000000"/>
                </a:solidFill>
                <a:effectLst/>
                <a:latin typeface="Helvetica" panose="020B0604020202020204" pitchFamily="34" charset="0"/>
              </a:rPr>
              <a:t>Policy</a:t>
            </a:r>
            <a:r>
              <a:rPr lang="es-ES" b="1" i="0" dirty="0">
                <a:solidFill>
                  <a:srgbClr val="000000"/>
                </a:solidFill>
                <a:effectLst/>
                <a:latin typeface="Helvetica" panose="020B0604020202020204" pitchFamily="34" charset="0"/>
              </a:rPr>
              <a:t> Rule Neural Networks):</a:t>
            </a:r>
            <a:br>
              <a:rPr lang="es-ES" dirty="0"/>
            </a:br>
            <a:r>
              <a:rPr lang="es-ES" b="0" i="0" dirty="0">
                <a:solidFill>
                  <a:srgbClr val="000000"/>
                </a:solidFill>
                <a:effectLst/>
                <a:latin typeface="Helvetica" panose="020B0604020202020204" pitchFamily="34" charset="0"/>
              </a:rPr>
              <a:t>Es el responsable de indicar al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el modelo y su </a:t>
            </a:r>
            <a:r>
              <a:rPr lang="es-ES" b="0" i="0" dirty="0" err="1">
                <a:solidFill>
                  <a:srgbClr val="000000"/>
                </a:solidFill>
                <a:effectLst/>
                <a:latin typeface="Helvetica" panose="020B0604020202020204" pitchFamily="34" charset="0"/>
              </a:rPr>
              <a:t>endpoint</a:t>
            </a:r>
            <a:r>
              <a:rPr lang="es-ES" b="0" i="0" dirty="0">
                <a:solidFill>
                  <a:srgbClr val="000000"/>
                </a:solidFill>
                <a:effectLst/>
                <a:latin typeface="Helvetica" panose="020B0604020202020204" pitchFamily="34" charset="0"/>
              </a:rPr>
              <a:t> que debe utilizar para realizar una inferencia de acuerdo al tipo de Manifiesto de inspección a realizar.</a:t>
            </a:r>
            <a:br>
              <a:rPr lang="es-ES" dirty="0"/>
            </a:br>
            <a:r>
              <a:rPr lang="es-ES" b="0" i="0" dirty="0">
                <a:solidFill>
                  <a:srgbClr val="000000"/>
                </a:solidFill>
                <a:effectLst/>
                <a:latin typeface="Helvetica" panose="020B0604020202020204" pitchFamily="34" charset="0"/>
              </a:rPr>
              <a:t>Informa al LCMM en qué nodo desplegar un modelo para cada tipo de Manifiesto de inspección.</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LCMM (</a:t>
            </a:r>
            <a:r>
              <a:rPr lang="es-ES" b="1" i="0" dirty="0" err="1">
                <a:solidFill>
                  <a:srgbClr val="000000"/>
                </a:solidFill>
                <a:effectLst/>
                <a:latin typeface="Helvetica" panose="020B0604020202020204" pitchFamily="34" charset="0"/>
              </a:rPr>
              <a:t>LifeCycle</a:t>
            </a:r>
            <a:r>
              <a:rPr lang="es-ES" b="1" i="0" dirty="0">
                <a:solidFill>
                  <a:srgbClr val="000000"/>
                </a:solidFill>
                <a:effectLst/>
                <a:latin typeface="Helvetica" panose="020B0604020202020204" pitchFamily="34" charset="0"/>
              </a:rPr>
              <a:t> Manager </a:t>
            </a:r>
            <a:r>
              <a:rPr lang="es-ES" b="1" i="0" dirty="0" err="1">
                <a:solidFill>
                  <a:srgbClr val="000000"/>
                </a:solidFill>
                <a:effectLst/>
                <a:latin typeface="Helvetica" panose="020B0604020202020204" pitchFamily="34" charset="0"/>
              </a:rPr>
              <a:t>Model</a:t>
            </a:r>
            <a:r>
              <a:rPr lang="es-ES" b="1" i="0" dirty="0">
                <a:solidFill>
                  <a:srgbClr val="000000"/>
                </a:solidFill>
                <a:effectLst/>
                <a:latin typeface="Helvetica" panose="020B0604020202020204" pitchFamily="34" charset="0"/>
              </a:rPr>
              <a:t>):</a:t>
            </a:r>
            <a:br>
              <a:rPr lang="es-ES" dirty="0"/>
            </a:br>
            <a:r>
              <a:rPr lang="es-ES" b="0" i="0" dirty="0">
                <a:solidFill>
                  <a:srgbClr val="000000"/>
                </a:solidFill>
                <a:effectLst/>
                <a:latin typeface="Helvetica" panose="020B0604020202020204" pitchFamily="34" charset="0"/>
              </a:rPr>
              <a:t>Es el responsable de asegurar que el modelo esté desplegado y activo en el nodo que lo requiera.</a:t>
            </a:r>
            <a:br>
              <a:rPr lang="es-ES" dirty="0"/>
            </a:br>
            <a:r>
              <a:rPr lang="es-ES" b="0" i="0" dirty="0">
                <a:solidFill>
                  <a:srgbClr val="000000"/>
                </a:solidFill>
                <a:effectLst/>
                <a:latin typeface="Helvetica" panose="020B0604020202020204" pitchFamily="34" charset="0"/>
              </a:rPr>
              <a:t>Consulta al PRNN para determinar en qué nodo se despliega.</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Entrenamiento de Algoritmos (EM):</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Realiza el entrenamiento y reentrenamiento de los modelos para cada tipo de inspección.</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Registra los modelos entrenados que están disponibles para ser desplegados.</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Genera los </a:t>
            </a:r>
            <a:r>
              <a:rPr lang="es-ES" b="0" i="0" dirty="0" err="1">
                <a:solidFill>
                  <a:srgbClr val="000000"/>
                </a:solidFill>
                <a:effectLst/>
                <a:latin typeface="Helvetica" panose="020B0604020202020204" pitchFamily="34" charset="0"/>
              </a:rPr>
              <a:t>Endpoints</a:t>
            </a:r>
            <a:r>
              <a:rPr lang="es-ES" b="0" i="0" dirty="0">
                <a:solidFill>
                  <a:srgbClr val="000000"/>
                </a:solidFill>
                <a:effectLst/>
                <a:latin typeface="Helvetica" panose="020B0604020202020204" pitchFamily="34" charset="0"/>
              </a:rPr>
              <a:t> para el consumo de cada uno de los modelos entrenados.</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Despliega los modelos entrenados registrados de acuerdo a la indicación del PRNN y luego Informa al PRNN el </a:t>
            </a:r>
            <a:r>
              <a:rPr lang="es-ES" b="0" i="0" dirty="0" err="1">
                <a:solidFill>
                  <a:srgbClr val="000000"/>
                </a:solidFill>
                <a:effectLst/>
                <a:latin typeface="Helvetica" panose="020B0604020202020204" pitchFamily="34" charset="0"/>
              </a:rPr>
              <a:t>Endpoint</a:t>
            </a:r>
            <a:r>
              <a:rPr lang="es-ES" b="0" i="0" dirty="0">
                <a:solidFill>
                  <a:srgbClr val="000000"/>
                </a:solidFill>
                <a:effectLst/>
                <a:latin typeface="Helvetica" panose="020B0604020202020204" pitchFamily="34" charset="0"/>
              </a:rPr>
              <a:t> del modelo desplegado.</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Permite realizar el Testeo del modelo entrenado y guarda las métricas de la performance obtenida en su base de datos.</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a:t>
            </a:r>
            <a:r>
              <a:rPr lang="es-ES" b="1" i="0" dirty="0" err="1">
                <a:solidFill>
                  <a:srgbClr val="000000"/>
                </a:solidFill>
                <a:effectLst/>
                <a:latin typeface="Helvetica" panose="020B0604020202020204" pitchFamily="34" charset="0"/>
              </a:rPr>
              <a:t>Backend</a:t>
            </a:r>
            <a:r>
              <a:rPr lang="es-ES" b="1" i="0" dirty="0">
                <a:solidFill>
                  <a:srgbClr val="000000"/>
                </a:solidFill>
                <a:effectLst/>
                <a:latin typeface="Helvetica" panose="020B0604020202020204" pitchFamily="34" charset="0"/>
              </a:rPr>
              <a:t>) Supervisión de resultados de Modelos:</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Contiene las métricas de Performance de cada uno de los modelos (Matriz de Confusión, etc.).</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Contiene las Bases de Datos del Sistema donde se Guardan imágenes y videos </a:t>
            </a:r>
            <a:r>
              <a:rPr lang="es-ES" b="0" i="0" dirty="0" err="1">
                <a:solidFill>
                  <a:srgbClr val="000000"/>
                </a:solidFill>
                <a:effectLst/>
                <a:latin typeface="Helvetica" panose="020B0604020202020204" pitchFamily="34" charset="0"/>
              </a:rPr>
              <a:t>taggeados</a:t>
            </a:r>
            <a:r>
              <a:rPr lang="es-ES" b="0" i="0" dirty="0">
                <a:solidFill>
                  <a:srgbClr val="000000"/>
                </a:solidFill>
                <a:effectLst/>
                <a:latin typeface="Helvetica" panose="020B0604020202020204" pitchFamily="34" charset="0"/>
              </a:rPr>
              <a:t> con identificador de Parte que fueron inspeccionados por la solución.</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Contiene </a:t>
            </a:r>
            <a:r>
              <a:rPr lang="es-ES" b="0" i="0" dirty="0" err="1">
                <a:solidFill>
                  <a:srgbClr val="000000"/>
                </a:solidFill>
                <a:effectLst/>
                <a:latin typeface="Helvetica" panose="020B0604020202020204" pitchFamily="34" charset="0"/>
              </a:rPr>
              <a:t>Datasets</a:t>
            </a:r>
            <a:r>
              <a:rPr lang="es-ES" b="0" i="0" dirty="0">
                <a:solidFill>
                  <a:srgbClr val="000000"/>
                </a:solidFill>
                <a:effectLst/>
                <a:latin typeface="Helvetica" panose="020B0604020202020204" pitchFamily="34" charset="0"/>
              </a:rPr>
              <a:t> que permite el entrenamiento y reentrenamiento para cada tipo de modelo según el manifiesto de inspección necesario.</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API GW:</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Es un módulo que expone las </a:t>
            </a:r>
            <a:r>
              <a:rPr lang="es-ES" b="0" i="0" dirty="0" err="1">
                <a:solidFill>
                  <a:srgbClr val="000000"/>
                </a:solidFill>
                <a:effectLst/>
                <a:latin typeface="Helvetica" panose="020B0604020202020204" pitchFamily="34" charset="0"/>
              </a:rPr>
              <a:t>APIs</a:t>
            </a:r>
            <a:r>
              <a:rPr lang="es-ES" b="0" i="0" dirty="0">
                <a:solidFill>
                  <a:srgbClr val="000000"/>
                </a:solidFill>
                <a:effectLst/>
                <a:latin typeface="Helvetica" panose="020B0604020202020204" pitchFamily="34" charset="0"/>
              </a:rPr>
              <a:t> para integrarse con sistemas de terceros. Gestiona la </a:t>
            </a:r>
            <a:r>
              <a:rPr lang="es-ES" b="0" i="0" dirty="0" err="1">
                <a:solidFill>
                  <a:srgbClr val="000000"/>
                </a:solidFill>
                <a:effectLst/>
                <a:latin typeface="Helvetica" panose="020B0604020202020204" pitchFamily="34" charset="0"/>
              </a:rPr>
              <a:t>quota</a:t>
            </a:r>
            <a:r>
              <a:rPr lang="es-ES" b="0" i="0" dirty="0">
                <a:solidFill>
                  <a:srgbClr val="000000"/>
                </a:solidFill>
                <a:effectLst/>
                <a:latin typeface="Helvetica" panose="020B0604020202020204" pitchFamily="34" charset="0"/>
              </a:rPr>
              <a:t> de consumo de las </a:t>
            </a:r>
            <a:r>
              <a:rPr lang="es-ES" b="0" i="0" dirty="0" err="1">
                <a:solidFill>
                  <a:srgbClr val="000000"/>
                </a:solidFill>
                <a:effectLst/>
                <a:latin typeface="Helvetica" panose="020B0604020202020204" pitchFamily="34" charset="0"/>
              </a:rPr>
              <a:t>APIs</a:t>
            </a:r>
            <a:r>
              <a:rPr lang="es-ES" b="0" i="0" dirty="0">
                <a:solidFill>
                  <a:srgbClr val="000000"/>
                </a:solidFill>
                <a:effectLst/>
                <a:latin typeface="Helvetica" panose="020B0604020202020204" pitchFamily="34" charset="0"/>
              </a:rPr>
              <a:t> para cada cuenta que consume cada una de las interfaces.</a:t>
            </a:r>
          </a:p>
          <a:p>
            <a:endParaRPr lang="es-ES" b="0" i="0" dirty="0">
              <a:solidFill>
                <a:srgbClr val="000000"/>
              </a:solidFill>
              <a:effectLst/>
              <a:latin typeface="Helvetica" panose="020B0604020202020204" pitchFamily="34" charset="0"/>
            </a:endParaRPr>
          </a:p>
          <a:p>
            <a:endParaRPr lang="es-ES" b="0" i="0" dirty="0">
              <a:solidFill>
                <a:srgbClr val="000000"/>
              </a:solidFill>
              <a:effectLst/>
              <a:latin typeface="Helvetica" panose="020B0604020202020204" pitchFamily="34" charset="0"/>
            </a:endParaRPr>
          </a:p>
          <a:p>
            <a:pPr algn="just"/>
            <a:r>
              <a:rPr lang="es-ES" b="1" i="0" dirty="0">
                <a:solidFill>
                  <a:srgbClr val="000000"/>
                </a:solidFill>
                <a:effectLst/>
                <a:latin typeface="Helvetica" panose="020B0604020202020204" pitchFamily="34" charset="0"/>
              </a:rPr>
              <a:t>OMCS (Operación, Mantenimiento, Configuración y Supervisión):</a:t>
            </a:r>
          </a:p>
          <a:p>
            <a:pPr algn="just"/>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Es la consola de operación, mantenimiento, configuración y supervisión de la solución.</a:t>
            </a:r>
          </a:p>
          <a:p>
            <a:pPr algn="just"/>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Permite configurar y realizar operaciones en cada uno de los módulos que conforman la solución.</a:t>
            </a:r>
          </a:p>
          <a:p>
            <a:pPr algn="just"/>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Permite realizar el Etiquetado de </a:t>
            </a:r>
            <a:r>
              <a:rPr lang="es-ES" b="0" i="0" dirty="0" err="1">
                <a:solidFill>
                  <a:srgbClr val="000000"/>
                </a:solidFill>
                <a:effectLst/>
                <a:latin typeface="Helvetica" panose="020B0604020202020204" pitchFamily="34" charset="0"/>
              </a:rPr>
              <a:t>Datasets</a:t>
            </a:r>
            <a:r>
              <a:rPr lang="es-ES" b="0" i="0" dirty="0">
                <a:solidFill>
                  <a:srgbClr val="000000"/>
                </a:solidFill>
                <a:effectLst/>
                <a:latin typeface="Helvetica" panose="020B0604020202020204" pitchFamily="34" charset="0"/>
              </a:rPr>
              <a:t> de imágenes, la validación de</a:t>
            </a:r>
          </a:p>
          <a:p>
            <a:pPr algn="just"/>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Cuenta con un </a:t>
            </a:r>
            <a:r>
              <a:rPr lang="es-ES" b="0" i="0" dirty="0" err="1">
                <a:solidFill>
                  <a:srgbClr val="000000"/>
                </a:solidFill>
                <a:effectLst/>
                <a:latin typeface="Helvetica" panose="020B0604020202020204" pitchFamily="34" charset="0"/>
              </a:rPr>
              <a:t>FrontEnd</a:t>
            </a:r>
            <a:r>
              <a:rPr lang="es-ES" b="0" i="0" dirty="0">
                <a:solidFill>
                  <a:srgbClr val="000000"/>
                </a:solidFill>
                <a:effectLst/>
                <a:latin typeface="Helvetica" panose="020B0604020202020204" pitchFamily="34" charset="0"/>
              </a:rPr>
              <a:t> que genera tableros (</a:t>
            </a:r>
            <a:r>
              <a:rPr lang="es-ES" b="0" i="0" dirty="0" err="1">
                <a:solidFill>
                  <a:srgbClr val="000000"/>
                </a:solidFill>
                <a:effectLst/>
                <a:latin typeface="Helvetica" panose="020B0604020202020204" pitchFamily="34" charset="0"/>
              </a:rPr>
              <a:t>dashboards</a:t>
            </a:r>
            <a:r>
              <a:rPr lang="es-ES" b="0" i="0" dirty="0">
                <a:solidFill>
                  <a:srgbClr val="000000"/>
                </a:solidFill>
                <a:effectLst/>
                <a:latin typeface="Helvetica" panose="020B0604020202020204" pitchFamily="34" charset="0"/>
              </a:rPr>
              <a:t>) de visualización de:</a:t>
            </a:r>
          </a:p>
          <a:p>
            <a:pPr algn="just"/>
            <a:br>
              <a:rPr lang="es-ES" b="0" i="0" dirty="0">
                <a:solidFill>
                  <a:srgbClr val="000000"/>
                </a:solidFill>
                <a:effectLst/>
                <a:latin typeface="Helvetica" panose="020B0604020202020204" pitchFamily="34" charset="0"/>
              </a:rPr>
            </a:br>
            <a:r>
              <a:rPr lang="es-ES" dirty="0">
                <a:effectLst/>
              </a:rPr>
              <a:t>+  Las métricas obtenidas para cada modelo entrenado y desplegado.</a:t>
            </a:r>
          </a:p>
          <a:p>
            <a:pPr algn="just"/>
            <a:r>
              <a:rPr lang="es-ES" dirty="0">
                <a:effectLst/>
              </a:rPr>
              <a:t>+ Los resultados de inferencias que permiten determinar si un modelo requiere un reentrenamiento.</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Integración con MES:</a:t>
            </a:r>
            <a:br>
              <a:rPr lang="es-ES" b="1"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Es el responsable de recibir el manifiesto y el identificador de lo que se debe inspeccionar.</a:t>
            </a:r>
            <a:br>
              <a:rPr lang="es-ES" dirty="0"/>
            </a:br>
            <a:r>
              <a:rPr lang="es-ES" b="0" i="0" dirty="0">
                <a:solidFill>
                  <a:srgbClr val="000000"/>
                </a:solidFill>
                <a:effectLst/>
                <a:latin typeface="Helvetica" panose="020B0604020202020204" pitchFamily="34" charset="0"/>
              </a:rPr>
              <a:t>Es el responsable de transmitir al MES el resultado de las inferencias realizadas en forma exitosa, como no exitosa ("True Positive", "True Negative").</a:t>
            </a:r>
            <a:br>
              <a:rPr lang="es-ES" dirty="0"/>
            </a:br>
            <a:r>
              <a:rPr lang="es-ES" b="0" i="0" dirty="0">
                <a:solidFill>
                  <a:srgbClr val="000000"/>
                </a:solidFill>
                <a:effectLst/>
                <a:latin typeface="Helvetica" panose="020B0604020202020204" pitchFamily="34" charset="0"/>
              </a:rPr>
              <a:t>Es el responsable de transmitir al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el manifiesto y el identificador de lo que se debe inspeccionar.</a:t>
            </a:r>
            <a:br>
              <a:rPr lang="es-ES" dirty="0"/>
            </a:br>
            <a:r>
              <a:rPr lang="es-ES" b="0" i="0" dirty="0">
                <a:solidFill>
                  <a:srgbClr val="000000"/>
                </a:solidFill>
                <a:effectLst/>
                <a:latin typeface="Helvetica" panose="020B0604020202020204" pitchFamily="34" charset="0"/>
              </a:rPr>
              <a:t>Puede invocar al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para transmitirle la información mencionada </a:t>
            </a:r>
            <a:r>
              <a:rPr lang="es-ES" b="0" i="0" dirty="0" err="1">
                <a:solidFill>
                  <a:srgbClr val="000000"/>
                </a:solidFill>
                <a:effectLst/>
                <a:latin typeface="Helvetica" panose="020B0604020202020204" pitchFamily="34" charset="0"/>
              </a:rPr>
              <a:t>ó</a:t>
            </a:r>
            <a:r>
              <a:rPr lang="es-ES" b="0" i="0" dirty="0">
                <a:solidFill>
                  <a:srgbClr val="000000"/>
                </a:solidFill>
                <a:effectLst/>
                <a:latin typeface="Helvetica" panose="020B0604020202020204" pitchFamily="34" charset="0"/>
              </a:rPr>
              <a:t> ser consultada por el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por el Manifiesto de partes a inspeccionar en base a un número de parte.</a:t>
            </a:r>
          </a:p>
          <a:p>
            <a:endParaRPr lang="es-AR" dirty="0"/>
          </a:p>
        </p:txBody>
      </p:sp>
      <p:sp>
        <p:nvSpPr>
          <p:cNvPr id="4" name="Marcador de número de diapositiva 3"/>
          <p:cNvSpPr>
            <a:spLocks noGrp="1"/>
          </p:cNvSpPr>
          <p:nvPr>
            <p:ph type="sldNum" sz="quarter" idx="5"/>
          </p:nvPr>
        </p:nvSpPr>
        <p:spPr/>
        <p:txBody>
          <a:bodyPr/>
          <a:lstStyle/>
          <a:p>
            <a:fld id="{1A674B31-BCC5-4C52-9078-67F13E4BC0FD}" type="slidenum">
              <a:rPr lang="es-AR" smtClean="0"/>
              <a:t>158</a:t>
            </a:fld>
            <a:endParaRPr lang="es-AR"/>
          </a:p>
        </p:txBody>
      </p:sp>
    </p:spTree>
    <p:extLst>
      <p:ext uri="{BB962C8B-B14F-4D97-AF65-F5344CB8AC3E}">
        <p14:creationId xmlns:p14="http://schemas.microsoft.com/office/powerpoint/2010/main" val="38442585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0" dirty="0">
                <a:solidFill>
                  <a:srgbClr val="000000"/>
                </a:solidFill>
                <a:effectLst/>
                <a:latin typeface="Helvetica" panose="020B0604020202020204" pitchFamily="34" charset="0"/>
              </a:rPr>
              <a:t>Integración con PLC y Cámaras (Adaptador):</a:t>
            </a:r>
            <a:br>
              <a:rPr lang="es-ES" dirty="0"/>
            </a:br>
            <a:r>
              <a:rPr lang="es-ES" b="0" i="0" dirty="0">
                <a:solidFill>
                  <a:srgbClr val="000000"/>
                </a:solidFill>
                <a:effectLst/>
                <a:latin typeface="Helvetica" panose="020B0604020202020204" pitchFamily="34" charset="0"/>
              </a:rPr>
              <a:t>Es el responsable de comunicarse con los dispositivos de campo (PLC y cámaras).</a:t>
            </a:r>
            <a:br>
              <a:rPr lang="es-ES" dirty="0"/>
            </a:br>
            <a:r>
              <a:rPr lang="es-ES" b="0" i="0" dirty="0">
                <a:solidFill>
                  <a:srgbClr val="000000"/>
                </a:solidFill>
                <a:effectLst/>
                <a:latin typeface="Helvetica" panose="020B0604020202020204" pitchFamily="34" charset="0"/>
              </a:rPr>
              <a:t>Transmite al PLC el resultado de una inferencia del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Debe soportar protocolos de comunicación industriales (Ejemplo: MODBUS)</a:t>
            </a:r>
            <a:br>
              <a:rPr lang="es-ES" dirty="0"/>
            </a:br>
            <a:br>
              <a:rPr lang="es-ES" dirty="0"/>
            </a:br>
            <a:r>
              <a:rPr lang="es-ES" b="0" i="0" dirty="0">
                <a:solidFill>
                  <a:srgbClr val="000000"/>
                </a:solidFill>
                <a:effectLst/>
                <a:latin typeface="Helvetica" panose="020B0604020202020204" pitchFamily="34" charset="0"/>
              </a:rPr>
              <a:t>Ordena a la cámara cuando obtener una foto </a:t>
            </a:r>
            <a:r>
              <a:rPr lang="es-ES" b="0" i="0" dirty="0" err="1">
                <a:solidFill>
                  <a:srgbClr val="000000"/>
                </a:solidFill>
                <a:effectLst/>
                <a:latin typeface="Helvetica" panose="020B0604020202020204" pitchFamily="34" charset="0"/>
              </a:rPr>
              <a:t>ó</a:t>
            </a:r>
            <a:r>
              <a:rPr lang="es-ES" b="0" i="0" dirty="0">
                <a:solidFill>
                  <a:srgbClr val="000000"/>
                </a:solidFill>
                <a:effectLst/>
                <a:latin typeface="Helvetica" panose="020B0604020202020204" pitchFamily="34" charset="0"/>
              </a:rPr>
              <a:t> video.</a:t>
            </a:r>
            <a:br>
              <a:rPr lang="es-ES" dirty="0"/>
            </a:br>
            <a:r>
              <a:rPr lang="es-ES" b="0" i="0" dirty="0">
                <a:solidFill>
                  <a:srgbClr val="000000"/>
                </a:solidFill>
                <a:effectLst/>
                <a:latin typeface="Helvetica" panose="020B0604020202020204" pitchFamily="34" charset="0"/>
              </a:rPr>
              <a:t>Recibe de la cámara la imagen o video y la guarda en una base de datos e informa al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que se encuentra disponible para realizar una inferencia.</a:t>
            </a:r>
          </a:p>
          <a:p>
            <a:endParaRPr lang="es-ES" b="0" i="0" dirty="0">
              <a:solidFill>
                <a:srgbClr val="000000"/>
              </a:solidFill>
              <a:effectLst/>
              <a:latin typeface="Helvetica" panose="020B0604020202020204" pitchFamily="34" charset="0"/>
            </a:endParaRPr>
          </a:p>
          <a:p>
            <a:r>
              <a:rPr lang="es-ES" b="1" i="0" dirty="0" err="1">
                <a:solidFill>
                  <a:srgbClr val="000000"/>
                </a:solidFill>
                <a:effectLst/>
                <a:latin typeface="Helvetica" panose="020B0604020202020204" pitchFamily="34" charset="0"/>
              </a:rPr>
              <a:t>Runtime</a:t>
            </a:r>
            <a:r>
              <a:rPr lang="es-ES" b="1" i="0" dirty="0">
                <a:solidFill>
                  <a:srgbClr val="000000"/>
                </a:solidFill>
                <a:effectLst/>
                <a:latin typeface="Helvetica" panose="020B0604020202020204" pitchFamily="34" charset="0"/>
              </a:rPr>
              <a:t>:</a:t>
            </a:r>
            <a:br>
              <a:rPr lang="es-ES" b="1"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Es el responsable de realizar una inferencia cuando recibe la instrucción por parte del Adaptador. Ejecuta el modelo para realizar una inferencia.</a:t>
            </a:r>
            <a:br>
              <a:rPr lang="es-ES" dirty="0"/>
            </a:br>
            <a:r>
              <a:rPr lang="es-ES" b="0" i="0" dirty="0">
                <a:solidFill>
                  <a:srgbClr val="000000"/>
                </a:solidFill>
                <a:effectLst/>
                <a:latin typeface="Helvetica" panose="020B0604020202020204" pitchFamily="34" charset="0"/>
              </a:rPr>
              <a:t>Es el Responsable de enviar el resultado de una inferencia al adaptador.</a:t>
            </a:r>
            <a:br>
              <a:rPr lang="es-ES" dirty="0"/>
            </a:br>
            <a:r>
              <a:rPr lang="es-ES" b="0" i="0" dirty="0">
                <a:solidFill>
                  <a:srgbClr val="000000"/>
                </a:solidFill>
                <a:effectLst/>
                <a:latin typeface="Helvetica" panose="020B0604020202020204" pitchFamily="34" charset="0"/>
              </a:rPr>
              <a:t>Recibe desde el MES (</a:t>
            </a:r>
            <a:r>
              <a:rPr lang="es-ES" b="0" i="0" dirty="0" err="1">
                <a:solidFill>
                  <a:srgbClr val="000000"/>
                </a:solidFill>
                <a:effectLst/>
                <a:latin typeface="Helvetica" panose="020B0604020202020204" pitchFamily="34" charset="0"/>
              </a:rPr>
              <a:t>Manufacturer</a:t>
            </a:r>
            <a:r>
              <a:rPr lang="es-ES" b="0" i="0" dirty="0">
                <a:solidFill>
                  <a:srgbClr val="000000"/>
                </a:solidFill>
                <a:effectLst/>
                <a:latin typeface="Helvetica" panose="020B0604020202020204" pitchFamily="34" charset="0"/>
              </a:rPr>
              <a:t> </a:t>
            </a:r>
            <a:r>
              <a:rPr lang="es-ES" b="0" i="0" dirty="0" err="1">
                <a:solidFill>
                  <a:srgbClr val="000000"/>
                </a:solidFill>
                <a:effectLst/>
                <a:latin typeface="Helvetica" panose="020B0604020202020204" pitchFamily="34" charset="0"/>
              </a:rPr>
              <a:t>Execution</a:t>
            </a:r>
            <a:r>
              <a:rPr lang="es-ES" b="0" i="0" dirty="0">
                <a:solidFill>
                  <a:srgbClr val="000000"/>
                </a:solidFill>
                <a:effectLst/>
                <a:latin typeface="Helvetica" panose="020B0604020202020204" pitchFamily="34" charset="0"/>
              </a:rPr>
              <a:t> </a:t>
            </a:r>
            <a:r>
              <a:rPr lang="es-ES" b="0" i="0" dirty="0" err="1">
                <a:solidFill>
                  <a:srgbClr val="000000"/>
                </a:solidFill>
                <a:effectLst/>
                <a:latin typeface="Helvetica" panose="020B0604020202020204" pitchFamily="34" charset="0"/>
              </a:rPr>
              <a:t>System</a:t>
            </a:r>
            <a:r>
              <a:rPr lang="es-ES" b="0" i="0" dirty="0">
                <a:solidFill>
                  <a:srgbClr val="000000"/>
                </a:solidFill>
                <a:effectLst/>
                <a:latin typeface="Helvetica" panose="020B0604020202020204" pitchFamily="34" charset="0"/>
              </a:rPr>
              <a:t>) el Identificador y Manifiesto del objeto a que debe inspeccionar.</a:t>
            </a:r>
            <a:br>
              <a:rPr lang="es-ES" dirty="0"/>
            </a:br>
            <a:r>
              <a:rPr lang="es-ES" b="0" i="0" dirty="0">
                <a:solidFill>
                  <a:srgbClr val="000000"/>
                </a:solidFill>
                <a:effectLst/>
                <a:latin typeface="Helvetica" panose="020B0604020202020204" pitchFamily="34" charset="0"/>
              </a:rPr>
              <a:t>Es el responsable de ejecutar determinados modelos de acuerdo a la inspección a realizar. </a:t>
            </a:r>
            <a:br>
              <a:rPr lang="es-ES" dirty="0"/>
            </a:br>
            <a:r>
              <a:rPr lang="es-ES" b="0" i="0" dirty="0">
                <a:solidFill>
                  <a:srgbClr val="000000"/>
                </a:solidFill>
                <a:effectLst/>
                <a:latin typeface="Helvetica" panose="020B0604020202020204" pitchFamily="34" charset="0"/>
              </a:rPr>
              <a:t>Es el módulo donde se despliegan los modelos que se pueden utilizar para cada inspección.</a:t>
            </a:r>
            <a:br>
              <a:rPr lang="es-ES" dirty="0"/>
            </a:br>
            <a:r>
              <a:rPr lang="es-ES" b="0" i="0" dirty="0">
                <a:solidFill>
                  <a:srgbClr val="000000"/>
                </a:solidFill>
                <a:effectLst/>
                <a:latin typeface="Helvetica" panose="020B0604020202020204" pitchFamily="34" charset="0"/>
              </a:rPr>
              <a:t>Informa al LCMM los modelos que tiene desplegados para cada tipo de manifiesto.</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PRNN (</a:t>
            </a:r>
            <a:r>
              <a:rPr lang="es-ES" b="1" i="0" dirty="0" err="1">
                <a:solidFill>
                  <a:srgbClr val="000000"/>
                </a:solidFill>
                <a:effectLst/>
                <a:latin typeface="Helvetica" panose="020B0604020202020204" pitchFamily="34" charset="0"/>
              </a:rPr>
              <a:t>Policy</a:t>
            </a:r>
            <a:r>
              <a:rPr lang="es-ES" b="1" i="0" dirty="0">
                <a:solidFill>
                  <a:srgbClr val="000000"/>
                </a:solidFill>
                <a:effectLst/>
                <a:latin typeface="Helvetica" panose="020B0604020202020204" pitchFamily="34" charset="0"/>
              </a:rPr>
              <a:t> Rule Neural Networks):</a:t>
            </a:r>
            <a:br>
              <a:rPr lang="es-ES" dirty="0"/>
            </a:br>
            <a:r>
              <a:rPr lang="es-ES" b="0" i="0" dirty="0">
                <a:solidFill>
                  <a:srgbClr val="000000"/>
                </a:solidFill>
                <a:effectLst/>
                <a:latin typeface="Helvetica" panose="020B0604020202020204" pitchFamily="34" charset="0"/>
              </a:rPr>
              <a:t>Es el responsable de indicar al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el modelo y su </a:t>
            </a:r>
            <a:r>
              <a:rPr lang="es-ES" b="0" i="0" dirty="0" err="1">
                <a:solidFill>
                  <a:srgbClr val="000000"/>
                </a:solidFill>
                <a:effectLst/>
                <a:latin typeface="Helvetica" panose="020B0604020202020204" pitchFamily="34" charset="0"/>
              </a:rPr>
              <a:t>endpoint</a:t>
            </a:r>
            <a:r>
              <a:rPr lang="es-ES" b="0" i="0" dirty="0">
                <a:solidFill>
                  <a:srgbClr val="000000"/>
                </a:solidFill>
                <a:effectLst/>
                <a:latin typeface="Helvetica" panose="020B0604020202020204" pitchFamily="34" charset="0"/>
              </a:rPr>
              <a:t> que debe utilizar para realizar una inferencia de acuerdo al tipo de Manifiesto de inspección a realizar.</a:t>
            </a:r>
            <a:br>
              <a:rPr lang="es-ES" dirty="0"/>
            </a:br>
            <a:r>
              <a:rPr lang="es-ES" b="0" i="0" dirty="0">
                <a:solidFill>
                  <a:srgbClr val="000000"/>
                </a:solidFill>
                <a:effectLst/>
                <a:latin typeface="Helvetica" panose="020B0604020202020204" pitchFamily="34" charset="0"/>
              </a:rPr>
              <a:t>Informa al LCMM en qué nodo desplegar un modelo para cada tipo de Manifiesto de inspección.</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LCMM (</a:t>
            </a:r>
            <a:r>
              <a:rPr lang="es-ES" b="1" i="0" dirty="0" err="1">
                <a:solidFill>
                  <a:srgbClr val="000000"/>
                </a:solidFill>
                <a:effectLst/>
                <a:latin typeface="Helvetica" panose="020B0604020202020204" pitchFamily="34" charset="0"/>
              </a:rPr>
              <a:t>LifeCycle</a:t>
            </a:r>
            <a:r>
              <a:rPr lang="es-ES" b="1" i="0" dirty="0">
                <a:solidFill>
                  <a:srgbClr val="000000"/>
                </a:solidFill>
                <a:effectLst/>
                <a:latin typeface="Helvetica" panose="020B0604020202020204" pitchFamily="34" charset="0"/>
              </a:rPr>
              <a:t> Manager </a:t>
            </a:r>
            <a:r>
              <a:rPr lang="es-ES" b="1" i="0" dirty="0" err="1">
                <a:solidFill>
                  <a:srgbClr val="000000"/>
                </a:solidFill>
                <a:effectLst/>
                <a:latin typeface="Helvetica" panose="020B0604020202020204" pitchFamily="34" charset="0"/>
              </a:rPr>
              <a:t>Model</a:t>
            </a:r>
            <a:r>
              <a:rPr lang="es-ES" b="1" i="0" dirty="0">
                <a:solidFill>
                  <a:srgbClr val="000000"/>
                </a:solidFill>
                <a:effectLst/>
                <a:latin typeface="Helvetica" panose="020B0604020202020204" pitchFamily="34" charset="0"/>
              </a:rPr>
              <a:t>):</a:t>
            </a:r>
            <a:br>
              <a:rPr lang="es-ES" dirty="0"/>
            </a:br>
            <a:r>
              <a:rPr lang="es-ES" b="0" i="0" dirty="0">
                <a:solidFill>
                  <a:srgbClr val="000000"/>
                </a:solidFill>
                <a:effectLst/>
                <a:latin typeface="Helvetica" panose="020B0604020202020204" pitchFamily="34" charset="0"/>
              </a:rPr>
              <a:t>Es el responsable de asegurar que el modelo esté desplegado y activo en el nodo que lo requiera.</a:t>
            </a:r>
            <a:br>
              <a:rPr lang="es-ES" dirty="0"/>
            </a:br>
            <a:r>
              <a:rPr lang="es-ES" b="0" i="0" dirty="0">
                <a:solidFill>
                  <a:srgbClr val="000000"/>
                </a:solidFill>
                <a:effectLst/>
                <a:latin typeface="Helvetica" panose="020B0604020202020204" pitchFamily="34" charset="0"/>
              </a:rPr>
              <a:t>Consulta al PRNN para determinar en qué nodo se despliega.</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Entrenamiento de Algoritmos (EM):</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Realiza el entrenamiento y reentrenamiento de los modelos para cada tipo de inspección.</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Registra los modelos entrenados que están disponibles para ser desplegados.</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Genera los </a:t>
            </a:r>
            <a:r>
              <a:rPr lang="es-ES" b="0" i="0" dirty="0" err="1">
                <a:solidFill>
                  <a:srgbClr val="000000"/>
                </a:solidFill>
                <a:effectLst/>
                <a:latin typeface="Helvetica" panose="020B0604020202020204" pitchFamily="34" charset="0"/>
              </a:rPr>
              <a:t>Endpoints</a:t>
            </a:r>
            <a:r>
              <a:rPr lang="es-ES" b="0" i="0" dirty="0">
                <a:solidFill>
                  <a:srgbClr val="000000"/>
                </a:solidFill>
                <a:effectLst/>
                <a:latin typeface="Helvetica" panose="020B0604020202020204" pitchFamily="34" charset="0"/>
              </a:rPr>
              <a:t> para el consumo de cada uno de los modelos entrenados.</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Despliega los modelos entrenados registrados de acuerdo a la indicación del PRNN y luego Informa al PRNN el </a:t>
            </a:r>
            <a:r>
              <a:rPr lang="es-ES" b="0" i="0" dirty="0" err="1">
                <a:solidFill>
                  <a:srgbClr val="000000"/>
                </a:solidFill>
                <a:effectLst/>
                <a:latin typeface="Helvetica" panose="020B0604020202020204" pitchFamily="34" charset="0"/>
              </a:rPr>
              <a:t>Endpoint</a:t>
            </a:r>
            <a:r>
              <a:rPr lang="es-ES" b="0" i="0" dirty="0">
                <a:solidFill>
                  <a:srgbClr val="000000"/>
                </a:solidFill>
                <a:effectLst/>
                <a:latin typeface="Helvetica" panose="020B0604020202020204" pitchFamily="34" charset="0"/>
              </a:rPr>
              <a:t> del modelo desplegado.</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Permite realizar el Testeo del modelo entrenado y guarda las métricas de la performance obtenida en su base de datos.</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a:t>
            </a:r>
            <a:r>
              <a:rPr lang="es-ES" b="1" i="0" dirty="0" err="1">
                <a:solidFill>
                  <a:srgbClr val="000000"/>
                </a:solidFill>
                <a:effectLst/>
                <a:latin typeface="Helvetica" panose="020B0604020202020204" pitchFamily="34" charset="0"/>
              </a:rPr>
              <a:t>Backend</a:t>
            </a:r>
            <a:r>
              <a:rPr lang="es-ES" b="1" i="0" dirty="0">
                <a:solidFill>
                  <a:srgbClr val="000000"/>
                </a:solidFill>
                <a:effectLst/>
                <a:latin typeface="Helvetica" panose="020B0604020202020204" pitchFamily="34" charset="0"/>
              </a:rPr>
              <a:t>) Supervisión de resultados de Modelos:</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Contiene las métricas de Performance de cada uno de los modelos (Matriz de Confusión, etc.).</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Contiene las Bases de Datos del Sistema donde se Guardan imágenes y videos </a:t>
            </a:r>
            <a:r>
              <a:rPr lang="es-ES" b="0" i="0" dirty="0" err="1">
                <a:solidFill>
                  <a:srgbClr val="000000"/>
                </a:solidFill>
                <a:effectLst/>
                <a:latin typeface="Helvetica" panose="020B0604020202020204" pitchFamily="34" charset="0"/>
              </a:rPr>
              <a:t>taggeados</a:t>
            </a:r>
            <a:r>
              <a:rPr lang="es-ES" b="0" i="0" dirty="0">
                <a:solidFill>
                  <a:srgbClr val="000000"/>
                </a:solidFill>
                <a:effectLst/>
                <a:latin typeface="Helvetica" panose="020B0604020202020204" pitchFamily="34" charset="0"/>
              </a:rPr>
              <a:t> con identificador de Parte que fueron inspeccionados por la solución.</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Contiene </a:t>
            </a:r>
            <a:r>
              <a:rPr lang="es-ES" b="0" i="0" dirty="0" err="1">
                <a:solidFill>
                  <a:srgbClr val="000000"/>
                </a:solidFill>
                <a:effectLst/>
                <a:latin typeface="Helvetica" panose="020B0604020202020204" pitchFamily="34" charset="0"/>
              </a:rPr>
              <a:t>Datasets</a:t>
            </a:r>
            <a:r>
              <a:rPr lang="es-ES" b="0" i="0" dirty="0">
                <a:solidFill>
                  <a:srgbClr val="000000"/>
                </a:solidFill>
                <a:effectLst/>
                <a:latin typeface="Helvetica" panose="020B0604020202020204" pitchFamily="34" charset="0"/>
              </a:rPr>
              <a:t> que permite el entrenamiento y reentrenamiento para cada tipo de modelo según el manifiesto de inspección necesario.</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API GW:</a:t>
            </a:r>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Es un módulo que expone las </a:t>
            </a:r>
            <a:r>
              <a:rPr lang="es-ES" b="0" i="0" dirty="0" err="1">
                <a:solidFill>
                  <a:srgbClr val="000000"/>
                </a:solidFill>
                <a:effectLst/>
                <a:latin typeface="Helvetica" panose="020B0604020202020204" pitchFamily="34" charset="0"/>
              </a:rPr>
              <a:t>APIs</a:t>
            </a:r>
            <a:r>
              <a:rPr lang="es-ES" b="0" i="0" dirty="0">
                <a:solidFill>
                  <a:srgbClr val="000000"/>
                </a:solidFill>
                <a:effectLst/>
                <a:latin typeface="Helvetica" panose="020B0604020202020204" pitchFamily="34" charset="0"/>
              </a:rPr>
              <a:t> para integrarse con sistemas de terceros. Gestiona la </a:t>
            </a:r>
            <a:r>
              <a:rPr lang="es-ES" b="0" i="0" dirty="0" err="1">
                <a:solidFill>
                  <a:srgbClr val="000000"/>
                </a:solidFill>
                <a:effectLst/>
                <a:latin typeface="Helvetica" panose="020B0604020202020204" pitchFamily="34" charset="0"/>
              </a:rPr>
              <a:t>quota</a:t>
            </a:r>
            <a:r>
              <a:rPr lang="es-ES" b="0" i="0" dirty="0">
                <a:solidFill>
                  <a:srgbClr val="000000"/>
                </a:solidFill>
                <a:effectLst/>
                <a:latin typeface="Helvetica" panose="020B0604020202020204" pitchFamily="34" charset="0"/>
              </a:rPr>
              <a:t> de consumo de las </a:t>
            </a:r>
            <a:r>
              <a:rPr lang="es-ES" b="0" i="0" dirty="0" err="1">
                <a:solidFill>
                  <a:srgbClr val="000000"/>
                </a:solidFill>
                <a:effectLst/>
                <a:latin typeface="Helvetica" panose="020B0604020202020204" pitchFamily="34" charset="0"/>
              </a:rPr>
              <a:t>APIs</a:t>
            </a:r>
            <a:r>
              <a:rPr lang="es-ES" b="0" i="0" dirty="0">
                <a:solidFill>
                  <a:srgbClr val="000000"/>
                </a:solidFill>
                <a:effectLst/>
                <a:latin typeface="Helvetica" panose="020B0604020202020204" pitchFamily="34" charset="0"/>
              </a:rPr>
              <a:t> para cada cuenta que consume cada una de las interfaces.</a:t>
            </a:r>
          </a:p>
          <a:p>
            <a:endParaRPr lang="es-ES" b="0" i="0" dirty="0">
              <a:solidFill>
                <a:srgbClr val="000000"/>
              </a:solidFill>
              <a:effectLst/>
              <a:latin typeface="Helvetica" panose="020B0604020202020204" pitchFamily="34" charset="0"/>
            </a:endParaRPr>
          </a:p>
          <a:p>
            <a:endParaRPr lang="es-ES" b="0" i="0" dirty="0">
              <a:solidFill>
                <a:srgbClr val="000000"/>
              </a:solidFill>
              <a:effectLst/>
              <a:latin typeface="Helvetica" panose="020B0604020202020204" pitchFamily="34" charset="0"/>
            </a:endParaRPr>
          </a:p>
          <a:p>
            <a:pPr algn="just"/>
            <a:r>
              <a:rPr lang="es-ES" b="1" i="0" dirty="0">
                <a:solidFill>
                  <a:srgbClr val="000000"/>
                </a:solidFill>
                <a:effectLst/>
                <a:latin typeface="Helvetica" panose="020B0604020202020204" pitchFamily="34" charset="0"/>
              </a:rPr>
              <a:t>OMCS (Operación, Mantenimiento, Configuración y Supervisión):</a:t>
            </a:r>
          </a:p>
          <a:p>
            <a:pPr algn="just"/>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Es la consola de operación, mantenimiento, configuración y supervisión de la solución.</a:t>
            </a:r>
          </a:p>
          <a:p>
            <a:pPr algn="just"/>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Permite configurar y realizar operaciones en cada uno de los módulos que conforman la solución.</a:t>
            </a:r>
          </a:p>
          <a:p>
            <a:pPr algn="just"/>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Permite realizar el Etiquetado de </a:t>
            </a:r>
            <a:r>
              <a:rPr lang="es-ES" b="0" i="0" dirty="0" err="1">
                <a:solidFill>
                  <a:srgbClr val="000000"/>
                </a:solidFill>
                <a:effectLst/>
                <a:latin typeface="Helvetica" panose="020B0604020202020204" pitchFamily="34" charset="0"/>
              </a:rPr>
              <a:t>Datasets</a:t>
            </a:r>
            <a:r>
              <a:rPr lang="es-ES" b="0" i="0" dirty="0">
                <a:solidFill>
                  <a:srgbClr val="000000"/>
                </a:solidFill>
                <a:effectLst/>
                <a:latin typeface="Helvetica" panose="020B0604020202020204" pitchFamily="34" charset="0"/>
              </a:rPr>
              <a:t> de imágenes, la validación de</a:t>
            </a:r>
          </a:p>
          <a:p>
            <a:pPr algn="just"/>
            <a:br>
              <a:rPr lang="es-ES" b="0"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Cuenta con un </a:t>
            </a:r>
            <a:r>
              <a:rPr lang="es-ES" b="0" i="0" dirty="0" err="1">
                <a:solidFill>
                  <a:srgbClr val="000000"/>
                </a:solidFill>
                <a:effectLst/>
                <a:latin typeface="Helvetica" panose="020B0604020202020204" pitchFamily="34" charset="0"/>
              </a:rPr>
              <a:t>FrontEnd</a:t>
            </a:r>
            <a:r>
              <a:rPr lang="es-ES" b="0" i="0" dirty="0">
                <a:solidFill>
                  <a:srgbClr val="000000"/>
                </a:solidFill>
                <a:effectLst/>
                <a:latin typeface="Helvetica" panose="020B0604020202020204" pitchFamily="34" charset="0"/>
              </a:rPr>
              <a:t> que genera tableros (</a:t>
            </a:r>
            <a:r>
              <a:rPr lang="es-ES" b="0" i="0" dirty="0" err="1">
                <a:solidFill>
                  <a:srgbClr val="000000"/>
                </a:solidFill>
                <a:effectLst/>
                <a:latin typeface="Helvetica" panose="020B0604020202020204" pitchFamily="34" charset="0"/>
              </a:rPr>
              <a:t>dashboards</a:t>
            </a:r>
            <a:r>
              <a:rPr lang="es-ES" b="0" i="0" dirty="0">
                <a:solidFill>
                  <a:srgbClr val="000000"/>
                </a:solidFill>
                <a:effectLst/>
                <a:latin typeface="Helvetica" panose="020B0604020202020204" pitchFamily="34" charset="0"/>
              </a:rPr>
              <a:t>) de visualización de:</a:t>
            </a:r>
          </a:p>
          <a:p>
            <a:pPr algn="just"/>
            <a:br>
              <a:rPr lang="es-ES" b="0" i="0" dirty="0">
                <a:solidFill>
                  <a:srgbClr val="000000"/>
                </a:solidFill>
                <a:effectLst/>
                <a:latin typeface="Helvetica" panose="020B0604020202020204" pitchFamily="34" charset="0"/>
              </a:rPr>
            </a:br>
            <a:r>
              <a:rPr lang="es-ES" dirty="0">
                <a:effectLst/>
              </a:rPr>
              <a:t>+  Las métricas obtenidas para cada modelo entrenado y desplegado.</a:t>
            </a:r>
          </a:p>
          <a:p>
            <a:pPr algn="just"/>
            <a:r>
              <a:rPr lang="es-ES" dirty="0">
                <a:effectLst/>
              </a:rPr>
              <a:t>+ Los resultados de inferencias que permiten determinar si un modelo requiere un reentrenamiento.</a:t>
            </a:r>
          </a:p>
          <a:p>
            <a:endParaRPr lang="es-ES" b="0" i="0" dirty="0">
              <a:solidFill>
                <a:srgbClr val="000000"/>
              </a:solidFill>
              <a:effectLst/>
              <a:latin typeface="Helvetica" panose="020B0604020202020204" pitchFamily="34" charset="0"/>
            </a:endParaRPr>
          </a:p>
          <a:p>
            <a:r>
              <a:rPr lang="es-ES" b="1" i="0" dirty="0">
                <a:solidFill>
                  <a:srgbClr val="000000"/>
                </a:solidFill>
                <a:effectLst/>
                <a:latin typeface="Helvetica" panose="020B0604020202020204" pitchFamily="34" charset="0"/>
              </a:rPr>
              <a:t>Integración con MES:</a:t>
            </a:r>
            <a:br>
              <a:rPr lang="es-ES" b="1" i="0" dirty="0">
                <a:solidFill>
                  <a:srgbClr val="000000"/>
                </a:solidFill>
                <a:effectLst/>
                <a:latin typeface="Helvetica" panose="020B0604020202020204" pitchFamily="34" charset="0"/>
              </a:rPr>
            </a:br>
            <a:r>
              <a:rPr lang="es-ES" b="0" i="0" dirty="0">
                <a:solidFill>
                  <a:srgbClr val="000000"/>
                </a:solidFill>
                <a:effectLst/>
                <a:latin typeface="Helvetica" panose="020B0604020202020204" pitchFamily="34" charset="0"/>
              </a:rPr>
              <a:t>Es el responsable de recibir el manifiesto y el identificador de lo que se debe inspeccionar.</a:t>
            </a:r>
            <a:br>
              <a:rPr lang="es-ES" dirty="0"/>
            </a:br>
            <a:r>
              <a:rPr lang="es-ES" b="0" i="0" dirty="0">
                <a:solidFill>
                  <a:srgbClr val="000000"/>
                </a:solidFill>
                <a:effectLst/>
                <a:latin typeface="Helvetica" panose="020B0604020202020204" pitchFamily="34" charset="0"/>
              </a:rPr>
              <a:t>Es el responsable de transmitir al MES el resultado de las inferencias realizadas en forma exitosa, como no exitosa ("True Positive", "True Negative").</a:t>
            </a:r>
            <a:br>
              <a:rPr lang="es-ES" dirty="0"/>
            </a:br>
            <a:r>
              <a:rPr lang="es-ES" b="0" i="0" dirty="0">
                <a:solidFill>
                  <a:srgbClr val="000000"/>
                </a:solidFill>
                <a:effectLst/>
                <a:latin typeface="Helvetica" panose="020B0604020202020204" pitchFamily="34" charset="0"/>
              </a:rPr>
              <a:t>Es el responsable de transmitir al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el manifiesto y el identificador de lo que se debe inspeccionar.</a:t>
            </a:r>
            <a:br>
              <a:rPr lang="es-ES" dirty="0"/>
            </a:br>
            <a:r>
              <a:rPr lang="es-ES" b="0" i="0" dirty="0">
                <a:solidFill>
                  <a:srgbClr val="000000"/>
                </a:solidFill>
                <a:effectLst/>
                <a:latin typeface="Helvetica" panose="020B0604020202020204" pitchFamily="34" charset="0"/>
              </a:rPr>
              <a:t>Puede invocar al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para transmitirle la información mencionada </a:t>
            </a:r>
            <a:r>
              <a:rPr lang="es-ES" b="0" i="0" dirty="0" err="1">
                <a:solidFill>
                  <a:srgbClr val="000000"/>
                </a:solidFill>
                <a:effectLst/>
                <a:latin typeface="Helvetica" panose="020B0604020202020204" pitchFamily="34" charset="0"/>
              </a:rPr>
              <a:t>ó</a:t>
            </a:r>
            <a:r>
              <a:rPr lang="es-ES" b="0" i="0" dirty="0">
                <a:solidFill>
                  <a:srgbClr val="000000"/>
                </a:solidFill>
                <a:effectLst/>
                <a:latin typeface="Helvetica" panose="020B0604020202020204" pitchFamily="34" charset="0"/>
              </a:rPr>
              <a:t> ser consultada por el </a:t>
            </a:r>
            <a:r>
              <a:rPr lang="es-ES" b="0" i="0" dirty="0" err="1">
                <a:solidFill>
                  <a:srgbClr val="000000"/>
                </a:solidFill>
                <a:effectLst/>
                <a:latin typeface="Helvetica" panose="020B0604020202020204" pitchFamily="34" charset="0"/>
              </a:rPr>
              <a:t>Runtime</a:t>
            </a:r>
            <a:r>
              <a:rPr lang="es-ES" b="0" i="0" dirty="0">
                <a:solidFill>
                  <a:srgbClr val="000000"/>
                </a:solidFill>
                <a:effectLst/>
                <a:latin typeface="Helvetica" panose="020B0604020202020204" pitchFamily="34" charset="0"/>
              </a:rPr>
              <a:t> por el Manifiesto de partes a inspeccionar en base a un número de parte.</a:t>
            </a:r>
          </a:p>
          <a:p>
            <a:endParaRPr lang="es-AR" dirty="0"/>
          </a:p>
        </p:txBody>
      </p:sp>
      <p:sp>
        <p:nvSpPr>
          <p:cNvPr id="4" name="Marcador de número de diapositiva 3"/>
          <p:cNvSpPr>
            <a:spLocks noGrp="1"/>
          </p:cNvSpPr>
          <p:nvPr>
            <p:ph type="sldNum" sz="quarter" idx="5"/>
          </p:nvPr>
        </p:nvSpPr>
        <p:spPr/>
        <p:txBody>
          <a:bodyPr/>
          <a:lstStyle/>
          <a:p>
            <a:fld id="{1A674B31-BCC5-4C52-9078-67F13E4BC0FD}" type="slidenum">
              <a:rPr lang="es-AR" smtClean="0"/>
              <a:t>159</a:t>
            </a:fld>
            <a:endParaRPr lang="es-AR"/>
          </a:p>
        </p:txBody>
      </p:sp>
    </p:spTree>
    <p:extLst>
      <p:ext uri="{BB962C8B-B14F-4D97-AF65-F5344CB8AC3E}">
        <p14:creationId xmlns:p14="http://schemas.microsoft.com/office/powerpoint/2010/main" val="8762417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A674B31-BCC5-4C52-9078-67F13E4BC0FD}" type="slidenum">
              <a:rPr lang="es-AR" smtClean="0"/>
              <a:t>160</a:t>
            </a:fld>
            <a:endParaRPr lang="es-AR"/>
          </a:p>
        </p:txBody>
      </p:sp>
    </p:spTree>
    <p:extLst>
      <p:ext uri="{BB962C8B-B14F-4D97-AF65-F5344CB8AC3E}">
        <p14:creationId xmlns:p14="http://schemas.microsoft.com/office/powerpoint/2010/main" val="2641624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A674B31-BCC5-4C52-9078-67F13E4BC0FD}" type="slidenum">
              <a:rPr lang="es-AR" smtClean="0"/>
              <a:t>161</a:t>
            </a:fld>
            <a:endParaRPr lang="es-AR"/>
          </a:p>
        </p:txBody>
      </p:sp>
    </p:spTree>
    <p:extLst>
      <p:ext uri="{BB962C8B-B14F-4D97-AF65-F5344CB8AC3E}">
        <p14:creationId xmlns:p14="http://schemas.microsoft.com/office/powerpoint/2010/main" val="42018446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A674B31-BCC5-4C52-9078-67F13E4BC0FD}" type="slidenum">
              <a:rPr lang="es-AR" smtClean="0"/>
              <a:t>162</a:t>
            </a:fld>
            <a:endParaRPr lang="es-AR"/>
          </a:p>
        </p:txBody>
      </p:sp>
    </p:spTree>
    <p:extLst>
      <p:ext uri="{BB962C8B-B14F-4D97-AF65-F5344CB8AC3E}">
        <p14:creationId xmlns:p14="http://schemas.microsoft.com/office/powerpoint/2010/main" val="38662709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A674B31-BCC5-4C52-9078-67F13E4BC0FD}" type="slidenum">
              <a:rPr lang="es-AR" smtClean="0"/>
              <a:t>163</a:t>
            </a:fld>
            <a:endParaRPr lang="es-AR"/>
          </a:p>
        </p:txBody>
      </p:sp>
    </p:spTree>
    <p:extLst>
      <p:ext uri="{BB962C8B-B14F-4D97-AF65-F5344CB8AC3E}">
        <p14:creationId xmlns:p14="http://schemas.microsoft.com/office/powerpoint/2010/main" val="36291410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A674B31-BCC5-4C52-9078-67F13E4BC0FD}" type="slidenum">
              <a:rPr lang="es-AR" smtClean="0"/>
              <a:t>164</a:t>
            </a:fld>
            <a:endParaRPr lang="es-AR"/>
          </a:p>
        </p:txBody>
      </p:sp>
    </p:spTree>
    <p:extLst>
      <p:ext uri="{BB962C8B-B14F-4D97-AF65-F5344CB8AC3E}">
        <p14:creationId xmlns:p14="http://schemas.microsoft.com/office/powerpoint/2010/main" val="1760653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A674B31-BCC5-4C52-9078-67F13E4BC0FD}" type="slidenum">
              <a:rPr lang="es-AR" smtClean="0"/>
              <a:t>165</a:t>
            </a:fld>
            <a:endParaRPr lang="es-AR"/>
          </a:p>
        </p:txBody>
      </p:sp>
    </p:spTree>
    <p:extLst>
      <p:ext uri="{BB962C8B-B14F-4D97-AF65-F5344CB8AC3E}">
        <p14:creationId xmlns:p14="http://schemas.microsoft.com/office/powerpoint/2010/main" val="38107074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A674B31-BCC5-4C52-9078-67F13E4BC0FD}" type="slidenum">
              <a:rPr lang="es-AR" smtClean="0"/>
              <a:t>166</a:t>
            </a:fld>
            <a:endParaRPr lang="es-AR"/>
          </a:p>
        </p:txBody>
      </p:sp>
    </p:spTree>
    <p:extLst>
      <p:ext uri="{BB962C8B-B14F-4D97-AF65-F5344CB8AC3E}">
        <p14:creationId xmlns:p14="http://schemas.microsoft.com/office/powerpoint/2010/main" val="51034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INFRACO es una iniciativa para compartir las redes </a:t>
            </a:r>
            <a:r>
              <a:rPr lang="es-ES" err="1"/>
              <a:t>ftth</a:t>
            </a:r>
            <a:r>
              <a:rPr lang="es-ES"/>
              <a:t> que se despliegan o se adquieran con otros operadores.</a:t>
            </a:r>
            <a:endParaRPr lang="en-US"/>
          </a:p>
          <a:p>
            <a:r>
              <a:rPr lang="es-ES"/>
              <a:t>Como se ve en el esquema de la derecha lo que se comparte sería la OLT y la red de planta externa.</a:t>
            </a:r>
            <a:endParaRPr lang="es-ES">
              <a:cs typeface="Calibri"/>
            </a:endParaRPr>
          </a:p>
          <a:p>
            <a:r>
              <a:rPr lang="es-ES"/>
              <a:t>En cuanto a la solución, se necesita una capa de software para gestionar las OLT que permita hacer lo que se llama </a:t>
            </a:r>
            <a:r>
              <a:rPr lang="es-ES" err="1"/>
              <a:t>slicing</a:t>
            </a:r>
            <a:r>
              <a:rPr lang="es-ES"/>
              <a:t>, de manera que cada operador vea como si fuese una OLT propia la que está provisionando.</a:t>
            </a:r>
            <a:endParaRPr lang="es-ES">
              <a:cs typeface="Calibri"/>
            </a:endParaRPr>
          </a:p>
          <a:p>
            <a:r>
              <a:rPr lang="es-ES"/>
              <a:t>No se llegaron a definir </a:t>
            </a:r>
            <a:r>
              <a:rPr lang="es-ES" err="1"/>
              <a:t>OKRs</a:t>
            </a:r>
            <a:r>
              <a:rPr lang="es-ES"/>
              <a:t> para este proyecto, arrancó en los últimos meses de 2022, lo que se hizo en q4 es tener una idea de arquitectura, posibles proveedores, costos de referencia y tiempos.</a:t>
            </a:r>
            <a:endParaRPr lang="es-ES">
              <a:cs typeface="Calibri"/>
            </a:endParaRPr>
          </a:p>
          <a:p>
            <a:r>
              <a:rPr lang="es-ES"/>
              <a:t>En q1 2023 se van a hacer pruebas de concepto de las soluciones, una RFP para adquirir la solución y seguir ajustando temas de arquitectura como ser como adaptar los sistemas de Telecom para que puedan usar estas redes compartidas además de las redes actualmente desplegadas.</a:t>
            </a:r>
            <a:endParaRPr lang="es-ES">
              <a:cs typeface="Calibri"/>
            </a:endParaRPr>
          </a:p>
          <a:p>
            <a:endParaRPr lang="es-ES">
              <a:cs typeface="Calibri"/>
            </a:endParaRPr>
          </a:p>
          <a:p>
            <a:r>
              <a:rPr lang="es-ES"/>
              <a:t>---------------</a:t>
            </a:r>
            <a:r>
              <a:rPr lang="es-ES">
                <a:cs typeface="Calibri"/>
              </a:rPr>
              <a:t> se sacó</a:t>
            </a:r>
          </a:p>
          <a:p>
            <a:r>
              <a:rPr lang="es-ES"/>
              <a:t>Hay motivaciones desde el punto de vista financiero para encarar esta modalidad.</a:t>
            </a:r>
            <a:endParaRPr lang="es-ES">
              <a:cs typeface="Calibri"/>
            </a:endParaRPr>
          </a:p>
          <a:p>
            <a:r>
              <a:rPr lang="es-ES"/>
              <a:t>A los operadores que usan la infraestructura compartida se los llama VNO.</a:t>
            </a:r>
            <a:endParaRPr lang="es-ES">
              <a:cs typeface="Calibri"/>
            </a:endParaRPr>
          </a:p>
          <a:p>
            <a:r>
              <a:rPr lang="es-ES"/>
              <a:t>En los casos que se decida compartir la red, Telecom sería un VNO más.</a:t>
            </a:r>
            <a:endParaRPr lang="es-ES">
              <a:cs typeface="Calibri"/>
            </a:endParaRPr>
          </a:p>
          <a:p>
            <a:r>
              <a:rPr lang="es-ES"/>
              <a:t>Además de esta capa de software se está trabajando en la solución de transporte para llevar el tráfico del VNO hacia la conexión con el mismo.</a:t>
            </a:r>
            <a:endParaRPr lang="es-ES">
              <a:cs typeface="Calibri"/>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16</a:t>
            </a:fld>
            <a:endParaRPr lang="es-AR"/>
          </a:p>
        </p:txBody>
      </p:sp>
    </p:spTree>
    <p:extLst>
      <p:ext uri="{BB962C8B-B14F-4D97-AF65-F5344CB8AC3E}">
        <p14:creationId xmlns:p14="http://schemas.microsoft.com/office/powerpoint/2010/main" val="406749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17</a:t>
            </a:fld>
            <a:endParaRPr lang="es-AR"/>
          </a:p>
        </p:txBody>
      </p:sp>
    </p:spTree>
    <p:extLst>
      <p:ext uri="{BB962C8B-B14F-4D97-AF65-F5344CB8AC3E}">
        <p14:creationId xmlns:p14="http://schemas.microsoft.com/office/powerpoint/2010/main" val="321108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AR" sz="1800" kern="100">
                <a:effectLst/>
                <a:latin typeface="Calibri" panose="020F0502020204030204" pitchFamily="34" charset="0"/>
                <a:ea typeface="Calibri" panose="020F0502020204030204" pitchFamily="34" charset="0"/>
                <a:cs typeface="Times New Roman" panose="02020603050405020304" pitchFamily="18" charset="0"/>
              </a:rPr>
              <a:t>Los avances del Q1 que tenemos para mostrar referido a las consultorías que estamos desarrollando con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Bells</a:t>
            </a:r>
            <a:r>
              <a:rPr lang="es-AR" sz="1800" kern="100">
                <a:effectLst/>
                <a:latin typeface="Calibri" panose="020F0502020204030204" pitchFamily="34" charset="0"/>
                <a:ea typeface="Calibri" panose="020F0502020204030204" pitchFamily="34" charset="0"/>
                <a:cs typeface="Times New Roman" panose="02020603050405020304" pitchFamily="18" charset="0"/>
              </a:rPr>
              <a:t>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Labs</a:t>
            </a:r>
            <a:r>
              <a:rPr lang="es-AR" sz="1800" kern="100">
                <a:effectLst/>
                <a:latin typeface="Calibri" panose="020F0502020204030204" pitchFamily="34" charset="0"/>
                <a:ea typeface="Calibri" panose="020F0502020204030204" pitchFamily="34" charset="0"/>
                <a:cs typeface="Times New Roman" panose="02020603050405020304" pitchFamily="18" charset="0"/>
              </a:rPr>
              <a:t>, Huawei y Nokia en el marco del proyecto de redes autónomas son los siguientes:</a:t>
            </a:r>
          </a:p>
          <a:p>
            <a:pPr>
              <a:lnSpc>
                <a:spcPct val="107000"/>
              </a:lnSpc>
              <a:spcAft>
                <a:spcPts val="800"/>
              </a:spcAft>
            </a:pPr>
            <a:endParaRPr lang="es-AR"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800" kern="100">
                <a:effectLst/>
                <a:latin typeface="Calibri" panose="020F0502020204030204" pitchFamily="34" charset="0"/>
                <a:ea typeface="Calibri" panose="020F0502020204030204" pitchFamily="34" charset="0"/>
                <a:cs typeface="Times New Roman" panose="02020603050405020304" pitchFamily="18" charset="0"/>
              </a:rPr>
              <a:t>Por el lado de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Bells</a:t>
            </a:r>
            <a:r>
              <a:rPr lang="es-AR" sz="1800" kern="100">
                <a:effectLst/>
                <a:latin typeface="Calibri" panose="020F0502020204030204" pitchFamily="34" charset="0"/>
                <a:ea typeface="Calibri" panose="020F0502020204030204" pitchFamily="34" charset="0"/>
                <a:cs typeface="Times New Roman" panose="02020603050405020304" pitchFamily="18" charset="0"/>
              </a:rPr>
              <a:t>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Labs</a:t>
            </a:r>
            <a:r>
              <a:rPr lang="es-AR" sz="1800" kern="100">
                <a:effectLst/>
                <a:latin typeface="Calibri" panose="020F0502020204030204" pitchFamily="34" charset="0"/>
                <a:ea typeface="Calibri" panose="020F0502020204030204" pitchFamily="34" charset="0"/>
                <a:cs typeface="Times New Roman" panose="02020603050405020304" pitchFamily="18" charset="0"/>
              </a:rPr>
              <a:t>, hemos finalizado el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Track</a:t>
            </a:r>
            <a:r>
              <a:rPr lang="es-AR" sz="1800" kern="100">
                <a:effectLst/>
                <a:latin typeface="Calibri" panose="020F0502020204030204" pitchFamily="34" charset="0"/>
                <a:ea typeface="Calibri" panose="020F0502020204030204" pitchFamily="34" charset="0"/>
                <a:cs typeface="Times New Roman" panose="02020603050405020304" pitchFamily="18" charset="0"/>
              </a:rPr>
              <a:t> 2 centrado en el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framework</a:t>
            </a:r>
            <a:r>
              <a:rPr lang="es-AR" sz="1800" kern="100">
                <a:effectLst/>
                <a:latin typeface="Calibri" panose="020F0502020204030204" pitchFamily="34" charset="0"/>
                <a:ea typeface="Calibri" panose="020F0502020204030204" pitchFamily="34" charset="0"/>
                <a:cs typeface="Times New Roman" panose="02020603050405020304" pitchFamily="18" charset="0"/>
              </a:rPr>
              <a:t> de arquitectura para redes autónomas, además de haber finalizado también el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track</a:t>
            </a:r>
            <a:r>
              <a:rPr lang="es-AR" sz="1800" kern="100">
                <a:effectLst/>
                <a:latin typeface="Calibri" panose="020F0502020204030204" pitchFamily="34" charset="0"/>
                <a:ea typeface="Calibri" panose="020F0502020204030204" pitchFamily="34" charset="0"/>
                <a:cs typeface="Times New Roman" panose="02020603050405020304" pitchFamily="18" charset="0"/>
              </a:rPr>
              <a:t> 3 referido al modelo operativo de AN. En este caso, la forma de trabajo ha sido mediante reuniones en las que Bell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Labs</a:t>
            </a:r>
            <a:r>
              <a:rPr lang="es-AR" sz="1800" kern="100">
                <a:effectLst/>
                <a:latin typeface="Calibri" panose="020F0502020204030204" pitchFamily="34" charset="0"/>
                <a:ea typeface="Calibri" panose="020F0502020204030204" pitchFamily="34" charset="0"/>
                <a:cs typeface="Times New Roman" panose="02020603050405020304" pitchFamily="18" charset="0"/>
              </a:rPr>
              <a:t> nos presentaba sus avances, y de nuestro lado ofrecíamos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feedback</a:t>
            </a:r>
            <a:r>
              <a:rPr lang="es-AR" sz="1800" kern="100">
                <a:effectLst/>
                <a:latin typeface="Calibri" panose="020F0502020204030204" pitchFamily="34" charset="0"/>
                <a:ea typeface="Calibri" panose="020F0502020204030204" pitchFamily="34" charset="0"/>
                <a:cs typeface="Times New Roman" panose="02020603050405020304" pitchFamily="18" charset="0"/>
              </a:rPr>
              <a:t> para iterar en el proceso.</a:t>
            </a:r>
          </a:p>
          <a:p>
            <a:pPr>
              <a:lnSpc>
                <a:spcPct val="107000"/>
              </a:lnSpc>
              <a:spcAft>
                <a:spcPts val="800"/>
              </a:spcAft>
            </a:pPr>
            <a:endParaRPr lang="es-AR" sz="1800" kern="100">
              <a:effectLst/>
              <a:latin typeface="Calibri" panose="020F0502020204030204" pitchFamily="34" charset="0"/>
              <a:ea typeface="Calibri" panose="020F0502020204030204" pitchFamily="34" charset="0"/>
              <a:cs typeface="Times New Roman" panose="02020603050405020304" pitchFamily="18" charset="0"/>
            </a:endParaRPr>
          </a:p>
          <a:p>
            <a:r>
              <a:rPr lang="es-AR" sz="1800">
                <a:effectLst/>
                <a:latin typeface="Segoe UI" panose="020B0502040204020203" pitchFamily="34" charset="0"/>
                <a:ea typeface="Times New Roman" panose="02020603050405020304" pitchFamily="18" charset="0"/>
              </a:rPr>
              <a:t>Por el lado de Huawei, nos encontramos trabajando en definir un marco de referencia para determinar los niveles de autonomía de los procesos que son parte del ciclo de vida de los servicios y productos. Para esto nos </a:t>
            </a:r>
            <a:r>
              <a:rPr lang="es-AR" sz="1800" err="1">
                <a:effectLst/>
                <a:latin typeface="Segoe UI" panose="020B0502040204020203" pitchFamily="34" charset="0"/>
                <a:ea typeface="Times New Roman" panose="02020603050405020304" pitchFamily="18" charset="0"/>
              </a:rPr>
              <a:t>enfoncamos</a:t>
            </a:r>
            <a:r>
              <a:rPr lang="es-AR" sz="1800">
                <a:effectLst/>
                <a:latin typeface="Segoe UI" panose="020B0502040204020203" pitchFamily="34" charset="0"/>
                <a:ea typeface="Times New Roman" panose="02020603050405020304" pitchFamily="18" charset="0"/>
              </a:rPr>
              <a:t> sobre los procesos en FTTH identificando los diferentes subprocesos que lo componen. El equipo está conformado por diferentes equipos de Telecom (Mejora Continua, Ingeniería, Tecnología, </a:t>
            </a:r>
            <a:r>
              <a:rPr lang="es-AR" sz="1800" err="1">
                <a:effectLst/>
                <a:latin typeface="Segoe UI" panose="020B0502040204020203" pitchFamily="34" charset="0"/>
                <a:ea typeface="Times New Roman" panose="02020603050405020304" pitchFamily="18" charset="0"/>
              </a:rPr>
              <a:t>Op</a:t>
            </a:r>
            <a:r>
              <a:rPr lang="es-AR" sz="1800">
                <a:effectLst/>
                <a:latin typeface="Segoe UI" panose="020B0502040204020203" pitchFamily="34" charset="0"/>
                <a:ea typeface="Times New Roman" panose="02020603050405020304" pitchFamily="18" charset="0"/>
              </a:rPr>
              <a:t> Regionales, </a:t>
            </a:r>
            <a:r>
              <a:rPr lang="es-AR" sz="1800" err="1">
                <a:effectLst/>
                <a:latin typeface="Segoe UI" panose="020B0502040204020203" pitchFamily="34" charset="0"/>
                <a:ea typeface="Times New Roman" panose="02020603050405020304" pitchFamily="18" charset="0"/>
              </a:rPr>
              <a:t>etc</a:t>
            </a:r>
            <a:r>
              <a:rPr lang="es-AR" sz="1800">
                <a:effectLst/>
                <a:latin typeface="Segoe UI" panose="020B0502040204020203" pitchFamily="34" charset="0"/>
                <a:ea typeface="Times New Roman" panose="02020603050405020304" pitchFamily="18" charset="0"/>
              </a:rPr>
              <a:t>) y expertos de Huawei que vinieron exclusivamente para este proyecto. </a:t>
            </a:r>
            <a:endParaRPr lang="es-AR" sz="1800">
              <a:effectLst/>
              <a:latin typeface="Times New Roman" panose="02020603050405020304" pitchFamily="18" charset="0"/>
              <a:ea typeface="Times New Roman" panose="02020603050405020304" pitchFamily="18" charset="0"/>
            </a:endParaRPr>
          </a:p>
          <a:p>
            <a:r>
              <a:rPr lang="es-AR" sz="1800">
                <a:effectLst/>
                <a:latin typeface="Segoe UI" panose="020B0502040204020203" pitchFamily="34" charset="0"/>
                <a:ea typeface="Times New Roman" panose="02020603050405020304" pitchFamily="18" charset="0"/>
              </a:rPr>
              <a:t>Como parte de esta consultoría también se trabajará a posterior en definir un marco de referencia de arquitectura </a:t>
            </a:r>
            <a:endParaRPr lang="es-AR" sz="1800">
              <a:effectLst/>
              <a:latin typeface="Times New Roman" panose="02020603050405020304" pitchFamily="18" charset="0"/>
              <a:ea typeface="Times New Roman" panose="02020603050405020304" pitchFamily="18" charset="0"/>
            </a:endParaRPr>
          </a:p>
          <a:p>
            <a:pPr>
              <a:lnSpc>
                <a:spcPct val="107000"/>
              </a:lnSpc>
              <a:spcAft>
                <a:spcPts val="800"/>
              </a:spcAft>
            </a:pPr>
            <a:r>
              <a:rPr lang="es-AR" sz="1800" kern="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s-AR" sz="1800" kern="100">
                <a:effectLst/>
                <a:latin typeface="Calibri" panose="020F0502020204030204" pitchFamily="34" charset="0"/>
                <a:ea typeface="Calibri" panose="020F0502020204030204" pitchFamily="34" charset="0"/>
                <a:cs typeface="Times New Roman" panose="02020603050405020304" pitchFamily="18" charset="0"/>
              </a:rPr>
              <a:t>Finalmente con Nokia, en la última semana de marzo, hemos desarrollado una serie de workshops en los cuales participaron diferentes equipos de nuestra empresa, en donde Nokia presento su mirada sobre redes autónomas. Vale la pena aclarar, que dada la cercanía entre Nokia y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Bells</a:t>
            </a:r>
            <a:r>
              <a:rPr lang="es-AR" sz="1800" kern="100">
                <a:effectLst/>
                <a:latin typeface="Calibri" panose="020F0502020204030204" pitchFamily="34" charset="0"/>
                <a:ea typeface="Calibri" panose="020F0502020204030204" pitchFamily="34" charset="0"/>
                <a:cs typeface="Times New Roman" panose="02020603050405020304" pitchFamily="18" charset="0"/>
              </a:rPr>
              <a:t> </a:t>
            </a:r>
            <a:r>
              <a:rPr lang="es-AR" sz="1800" kern="100" err="1">
                <a:effectLst/>
                <a:latin typeface="Calibri" panose="020F0502020204030204" pitchFamily="34" charset="0"/>
                <a:ea typeface="Calibri" panose="020F0502020204030204" pitchFamily="34" charset="0"/>
                <a:cs typeface="Times New Roman" panose="02020603050405020304" pitchFamily="18" charset="0"/>
              </a:rPr>
              <a:t>Labs</a:t>
            </a:r>
            <a:r>
              <a:rPr lang="es-AR" sz="1800" kern="100">
                <a:effectLst/>
                <a:latin typeface="Calibri" panose="020F0502020204030204" pitchFamily="34" charset="0"/>
                <a:ea typeface="Calibri" panose="020F0502020204030204" pitchFamily="34" charset="0"/>
                <a:cs typeface="Times New Roman" panose="02020603050405020304" pitchFamily="18" charset="0"/>
              </a:rPr>
              <a:t>, esta consultoría no parte desde cero, ya que utiliza como inputs los trabajos realizados por BLC. </a:t>
            </a:r>
          </a:p>
          <a:p>
            <a:endParaRPr lang="es-AR">
              <a:cs typeface="Calibri"/>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18</a:t>
            </a:fld>
            <a:endParaRPr lang="es-AR"/>
          </a:p>
        </p:txBody>
      </p:sp>
    </p:spTree>
    <p:extLst>
      <p:ext uri="{BB962C8B-B14F-4D97-AF65-F5344CB8AC3E}">
        <p14:creationId xmlns:p14="http://schemas.microsoft.com/office/powerpoint/2010/main" val="1809742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20</a:t>
            </a:fld>
            <a:endParaRPr lang="es-AR"/>
          </a:p>
        </p:txBody>
      </p:sp>
    </p:spTree>
    <p:extLst>
      <p:ext uri="{BB962C8B-B14F-4D97-AF65-F5344CB8AC3E}">
        <p14:creationId xmlns:p14="http://schemas.microsoft.com/office/powerpoint/2010/main" val="3411406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21</a:t>
            </a:fld>
            <a:endParaRPr lang="es-AR"/>
          </a:p>
        </p:txBody>
      </p:sp>
    </p:spTree>
    <p:extLst>
      <p:ext uri="{BB962C8B-B14F-4D97-AF65-F5344CB8AC3E}">
        <p14:creationId xmlns:p14="http://schemas.microsoft.com/office/powerpoint/2010/main" val="2698272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ea typeface="Calibri"/>
              <a:cs typeface="Calibri"/>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22</a:t>
            </a:fld>
            <a:endParaRPr lang="es-AR"/>
          </a:p>
        </p:txBody>
      </p:sp>
    </p:spTree>
    <p:extLst>
      <p:ext uri="{BB962C8B-B14F-4D97-AF65-F5344CB8AC3E}">
        <p14:creationId xmlns:p14="http://schemas.microsoft.com/office/powerpoint/2010/main" val="2016109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23</a:t>
            </a:fld>
            <a:endParaRPr lang="es-AR"/>
          </a:p>
        </p:txBody>
      </p:sp>
    </p:spTree>
    <p:extLst>
      <p:ext uri="{BB962C8B-B14F-4D97-AF65-F5344CB8AC3E}">
        <p14:creationId xmlns:p14="http://schemas.microsoft.com/office/powerpoint/2010/main" val="3009337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ea typeface="Calibri"/>
              <a:cs typeface="Calibri"/>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24</a:t>
            </a:fld>
            <a:endParaRPr lang="es-AR"/>
          </a:p>
        </p:txBody>
      </p:sp>
    </p:spTree>
    <p:extLst>
      <p:ext uri="{BB962C8B-B14F-4D97-AF65-F5344CB8AC3E}">
        <p14:creationId xmlns:p14="http://schemas.microsoft.com/office/powerpoint/2010/main" val="2736906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4</a:t>
            </a:fld>
            <a:endParaRPr lang="es-AR"/>
          </a:p>
        </p:txBody>
      </p:sp>
    </p:spTree>
    <p:extLst>
      <p:ext uri="{BB962C8B-B14F-4D97-AF65-F5344CB8AC3E}">
        <p14:creationId xmlns:p14="http://schemas.microsoft.com/office/powerpoint/2010/main" val="2731339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104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Esta iniciativa persigue dos grandes objetivos:</a:t>
            </a:r>
          </a:p>
          <a:p>
            <a:endParaRPr lang="es-AR"/>
          </a:p>
          <a:p>
            <a:pPr marL="228600" indent="-228600">
              <a:buAutoNum type="arabicPeriod"/>
            </a:pPr>
            <a:r>
              <a:rPr lang="es-AR"/>
              <a:t>Renovar nuestro </a:t>
            </a:r>
            <a:r>
              <a:rPr lang="es-AR" err="1"/>
              <a:t>core</a:t>
            </a:r>
            <a:r>
              <a:rPr lang="es-AR"/>
              <a:t> móvil sobre nueva infraestructura de Huawei que permita </a:t>
            </a:r>
            <a:r>
              <a:rPr lang="es-AR" err="1"/>
              <a:t>disponibilizar</a:t>
            </a:r>
            <a:r>
              <a:rPr lang="es-AR"/>
              <a:t> la capacidad que necesitamos para acompañar la demanda de nuestros usuarios</a:t>
            </a:r>
          </a:p>
          <a:p>
            <a:pPr marL="228600" indent="-228600">
              <a:buAutoNum type="arabicPeriod"/>
            </a:pPr>
            <a:r>
              <a:rPr lang="es-AR"/>
              <a:t>Habilitar las funciones de un 5GC que, eventualmente, nos permita desplegar servicios de 5G Stand Alone a fines de 2024.</a:t>
            </a:r>
          </a:p>
          <a:p>
            <a:pPr marL="228600" indent="-228600">
              <a:buAutoNum type="arabicPeriod"/>
            </a:pPr>
            <a:endParaRPr lang="es-AR"/>
          </a:p>
          <a:p>
            <a:pPr marL="0" indent="0">
              <a:buNone/>
            </a:pPr>
            <a:r>
              <a:rPr lang="es-AR"/>
              <a:t>Para lograr esto, hemos conformado un equipo de Activación con la Plataforma de Core y Servicios a fines de llevar esta tecnología hacia producción. </a:t>
            </a:r>
          </a:p>
          <a:p>
            <a:pPr marL="0" indent="0">
              <a:buNone/>
            </a:pPr>
            <a:endParaRPr lang="es-AR"/>
          </a:p>
          <a:p>
            <a:pPr marL="0" indent="0">
              <a:buNone/>
            </a:pPr>
            <a:r>
              <a:rPr lang="es-AR" b="1"/>
              <a:t>Resumen </a:t>
            </a:r>
            <a:r>
              <a:rPr lang="es-AR" b="1" err="1"/>
              <a:t>OKRs</a:t>
            </a:r>
            <a:r>
              <a:rPr lang="es-AR" b="1"/>
              <a:t> Q2 2023</a:t>
            </a:r>
          </a:p>
          <a:p>
            <a:pPr marL="0" indent="0">
              <a:buNone/>
            </a:pPr>
            <a:endParaRPr lang="es-AR" b="1"/>
          </a:p>
          <a:p>
            <a:pPr marL="0" marR="0" lvl="0" indent="0" algn="l" defTabSz="914400" rtl="0" eaLnBrk="1" fontAlgn="auto" latinLnBrk="0" hangingPunct="1">
              <a:lnSpc>
                <a:spcPct val="100000"/>
              </a:lnSpc>
              <a:spcBef>
                <a:spcPts val="0"/>
              </a:spcBef>
              <a:spcAft>
                <a:spcPts val="0"/>
              </a:spcAft>
              <a:buClrTx/>
              <a:buSzTx/>
              <a:buFontTx/>
              <a:buNone/>
              <a:tabLst/>
              <a:defRPr/>
            </a:pPr>
            <a:r>
              <a:rPr lang="es-AR" b="0"/>
              <a:t>Como objetivo, nos habíamos propuesto “</a:t>
            </a:r>
            <a:r>
              <a:rPr lang="es-ES" sz="1200" b="0"/>
              <a:t>Estar listos para comenzar la primera fase de homologación sobre el Core Convergente</a:t>
            </a:r>
            <a:r>
              <a:rPr lang="es-AR" b="0"/>
              <a:t>”, con 3 resultados clave específicos.</a:t>
            </a:r>
          </a:p>
          <a:p>
            <a:pPr marL="0" indent="0">
              <a:buNone/>
            </a:pPr>
            <a:endParaRPr lang="es-AR" sz="1100" b="0" i="0">
              <a:solidFill>
                <a:srgbClr val="174E86"/>
              </a:solidFill>
              <a:effectLst/>
              <a:latin typeface="Calibri" panose="020F0502020204030204" pitchFamily="34" charset="0"/>
            </a:endParaRP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1: Despliegue inicial de </a:t>
            </a:r>
            <a:r>
              <a:rPr lang="es-AR" sz="1100" b="0" i="0" err="1">
                <a:solidFill>
                  <a:srgbClr val="174E86"/>
                </a:solidFill>
                <a:effectLst/>
                <a:latin typeface="Calibri" panose="020F0502020204030204" pitchFamily="34" charset="0"/>
              </a:rPr>
              <a:t>VNFs</a:t>
            </a:r>
            <a:r>
              <a:rPr lang="es-AR" sz="1100" b="0" i="0">
                <a:solidFill>
                  <a:srgbClr val="174E86"/>
                </a:solidFill>
                <a:effectLst/>
                <a:latin typeface="Calibri" panose="020F0502020204030204" pitchFamily="34" charset="0"/>
              </a:rPr>
              <a:t> en </a:t>
            </a:r>
            <a:r>
              <a:rPr lang="es-AR" sz="1100" b="0" i="0" err="1">
                <a:solidFill>
                  <a:srgbClr val="174E86"/>
                </a:solidFill>
                <a:effectLst/>
                <a:latin typeface="Calibri" panose="020F0502020204030204" pitchFamily="34" charset="0"/>
              </a:rPr>
              <a:t>EDCs</a:t>
            </a:r>
            <a:r>
              <a:rPr lang="es-AR" sz="1100" b="0" i="0">
                <a:solidFill>
                  <a:srgbClr val="174E86"/>
                </a:solidFill>
                <a:effectLst/>
                <a:latin typeface="Calibri" panose="020F0502020204030204" pitchFamily="34" charset="0"/>
              </a:rPr>
              <a:t> de GLF, HOR y SLO</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100%</a:t>
            </a:r>
            <a:endParaRPr lang="es-AR" sz="1200" b="0" i="0">
              <a:solidFill>
                <a:srgbClr val="174E86"/>
              </a:solidFill>
              <a:effectLst/>
              <a:latin typeface="Times New Roman" panose="02020603050405020304" pitchFamily="18" charset="0"/>
            </a:endParaRPr>
          </a:p>
          <a:p>
            <a:pPr marL="0" indent="0">
              <a:buNone/>
            </a:pPr>
            <a:endParaRPr lang="es-A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2: Despliegue de infra y virtualización de </a:t>
            </a:r>
            <a:r>
              <a:rPr lang="es-AR" sz="1100" b="0" i="0" err="1">
                <a:solidFill>
                  <a:srgbClr val="174E86"/>
                </a:solidFill>
                <a:effectLst/>
                <a:latin typeface="Calibri" panose="020F0502020204030204" pitchFamily="34" charset="0"/>
              </a:rPr>
              <a:t>CDCs</a:t>
            </a:r>
            <a:r>
              <a:rPr lang="es-AR" sz="1100" b="0" i="0">
                <a:solidFill>
                  <a:srgbClr val="174E86"/>
                </a:solidFill>
                <a:effectLst/>
                <a:latin typeface="Calibri" panose="020F0502020204030204" pitchFamily="34" charset="0"/>
              </a:rPr>
              <a:t> de GLF, HOR y SLO</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80%</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Acuerdo del Golden </a:t>
            </a:r>
            <a:r>
              <a:rPr lang="es-AR" sz="1100" b="0" i="0" err="1">
                <a:solidFill>
                  <a:srgbClr val="174E86"/>
                </a:solidFill>
                <a:effectLst/>
                <a:latin typeface="Calibri" panose="020F0502020204030204" pitchFamily="34" charset="0"/>
              </a:rPr>
              <a:t>Config</a:t>
            </a:r>
            <a:r>
              <a:rPr lang="es-AR" sz="1100" b="0" i="0">
                <a:solidFill>
                  <a:srgbClr val="174E86"/>
                </a:solidFill>
                <a:effectLst/>
                <a:latin typeface="Calibri" panose="020F0502020204030204" pitchFamily="34" charset="0"/>
              </a:rPr>
              <a:t> para SDN</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Actualmente desplegando los </a:t>
            </a:r>
            <a:r>
              <a:rPr lang="es-AR" sz="1100" b="0" i="0" err="1">
                <a:solidFill>
                  <a:srgbClr val="174E86"/>
                </a:solidFill>
                <a:effectLst/>
                <a:latin typeface="Calibri" panose="020F0502020204030204" pitchFamily="34" charset="0"/>
              </a:rPr>
              <a:t>Fusion</a:t>
            </a:r>
            <a:r>
              <a:rPr lang="es-AR" sz="1100" b="0" i="0">
                <a:solidFill>
                  <a:srgbClr val="174E86"/>
                </a:solidFill>
                <a:effectLst/>
                <a:latin typeface="Calibri" panose="020F0502020204030204" pitchFamily="34" charset="0"/>
              </a:rPr>
              <a:t> </a:t>
            </a:r>
            <a:r>
              <a:rPr lang="es-AR" sz="1100" b="0" i="0" err="1">
                <a:solidFill>
                  <a:srgbClr val="174E86"/>
                </a:solidFill>
                <a:effectLst/>
                <a:latin typeface="Calibri" panose="020F0502020204030204" pitchFamily="34" charset="0"/>
              </a:rPr>
              <a:t>Stage</a:t>
            </a:r>
            <a:endParaRPr lang="es-AR" sz="1100" b="0" i="0">
              <a:solidFill>
                <a:srgbClr val="174E86"/>
              </a:solidFill>
              <a:effectLst/>
              <a:latin typeface="Calibri" panose="020F0502020204030204" pitchFamily="34"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Emergentes: Problemas en la infra con algunos Blades y Switches (mitigados)</a:t>
            </a:r>
            <a:endParaRPr lang="es-AR" sz="1200" b="0" i="0">
              <a:solidFill>
                <a:srgbClr val="174E86"/>
              </a:solidFill>
              <a:effectLst/>
              <a:latin typeface="Times New Roman" panose="02020603050405020304" pitchFamily="18" charset="0"/>
            </a:endParaRPr>
          </a:p>
          <a:p>
            <a:pPr marL="0" indent="0">
              <a:buNone/>
            </a:pPr>
            <a:endParaRPr lang="es-A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3: Avanzar en el control de cuota para </a:t>
            </a:r>
            <a:r>
              <a:rPr lang="es-AR" sz="1100" b="0" i="0" err="1">
                <a:solidFill>
                  <a:srgbClr val="174E86"/>
                </a:solidFill>
                <a:effectLst/>
                <a:latin typeface="Calibri" panose="020F0502020204030204" pitchFamily="34" charset="0"/>
              </a:rPr>
              <a:t>eMBB</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90%</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incrementó el </a:t>
            </a:r>
            <a:r>
              <a:rPr lang="es-AR" sz="1100" b="0" i="0" err="1">
                <a:solidFill>
                  <a:srgbClr val="174E86"/>
                </a:solidFill>
                <a:effectLst/>
                <a:latin typeface="Calibri" panose="020F0502020204030204" pitchFamily="34" charset="0"/>
              </a:rPr>
              <a:t>bucket</a:t>
            </a:r>
            <a:r>
              <a:rPr lang="es-AR" sz="1100" b="0" i="0">
                <a:solidFill>
                  <a:srgbClr val="174E86"/>
                </a:solidFill>
                <a:effectLst/>
                <a:latin typeface="Calibri" panose="020F0502020204030204" pitchFamily="34" charset="0"/>
              </a:rPr>
              <a:t> de 7MB a 70MB para clientes </a:t>
            </a:r>
            <a:r>
              <a:rPr lang="es-AR" sz="1100" b="0" i="0" err="1">
                <a:solidFill>
                  <a:srgbClr val="174E86"/>
                </a:solidFill>
                <a:effectLst/>
                <a:latin typeface="Calibri" panose="020F0502020204030204" pitchFamily="34" charset="0"/>
              </a:rPr>
              <a:t>postpago</a:t>
            </a:r>
            <a:endParaRPr lang="es-AR" sz="1100" b="0" i="0">
              <a:solidFill>
                <a:srgbClr val="174E86"/>
              </a:solidFill>
              <a:effectLst/>
              <a:latin typeface="Calibri" panose="020F0502020204030204" pitchFamily="34"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validó que el </a:t>
            </a:r>
            <a:r>
              <a:rPr lang="es-AR" sz="1100" b="0" i="0" err="1">
                <a:solidFill>
                  <a:srgbClr val="174E86"/>
                </a:solidFill>
                <a:effectLst/>
                <a:latin typeface="Calibri" panose="020F0502020204030204" pitchFamily="34" charset="0"/>
              </a:rPr>
              <a:t>throughtput</a:t>
            </a:r>
            <a:r>
              <a:rPr lang="es-AR" sz="1100" b="0" i="0">
                <a:solidFill>
                  <a:srgbClr val="174E86"/>
                </a:solidFill>
                <a:effectLst/>
                <a:latin typeface="Calibri" panose="020F0502020204030204" pitchFamily="34" charset="0"/>
              </a:rPr>
              <a:t> pudo llegar a los valores previstos en la red de producción (~1.3Gbps).</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Emergente: Incremento puntual del saldo negativo en las cuentas prepagas luego de reiniciar los </a:t>
            </a:r>
            <a:r>
              <a:rPr lang="es-AR" sz="1100" b="0" i="0" err="1">
                <a:solidFill>
                  <a:srgbClr val="174E86"/>
                </a:solidFill>
                <a:effectLst/>
                <a:latin typeface="Calibri" panose="020F0502020204030204" pitchFamily="34" charset="0"/>
              </a:rPr>
              <a:t>bearers</a:t>
            </a:r>
            <a:endParaRPr lang="es-AR"/>
          </a:p>
          <a:p>
            <a:pPr marL="0" indent="0">
              <a:buNone/>
            </a:pPr>
            <a:endParaRPr lang="es-AR"/>
          </a:p>
          <a:p>
            <a:pPr marL="0" indent="0">
              <a:buNone/>
            </a:pPr>
            <a:endParaRPr lang="es-AR"/>
          </a:p>
          <a:p>
            <a:pPr marL="0" indent="0">
              <a:buNone/>
            </a:pPr>
            <a:endParaRPr lang="es-AR"/>
          </a:p>
          <a:p>
            <a:pPr marL="0" indent="0">
              <a:buNone/>
            </a:pPr>
            <a:r>
              <a:rPr lang="es-AR"/>
              <a:t>----------------------------------------------</a:t>
            </a:r>
          </a:p>
          <a:p>
            <a:pPr marL="0" indent="0">
              <a:buNone/>
            </a:pPr>
            <a:r>
              <a:rPr lang="es-AR"/>
              <a:t>Resumen </a:t>
            </a:r>
            <a:r>
              <a:rPr lang="es-AR" err="1"/>
              <a:t>OKRs</a:t>
            </a:r>
            <a:r>
              <a:rPr lang="es-AR"/>
              <a:t> Q1 2023</a:t>
            </a:r>
          </a:p>
          <a:p>
            <a:pPr marL="0" indent="0">
              <a:buNone/>
            </a:pPr>
            <a:endParaRPr lang="es-AR" sz="1100" b="0" i="0">
              <a:solidFill>
                <a:srgbClr val="174E86"/>
              </a:solidFill>
              <a:effectLst/>
              <a:latin typeface="Calibri" panose="020F0502020204030204" pitchFamily="34" charset="0"/>
            </a:endParaRP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1: Lograr el despliegue de los entornos de prueba en GLF, HOR, SLO</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70%</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finalizó el despliegue físico de la infraestructura en GLF, HOR y SLO.</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Para Golf se consideran los </a:t>
            </a:r>
            <a:r>
              <a:rPr lang="es-AR" sz="1100" b="0" i="1" err="1">
                <a:solidFill>
                  <a:srgbClr val="174E86"/>
                </a:solidFill>
                <a:effectLst/>
                <a:latin typeface="Calibri" panose="020F0502020204030204" pitchFamily="34" charset="0"/>
              </a:rPr>
              <a:t>xDC</a:t>
            </a:r>
            <a:r>
              <a:rPr lang="es-AR" sz="1100" b="0" i="1">
                <a:solidFill>
                  <a:srgbClr val="174E86"/>
                </a:solidFill>
                <a:effectLst/>
                <a:latin typeface="Calibri" panose="020F0502020204030204" pitchFamily="34" charset="0"/>
              </a:rPr>
              <a:t> x86. La línea ARM se trabajará en próximos Q.</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finalizó el </a:t>
            </a:r>
            <a:r>
              <a:rPr lang="es-AR" sz="1100" b="0" i="0" err="1">
                <a:solidFill>
                  <a:srgbClr val="174E86"/>
                </a:solidFill>
                <a:effectLst/>
                <a:latin typeface="Calibri" panose="020F0502020204030204" pitchFamily="34" charset="0"/>
              </a:rPr>
              <a:t>golden</a:t>
            </a:r>
            <a:r>
              <a:rPr lang="es-AR" sz="1100" b="0" i="0">
                <a:solidFill>
                  <a:srgbClr val="174E86"/>
                </a:solidFill>
                <a:effectLst/>
                <a:latin typeface="Calibri" panose="020F0502020204030204" pitchFamily="34" charset="0"/>
              </a:rPr>
              <a:t> </a:t>
            </a:r>
            <a:r>
              <a:rPr lang="es-AR" sz="1100" b="0" i="0" err="1">
                <a:solidFill>
                  <a:srgbClr val="174E86"/>
                </a:solidFill>
                <a:effectLst/>
                <a:latin typeface="Calibri" panose="020F0502020204030204" pitchFamily="34" charset="0"/>
              </a:rPr>
              <a:t>config</a:t>
            </a:r>
            <a:r>
              <a:rPr lang="es-AR" sz="1100" b="0" i="0">
                <a:solidFill>
                  <a:srgbClr val="174E86"/>
                </a:solidFill>
                <a:effectLst/>
                <a:latin typeface="Calibri" panose="020F0502020204030204" pitchFamily="34" charset="0"/>
              </a:rPr>
              <a:t> del </a:t>
            </a:r>
            <a:r>
              <a:rPr lang="es-AR" sz="1100" b="0" i="0" err="1">
                <a:solidFill>
                  <a:srgbClr val="174E86"/>
                </a:solidFill>
                <a:effectLst/>
                <a:latin typeface="Calibri" panose="020F0502020204030204" pitchFamily="34" charset="0"/>
              </a:rPr>
              <a:t>networking</a:t>
            </a:r>
            <a:r>
              <a:rPr lang="es-AR" sz="1100" b="0" i="0">
                <a:solidFill>
                  <a:srgbClr val="174E86"/>
                </a:solidFill>
                <a:effectLst/>
                <a:latin typeface="Calibri" panose="020F0502020204030204" pitchFamily="34" charset="0"/>
              </a:rPr>
              <a:t> para </a:t>
            </a:r>
            <a:r>
              <a:rPr lang="es-AR" sz="1100" b="0" i="0" err="1">
                <a:solidFill>
                  <a:srgbClr val="174E86"/>
                </a:solidFill>
                <a:effectLst/>
                <a:latin typeface="Calibri" panose="020F0502020204030204" pitchFamily="34" charset="0"/>
              </a:rPr>
              <a:t>EDCs</a:t>
            </a:r>
            <a:r>
              <a:rPr lang="es-AR" sz="1100" b="0" i="0">
                <a:solidFill>
                  <a:srgbClr val="174E86"/>
                </a:solidFill>
                <a:effectLst/>
                <a:latin typeface="Calibri" panose="020F0502020204030204" pitchFamily="34" charset="0"/>
              </a:rPr>
              <a:t> y </a:t>
            </a:r>
            <a:r>
              <a:rPr lang="es-AR" sz="1100" b="0" i="0" err="1">
                <a:solidFill>
                  <a:srgbClr val="174E86"/>
                </a:solidFill>
                <a:effectLst/>
                <a:latin typeface="Calibri" panose="020F0502020204030204" pitchFamily="34" charset="0"/>
              </a:rPr>
              <a:t>CDCs</a:t>
            </a:r>
            <a:r>
              <a:rPr lang="es-AR" sz="1100" b="0" i="0">
                <a:solidFill>
                  <a:srgbClr val="174E86"/>
                </a:solidFill>
                <a:effectLst/>
                <a:latin typeface="Calibri" panose="020F0502020204030204" pitchFamily="34" charset="0"/>
              </a:rPr>
              <a:t>.</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En los tres EDC se finalizó con el startup, Golden </a:t>
            </a:r>
            <a:r>
              <a:rPr lang="es-AR" sz="1100" b="0" i="1" err="1">
                <a:solidFill>
                  <a:srgbClr val="174E86"/>
                </a:solidFill>
                <a:effectLst/>
                <a:latin typeface="Calibri" panose="020F0502020204030204" pitchFamily="34" charset="0"/>
              </a:rPr>
              <a:t>config</a:t>
            </a:r>
            <a:r>
              <a:rPr lang="es-AR" sz="1100" b="0" i="1">
                <a:solidFill>
                  <a:srgbClr val="174E86"/>
                </a:solidFill>
                <a:effectLst/>
                <a:latin typeface="Calibri" panose="020F0502020204030204" pitchFamily="34" charset="0"/>
              </a:rPr>
              <a:t> y scripts de servicio</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En los CDC se recibieron los scripts iniciales por parte de Huawei y el LLD preliminar para SDN y se trabajó en conjunto con Plataforma de Transporte en la validación de las configuraciones</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En proceso de generación de Golden </a:t>
            </a:r>
            <a:r>
              <a:rPr lang="es-AR" sz="1100" b="0" i="1" err="1">
                <a:solidFill>
                  <a:srgbClr val="174E86"/>
                </a:solidFill>
                <a:effectLst/>
                <a:latin typeface="Calibri" panose="020F0502020204030204" pitchFamily="34" charset="0"/>
              </a:rPr>
              <a:t>config</a:t>
            </a:r>
            <a:r>
              <a:rPr lang="es-AR" sz="1100" b="0" i="1">
                <a:solidFill>
                  <a:srgbClr val="174E86"/>
                </a:solidFill>
                <a:effectLst/>
                <a:latin typeface="Calibri" panose="020F0502020204030204" pitchFamily="34" charset="0"/>
              </a:rPr>
              <a:t> con prioridad en CDC SLO</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avanzó en gran medida en los despliegues de los hipervisores y gestores de contenedores</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Para los EDC</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Restan finalizar el despliegue de </a:t>
            </a:r>
            <a:r>
              <a:rPr lang="es-AR" sz="1100" b="0" i="0" err="1">
                <a:solidFill>
                  <a:srgbClr val="174E86"/>
                </a:solidFill>
                <a:effectLst/>
                <a:latin typeface="Calibri" panose="020F0502020204030204" pitchFamily="34" charset="0"/>
              </a:rPr>
              <a:t>VNFs</a:t>
            </a:r>
            <a:r>
              <a:rPr lang="es-AR" sz="1100" b="0" i="0">
                <a:solidFill>
                  <a:srgbClr val="174E86"/>
                </a:solidFill>
                <a:effectLst/>
                <a:latin typeface="Calibri" panose="020F0502020204030204" pitchFamily="34" charset="0"/>
              </a:rPr>
              <a:t> y conectividad a elementos de gestión</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Para EDC HOR y GLF y los tres CDC. Completo para EDC SLO</a:t>
            </a:r>
            <a:endParaRPr lang="es-AR" sz="1200" b="0" i="0">
              <a:solidFill>
                <a:srgbClr val="174E86"/>
              </a:solidFill>
              <a:effectLst/>
              <a:latin typeface="Times New Roman" panose="02020603050405020304" pitchFamily="18" charset="0"/>
            </a:endParaRPr>
          </a:p>
          <a:p>
            <a:pPr marL="0" indent="0">
              <a:buNone/>
            </a:pPr>
            <a:endParaRPr lang="es-A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2: Documentar los Protocolos de Prueba</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75%</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disponen de los protocolos de prueba para Voz &amp; </a:t>
            </a:r>
            <a:r>
              <a:rPr lang="es-AR" sz="1100" b="0" i="0" err="1">
                <a:solidFill>
                  <a:srgbClr val="174E86"/>
                </a:solidFill>
                <a:effectLst/>
                <a:latin typeface="Calibri" panose="020F0502020204030204" pitchFamily="34" charset="0"/>
              </a:rPr>
              <a:t>Signalling</a:t>
            </a:r>
            <a:endParaRPr lang="es-AR" sz="1100" b="0" i="0">
              <a:solidFill>
                <a:srgbClr val="174E86"/>
              </a:solidFill>
              <a:effectLst/>
              <a:latin typeface="Calibri" panose="020F0502020204030204" pitchFamily="34"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generó una primera versión del documento de homologación de </a:t>
            </a:r>
            <a:r>
              <a:rPr lang="es-AR" sz="1100" b="0" i="0" err="1">
                <a:solidFill>
                  <a:srgbClr val="174E86"/>
                </a:solidFill>
                <a:effectLst/>
                <a:latin typeface="Calibri" panose="020F0502020204030204" pitchFamily="34" charset="0"/>
              </a:rPr>
              <a:t>Packet</a:t>
            </a:r>
            <a:r>
              <a:rPr lang="es-AR" sz="1100" b="0" i="0">
                <a:solidFill>
                  <a:srgbClr val="174E86"/>
                </a:solidFill>
                <a:effectLst/>
                <a:latin typeface="Calibri" panose="020F0502020204030204" pitchFamily="34" charset="0"/>
              </a:rPr>
              <a:t> Core Full </a:t>
            </a:r>
            <a:r>
              <a:rPr lang="es-AR" sz="1100" b="0" i="0" err="1">
                <a:solidFill>
                  <a:srgbClr val="174E86"/>
                </a:solidFill>
                <a:effectLst/>
                <a:latin typeface="Calibri" panose="020F0502020204030204" pitchFamily="34" charset="0"/>
              </a:rPr>
              <a:t>Mesh</a:t>
            </a:r>
            <a:endParaRPr lang="es-AR" sz="1200" b="0" i="0">
              <a:solidFill>
                <a:srgbClr val="174E86"/>
              </a:solidFill>
              <a:effectLst/>
              <a:latin typeface="Times New Roman" panose="02020603050405020304" pitchFamily="18" charset="0"/>
            </a:endParaRPr>
          </a:p>
          <a:p>
            <a:pPr marL="0" indent="0">
              <a:buNone/>
            </a:pPr>
            <a:endParaRPr lang="es-A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3: Definición del </a:t>
            </a:r>
            <a:r>
              <a:rPr lang="es-AR" sz="1100" b="0" i="0" err="1">
                <a:solidFill>
                  <a:srgbClr val="174E86"/>
                </a:solidFill>
                <a:effectLst/>
                <a:latin typeface="Calibri" panose="020F0502020204030204" pitchFamily="34" charset="0"/>
              </a:rPr>
              <a:t>roadmap</a:t>
            </a:r>
            <a:r>
              <a:rPr lang="es-AR" sz="1100" b="0" i="0">
                <a:solidFill>
                  <a:srgbClr val="174E86"/>
                </a:solidFill>
                <a:effectLst/>
                <a:latin typeface="Calibri" panose="020F0502020204030204" pitchFamily="34" charset="0"/>
              </a:rPr>
              <a:t> de la solución de </a:t>
            </a:r>
            <a:r>
              <a:rPr lang="es-AR" sz="1100" b="0" i="0" err="1">
                <a:solidFill>
                  <a:srgbClr val="174E86"/>
                </a:solidFill>
                <a:effectLst/>
                <a:latin typeface="Calibri" panose="020F0502020204030204" pitchFamily="34" charset="0"/>
              </a:rPr>
              <a:t>Charging</a:t>
            </a:r>
            <a:r>
              <a:rPr lang="es-AR" sz="1100" b="0" i="0">
                <a:solidFill>
                  <a:srgbClr val="174E86"/>
                </a:solidFill>
                <a:effectLst/>
                <a:latin typeface="Calibri" panose="020F0502020204030204" pitchFamily="34" charset="0"/>
              </a:rPr>
              <a:t> 5G SA</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70%</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optó por buscar desplegar la solución estándar de CBS con función de CHF</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acordó con las áreas de tasación el comenzar a desplegar los entornos de </a:t>
            </a:r>
            <a:r>
              <a:rPr lang="es-AR" sz="1100" b="0" i="0" err="1">
                <a:solidFill>
                  <a:srgbClr val="174E86"/>
                </a:solidFill>
                <a:effectLst/>
                <a:latin typeface="Calibri" panose="020F0502020204030204" pitchFamily="34" charset="0"/>
              </a:rPr>
              <a:t>testing</a:t>
            </a:r>
            <a:r>
              <a:rPr lang="es-AR" sz="1100" b="0" i="0">
                <a:solidFill>
                  <a:srgbClr val="174E86"/>
                </a:solidFill>
                <a:effectLst/>
                <a:latin typeface="Calibri" panose="020F0502020204030204" pitchFamily="34" charset="0"/>
              </a:rPr>
              <a:t> del nuevo CBS durante el 3Q de 2023</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Contamos con un cronograma tentativo de la implementación para el entorno de </a:t>
            </a:r>
            <a:r>
              <a:rPr lang="es-AR" sz="1100" b="0" i="0" err="1">
                <a:solidFill>
                  <a:srgbClr val="174E86"/>
                </a:solidFill>
                <a:effectLst/>
                <a:latin typeface="Calibri" panose="020F0502020204030204" pitchFamily="34" charset="0"/>
              </a:rPr>
              <a:t>Testing</a:t>
            </a:r>
            <a:r>
              <a:rPr lang="es-AR" sz="1100" b="0" i="0">
                <a:solidFill>
                  <a:srgbClr val="174E86"/>
                </a:solidFill>
                <a:effectLst/>
                <a:latin typeface="Calibri" panose="020F0502020204030204" pitchFamily="34" charset="0"/>
              </a:rPr>
              <a:t> con una duración aproximada de 7 meses desde la confirmación.</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obtuvo una estimación del crecimiento de terminales/sesiones en 5G SA que permite avanzar en el análisis de IT sobre los requerimiento necesarios para incorporar la nueva arquitectura en producción.</a:t>
            </a:r>
            <a:endParaRPr lang="es-AR"/>
          </a:p>
          <a:p>
            <a:pPr marL="0" indent="0">
              <a:buNone/>
            </a:pPr>
            <a:endParaRPr lang="es-AR"/>
          </a:p>
          <a:p>
            <a:pPr marL="0" indent="0">
              <a:buNone/>
            </a:pPr>
            <a:endParaRPr lang="es-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485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a:lnSpc>
                <a:spcPct val="100000"/>
              </a:lnSpc>
              <a:spcBef>
                <a:spcPts val="0"/>
              </a:spcBef>
              <a:spcAft>
                <a:spcPts val="0"/>
              </a:spcAft>
              <a:buNone/>
              <a:tabLst/>
              <a:defRPr/>
            </a:pPr>
            <a:endParaRPr lang="es-AR"/>
          </a:p>
          <a:p>
            <a:endParaRPr lang="es-AR"/>
          </a:p>
          <a:p>
            <a:r>
              <a:rPr lang="es-AR" u="sng"/>
              <a:t>Status </a:t>
            </a:r>
            <a:r>
              <a:rPr lang="es-AR" u="sng" err="1"/>
              <a:t>OKRs</a:t>
            </a:r>
            <a:r>
              <a:rPr lang="es-AR" u="sng"/>
              <a:t> Q2 2023</a:t>
            </a:r>
            <a:endParaRPr lang="en-US"/>
          </a:p>
          <a:p>
            <a:endParaRPr lang="es-AR"/>
          </a:p>
          <a:p>
            <a:pPr marL="171450" indent="-171450">
              <a:buFont typeface="Arial,Sans-Serif"/>
              <a:buChar char="•"/>
            </a:pPr>
            <a:r>
              <a:rPr lang="es-AR"/>
              <a:t>Se consolidó el equipo de Redes Privadas, con foco en una visión de producto (Martín Piñeiro como BO, Claudia Fontana TL).</a:t>
            </a:r>
            <a:endParaRPr lang="en-US"/>
          </a:p>
          <a:p>
            <a:pPr marL="171450" indent="-171450">
              <a:buFont typeface="Arial,Sans-Serif"/>
              <a:buChar char="•"/>
            </a:pPr>
            <a:r>
              <a:rPr lang="es-AR"/>
              <a:t>Implementación PoC NDAC para profundizar análisis modelo de operación: Nokia mejoró propuesta económica y la misma fue aceptada por Telecom. Se está trabajando en generación de OC, logística asociada a importación de HW.</a:t>
            </a:r>
            <a:endParaRPr lang="en-US"/>
          </a:p>
          <a:p>
            <a:pPr marL="171450" indent="-171450">
              <a:buFont typeface="Arial,Sans-Serif"/>
              <a:buChar char="•"/>
            </a:pPr>
            <a:r>
              <a:rPr lang="es-AR"/>
              <a:t>Proyectos:</a:t>
            </a:r>
            <a:endParaRPr lang="en-US"/>
          </a:p>
          <a:p>
            <a:pPr marL="685800" lvl="1" indent="-228600">
              <a:buAutoNum type="arabicPeriod"/>
            </a:pPr>
            <a:r>
              <a:rPr lang="es-AR"/>
              <a:t>Grupo </a:t>
            </a:r>
            <a:r>
              <a:rPr lang="es-AR" err="1"/>
              <a:t>Allkem</a:t>
            </a:r>
            <a:r>
              <a:rPr lang="es-AR"/>
              <a:t> (Australiano): El 3 de marzo se presentó respuesta a RFP, con propuesta técnico-económica asociada. En abril el grupo </a:t>
            </a:r>
            <a:r>
              <a:rPr lang="es-AR" err="1"/>
              <a:t>Livent</a:t>
            </a:r>
            <a:r>
              <a:rPr lang="es-AR"/>
              <a:t> (Estados Unidos) adquirió a </a:t>
            </a:r>
            <a:r>
              <a:rPr lang="es-AR" err="1"/>
              <a:t>Allkem</a:t>
            </a:r>
            <a:r>
              <a:rPr lang="es-AR"/>
              <a:t>, demorando la toma de decisiones respecto del proyecto. Estamos aguardando adjudicación del proyecto en breve.</a:t>
            </a:r>
            <a:endParaRPr lang="en-US"/>
          </a:p>
          <a:p>
            <a:pPr marL="685800" lvl="1" indent="-228600">
              <a:buAutoNum type="arabicPeriod"/>
            </a:pPr>
            <a:r>
              <a:rPr lang="es-AR"/>
              <a:t>Se presentó a </a:t>
            </a:r>
            <a:r>
              <a:rPr lang="es-AR" err="1"/>
              <a:t>Zijin</a:t>
            </a:r>
            <a:r>
              <a:rPr lang="es-AR"/>
              <a:t> propuesta técnico - económica, se está negociando para firma de contrato y personal de Telecom ya realizó relevamiento en el campamento para analizar detalles de implementación de una cobertura provisoria, hasta poder instalar la torre definitiva que dará cobertura al campamento y zona de explotación.</a:t>
            </a:r>
            <a:endParaRPr lang="en-US"/>
          </a:p>
          <a:p>
            <a:pPr marL="685800" lvl="1" indent="-228600">
              <a:buAutoNum type="arabicPeriod"/>
            </a:pPr>
            <a:r>
              <a:rPr lang="es-AR"/>
              <a:t>Acindar: Se visitó la planta de Villa Constitución, para relevar los requerimientos del clientes y disponibilidad de infraestructura. Se elaboró un documento de entendimiento que </a:t>
            </a:r>
            <a:r>
              <a:rPr lang="es-AR" err="1"/>
              <a:t>fué</a:t>
            </a:r>
            <a:r>
              <a:rPr lang="es-AR"/>
              <a:t> compartido con el cliente para poder generar una propuesta que inicialmente consistirá de una red privada 5G NSA para brindar conectividad a la </a:t>
            </a:r>
            <a:r>
              <a:rPr lang="es-AR" err="1"/>
              <a:t>remotización</a:t>
            </a:r>
            <a:r>
              <a:rPr lang="es-AR"/>
              <a:t> de la operación de un puente grúa que manipula los palanquines que entran al tren de laminación</a:t>
            </a:r>
            <a:endParaRPr lang="en-US"/>
          </a:p>
          <a:p>
            <a:pPr marL="685800" lvl="1" indent="-228600">
              <a:buAutoNum type="arabicPeriod"/>
            </a:pPr>
            <a:endParaRPr lang="es-AR"/>
          </a:p>
          <a:p>
            <a:pPr lvl="1"/>
            <a:r>
              <a:rPr lang="es-AR"/>
              <a:t>Otros c</a:t>
            </a:r>
            <a:r>
              <a:rPr lang="en-US" err="1"/>
              <a:t>asos</a:t>
            </a:r>
            <a:r>
              <a:rPr lang="en-US"/>
              <a:t> de </a:t>
            </a:r>
            <a:r>
              <a:rPr lang="en-US" err="1"/>
              <a:t>uso</a:t>
            </a:r>
            <a:r>
              <a:rPr lang="en-US"/>
              <a:t> a </a:t>
            </a:r>
            <a:r>
              <a:rPr lang="en-US" err="1"/>
              <a:t>futuro</a:t>
            </a:r>
            <a:r>
              <a:rPr lang="en-US"/>
              <a:t> </a:t>
            </a:r>
            <a:r>
              <a:rPr lang="en-US" err="1"/>
              <a:t>incluyen</a:t>
            </a:r>
            <a:r>
              <a:rPr lang="en-US"/>
              <a:t>:</a:t>
            </a:r>
            <a:endParaRPr lang="en-US">
              <a:ea typeface="Calibri"/>
              <a:cs typeface="Calibri"/>
            </a:endParaRPr>
          </a:p>
          <a:p>
            <a:pPr marL="742950" indent="-285750">
              <a:buFont typeface="Arial"/>
              <a:buChar char="•"/>
            </a:pPr>
            <a:endParaRPr lang="en-US"/>
          </a:p>
          <a:p>
            <a:pPr lvl="2" indent="-285750">
              <a:buFont typeface="Arial,Sans-Serif"/>
              <a:buChar char="•"/>
            </a:pPr>
            <a:r>
              <a:rPr lang="en-US" err="1"/>
              <a:t>Transmisión</a:t>
            </a:r>
            <a:r>
              <a:rPr lang="en-US"/>
              <a:t> de video HD </a:t>
            </a:r>
            <a:r>
              <a:rPr lang="en-US" err="1"/>
              <a:t>desde</a:t>
            </a:r>
            <a:r>
              <a:rPr lang="en-US"/>
              <a:t> </a:t>
            </a:r>
            <a:r>
              <a:rPr lang="en-US" err="1"/>
              <a:t>cintas</a:t>
            </a:r>
            <a:r>
              <a:rPr lang="en-US"/>
              <a:t> </a:t>
            </a:r>
            <a:r>
              <a:rPr lang="en-US" err="1"/>
              <a:t>transportadoras</a:t>
            </a:r>
            <a:r>
              <a:rPr lang="en-US"/>
              <a:t> para </a:t>
            </a:r>
            <a:r>
              <a:rPr lang="en-US" err="1"/>
              <a:t>analizar</a:t>
            </a:r>
            <a:r>
              <a:rPr lang="en-US"/>
              <a:t> </a:t>
            </a:r>
            <a:r>
              <a:rPr lang="en-US" err="1"/>
              <a:t>el</a:t>
            </a:r>
            <a:r>
              <a:rPr lang="en-US"/>
              <a:t> </a:t>
            </a:r>
            <a:r>
              <a:rPr lang="en-US" err="1"/>
              <a:t>estado</a:t>
            </a:r>
            <a:r>
              <a:rPr lang="en-US"/>
              <a:t> de </a:t>
            </a:r>
            <a:r>
              <a:rPr lang="en-US" err="1"/>
              <a:t>bordes</a:t>
            </a:r>
            <a:r>
              <a:rPr lang="en-US"/>
              <a:t>, parches, </a:t>
            </a:r>
            <a:r>
              <a:rPr lang="en-US" err="1"/>
              <a:t>roturas</a:t>
            </a:r>
            <a:r>
              <a:rPr lang="en-US"/>
              <a:t>.</a:t>
            </a:r>
            <a:endParaRPr lang="en-US">
              <a:ea typeface="Calibri"/>
              <a:cs typeface="Calibri"/>
            </a:endParaRPr>
          </a:p>
          <a:p>
            <a:pPr lvl="2" indent="-285750">
              <a:buFont typeface="Arial"/>
              <a:buChar char="•"/>
            </a:pPr>
            <a:r>
              <a:rPr lang="en-US"/>
              <a:t> </a:t>
            </a:r>
            <a:r>
              <a:rPr lang="en-US" err="1"/>
              <a:t>Telemetría</a:t>
            </a:r>
            <a:r>
              <a:rPr lang="en-US"/>
              <a:t> de </a:t>
            </a:r>
            <a:r>
              <a:rPr lang="en-US" err="1"/>
              <a:t>corrientes</a:t>
            </a:r>
            <a:r>
              <a:rPr lang="en-US"/>
              <a:t> y variables de </a:t>
            </a:r>
            <a:r>
              <a:rPr lang="en-US" err="1"/>
              <a:t>alta</a:t>
            </a:r>
            <a:r>
              <a:rPr lang="en-US"/>
              <a:t> </a:t>
            </a:r>
            <a:r>
              <a:rPr lang="en-US" err="1"/>
              <a:t>velocidad</a:t>
            </a:r>
            <a:r>
              <a:rPr lang="en-US"/>
              <a:t> de </a:t>
            </a:r>
            <a:r>
              <a:rPr lang="en-US" err="1"/>
              <a:t>los</a:t>
            </a:r>
            <a:r>
              <a:rPr lang="en-US"/>
              <a:t> </a:t>
            </a:r>
            <a:r>
              <a:rPr lang="en-US" err="1"/>
              <a:t>motores</a:t>
            </a:r>
            <a:r>
              <a:rPr lang="en-US"/>
              <a:t> o </a:t>
            </a:r>
            <a:r>
              <a:rPr lang="en-US" err="1"/>
              <a:t>equipos</a:t>
            </a:r>
            <a:r>
              <a:rPr lang="en-US"/>
              <a:t> </a:t>
            </a:r>
            <a:r>
              <a:rPr lang="en-US" err="1"/>
              <a:t>remotos</a:t>
            </a:r>
            <a:r>
              <a:rPr lang="en-US"/>
              <a:t> </a:t>
            </a:r>
            <a:r>
              <a:rPr lang="en-US" err="1"/>
              <a:t>como</a:t>
            </a:r>
            <a:r>
              <a:rPr lang="en-US"/>
              <a:t> </a:t>
            </a:r>
            <a:r>
              <a:rPr lang="en-US" err="1"/>
              <a:t>bombas</a:t>
            </a:r>
            <a:r>
              <a:rPr lang="en-US"/>
              <a:t>.</a:t>
            </a:r>
            <a:endParaRPr lang="en-US">
              <a:cs typeface="Calibri"/>
            </a:endParaRPr>
          </a:p>
          <a:p>
            <a:pPr lvl="2" indent="-285750">
              <a:buFont typeface="Arial,Sans-Serif"/>
              <a:buChar char="•"/>
            </a:pPr>
            <a:r>
              <a:rPr lang="en-US" err="1"/>
              <a:t>Operación</a:t>
            </a:r>
            <a:r>
              <a:rPr lang="en-US"/>
              <a:t> </a:t>
            </a:r>
            <a:r>
              <a:rPr lang="en-US" err="1"/>
              <a:t>remota</a:t>
            </a:r>
            <a:r>
              <a:rPr lang="en-US"/>
              <a:t> de </a:t>
            </a:r>
            <a:r>
              <a:rPr lang="en-US" err="1"/>
              <a:t>puente</a:t>
            </a:r>
            <a:r>
              <a:rPr lang="en-US"/>
              <a:t> </a:t>
            </a:r>
            <a:r>
              <a:rPr lang="en-US" err="1"/>
              <a:t>grúa</a:t>
            </a:r>
            <a:r>
              <a:rPr lang="en-US"/>
              <a:t> con </a:t>
            </a:r>
            <a:r>
              <a:rPr lang="en-US" err="1"/>
              <a:t>visualización</a:t>
            </a:r>
            <a:r>
              <a:rPr lang="en-US"/>
              <a:t> HD de </a:t>
            </a:r>
            <a:r>
              <a:rPr lang="en-US" err="1"/>
              <a:t>cámaras</a:t>
            </a:r>
            <a:r>
              <a:rPr lang="en-US"/>
              <a:t> (</a:t>
            </a:r>
            <a:r>
              <a:rPr lang="en-US" err="1"/>
              <a:t>realidad</a:t>
            </a:r>
            <a:r>
              <a:rPr lang="en-US"/>
              <a:t> </a:t>
            </a:r>
            <a:r>
              <a:rPr lang="en-US" err="1"/>
              <a:t>aumentada</a:t>
            </a:r>
            <a:r>
              <a:rPr lang="en-US"/>
              <a:t>)</a:t>
            </a:r>
            <a:endParaRPr lang="en-US">
              <a:ea typeface="Calibri"/>
              <a:cs typeface="Calibri"/>
            </a:endParaRPr>
          </a:p>
          <a:p>
            <a:pPr lvl="2" indent="-285750">
              <a:buFont typeface="Arial,Sans-Serif"/>
              <a:buChar char="•"/>
            </a:pPr>
            <a:r>
              <a:rPr lang="en-US" err="1"/>
              <a:t>Monitoreo</a:t>
            </a:r>
            <a:r>
              <a:rPr lang="en-US"/>
              <a:t> de </a:t>
            </a:r>
            <a:r>
              <a:rPr lang="en-US" err="1"/>
              <a:t>datos</a:t>
            </a:r>
            <a:r>
              <a:rPr lang="en-US"/>
              <a:t> </a:t>
            </a:r>
            <a:r>
              <a:rPr lang="en-US" err="1"/>
              <a:t>en</a:t>
            </a:r>
            <a:r>
              <a:rPr lang="en-US"/>
              <a:t> </a:t>
            </a:r>
            <a:r>
              <a:rPr lang="en-US" err="1"/>
              <a:t>tiempo</a:t>
            </a:r>
            <a:r>
              <a:rPr lang="en-US"/>
              <a:t> real para </a:t>
            </a:r>
            <a:r>
              <a:rPr lang="en-US" err="1"/>
              <a:t>operarios</a:t>
            </a:r>
            <a:r>
              <a:rPr lang="en-US"/>
              <a:t> que </a:t>
            </a:r>
            <a:r>
              <a:rPr lang="en-US" err="1"/>
              <a:t>trabajan</a:t>
            </a:r>
            <a:r>
              <a:rPr lang="en-US"/>
              <a:t> </a:t>
            </a:r>
            <a:r>
              <a:rPr lang="en-US" err="1"/>
              <a:t>en</a:t>
            </a:r>
            <a:r>
              <a:rPr lang="en-US"/>
              <a:t> </a:t>
            </a:r>
            <a:r>
              <a:rPr lang="en-US" err="1"/>
              <a:t>espacios</a:t>
            </a:r>
            <a:r>
              <a:rPr lang="en-US"/>
              <a:t> </a:t>
            </a:r>
            <a:r>
              <a:rPr lang="en-US" err="1"/>
              <a:t>confinados</a:t>
            </a:r>
            <a:r>
              <a:rPr lang="en-US"/>
              <a:t> o </a:t>
            </a:r>
            <a:r>
              <a:rPr lang="en-US" err="1"/>
              <a:t>en</a:t>
            </a:r>
            <a:r>
              <a:rPr lang="en-US"/>
              <a:t> </a:t>
            </a:r>
            <a:r>
              <a:rPr lang="en-US" err="1"/>
              <a:t>altura</a:t>
            </a:r>
            <a:r>
              <a:rPr lang="en-US"/>
              <a:t>. </a:t>
            </a:r>
            <a:r>
              <a:rPr lang="es-AR"/>
              <a:t> El 13/4 se realizará una visita a la planta para analizar los requerimientos para la implementación.</a:t>
            </a:r>
            <a:endParaRPr lang="en-US"/>
          </a:p>
          <a:p>
            <a:pPr marL="685800" lvl="1" indent="-228600">
              <a:buAutoNum type="arabicPeriod"/>
            </a:pPr>
            <a:endParaRPr lang="es-AR">
              <a:ea typeface="Calibri"/>
              <a:cs typeface="Calibri"/>
            </a:endParaRPr>
          </a:p>
          <a:p>
            <a:endParaRPr lang="en-US"/>
          </a:p>
          <a:p>
            <a:r>
              <a:rPr lang="en-US" sz="1200"/>
              <a:t>La </a:t>
            </a:r>
            <a:r>
              <a:rPr lang="en-US" sz="1200" err="1"/>
              <a:t>minería</a:t>
            </a:r>
            <a:r>
              <a:rPr lang="en-US" sz="1200"/>
              <a:t> de </a:t>
            </a:r>
            <a:r>
              <a:rPr lang="en-US" sz="1200" err="1"/>
              <a:t>Litio</a:t>
            </a:r>
            <a:r>
              <a:rPr lang="en-US"/>
              <a:t> es </a:t>
            </a:r>
            <a:r>
              <a:rPr lang="en-US" sz="1200"/>
              <a:t>la que </a:t>
            </a:r>
            <a:r>
              <a:rPr lang="en-US" err="1"/>
              <a:t>nos</a:t>
            </a:r>
            <a:r>
              <a:rPr lang="en-US"/>
              <a:t> </a:t>
            </a:r>
            <a:r>
              <a:rPr lang="en-US" err="1"/>
              <a:t>está</a:t>
            </a:r>
            <a:r>
              <a:rPr lang="en-US"/>
              <a:t> </a:t>
            </a:r>
            <a:r>
              <a:rPr lang="en-US" err="1"/>
              <a:t>solicitando</a:t>
            </a:r>
            <a:r>
              <a:rPr lang="en-US"/>
              <a:t> mayor </a:t>
            </a:r>
            <a:r>
              <a:rPr lang="en-US" err="1"/>
              <a:t>cantidad</a:t>
            </a:r>
            <a:r>
              <a:rPr lang="en-US"/>
              <a:t> de</a:t>
            </a:r>
            <a:r>
              <a:rPr lang="en-US" sz="1200"/>
              <a:t> </a:t>
            </a:r>
            <a:r>
              <a:rPr lang="en-US" sz="1200" err="1"/>
              <a:t>proyectos</a:t>
            </a:r>
            <a:r>
              <a:rPr lang="en-US" sz="1200"/>
              <a:t> que </a:t>
            </a:r>
            <a:r>
              <a:rPr lang="en-US" sz="1200" err="1"/>
              <a:t>demandan</a:t>
            </a:r>
            <a:r>
              <a:rPr lang="en-US" sz="1200"/>
              <a:t> </a:t>
            </a:r>
            <a:r>
              <a:rPr lang="en-US" sz="1200" err="1"/>
              <a:t>soluciones</a:t>
            </a:r>
            <a:r>
              <a:rPr lang="en-US" sz="1200"/>
              <a:t> de Redes </a:t>
            </a:r>
            <a:r>
              <a:rPr lang="en-US" sz="1200" err="1"/>
              <a:t>Privadas</a:t>
            </a:r>
            <a:r>
              <a:rPr lang="en-US"/>
              <a:t>:</a:t>
            </a:r>
            <a:endParaRPr lang="en-US" sz="1200">
              <a:cs typeface="Calibri"/>
            </a:endParaRPr>
          </a:p>
          <a:p>
            <a:endParaRPr lang="en-US" sz="1200" b="1"/>
          </a:p>
          <a:p>
            <a:r>
              <a:rPr lang="en-US" sz="1200"/>
              <a:t>El </a:t>
            </a:r>
            <a:r>
              <a:rPr lang="en-US" sz="1200" err="1"/>
              <a:t>denominador</a:t>
            </a:r>
            <a:r>
              <a:rPr lang="en-US" sz="1200"/>
              <a:t> </a:t>
            </a:r>
            <a:r>
              <a:rPr lang="en-US" sz="1200" err="1"/>
              <a:t>común</a:t>
            </a:r>
            <a:r>
              <a:rPr lang="en-US" sz="1200"/>
              <a:t> </a:t>
            </a:r>
            <a:r>
              <a:rPr lang="en-US" sz="1200" err="1"/>
              <a:t>en</a:t>
            </a:r>
            <a:r>
              <a:rPr lang="en-US" sz="1200"/>
              <a:t> </a:t>
            </a:r>
            <a:r>
              <a:rPr lang="en-US" sz="1200" err="1"/>
              <a:t>estos</a:t>
            </a:r>
            <a:r>
              <a:rPr lang="en-US" sz="1200"/>
              <a:t> </a:t>
            </a:r>
            <a:r>
              <a:rPr lang="en-US" sz="1200" err="1"/>
              <a:t>casos</a:t>
            </a:r>
            <a:r>
              <a:rPr lang="en-US" sz="1200"/>
              <a:t> es la </a:t>
            </a:r>
            <a:r>
              <a:rPr lang="en-US" sz="1200" err="1"/>
              <a:t>cobertura</a:t>
            </a:r>
            <a:r>
              <a:rPr lang="en-US" sz="1200"/>
              <a:t> </a:t>
            </a:r>
            <a:r>
              <a:rPr lang="en-US" sz="1200" err="1"/>
              <a:t>inexistente</a:t>
            </a:r>
            <a:r>
              <a:rPr lang="en-US" sz="1200"/>
              <a:t> o mala de </a:t>
            </a:r>
            <a:r>
              <a:rPr lang="en-US" sz="1200" err="1"/>
              <a:t>nuestra</a:t>
            </a:r>
            <a:r>
              <a:rPr lang="en-US" sz="1200"/>
              <a:t> red </a:t>
            </a:r>
            <a:r>
              <a:rPr lang="en-US" sz="1200" err="1"/>
              <a:t>pública</a:t>
            </a:r>
            <a:r>
              <a:rPr lang="en-US" sz="1200"/>
              <a:t>, </a:t>
            </a:r>
            <a:r>
              <a:rPr lang="en-US" sz="1200" err="1"/>
              <a:t>limitada</a:t>
            </a:r>
            <a:r>
              <a:rPr lang="en-US" sz="1200"/>
              <a:t> </a:t>
            </a:r>
            <a:r>
              <a:rPr lang="en-US" sz="1200" err="1"/>
              <a:t>fundamentalmente</a:t>
            </a:r>
            <a:r>
              <a:rPr lang="en-US" sz="1200"/>
              <a:t> </a:t>
            </a:r>
            <a:r>
              <a:rPr lang="en-US" sz="1200" err="1"/>
              <a:t>por</a:t>
            </a:r>
            <a:r>
              <a:rPr lang="en-US" sz="1200"/>
              <a:t> la </a:t>
            </a:r>
            <a:r>
              <a:rPr lang="en-US" sz="1200" err="1"/>
              <a:t>posibilidad</a:t>
            </a:r>
            <a:r>
              <a:rPr lang="en-US" sz="1200"/>
              <a:t> de </a:t>
            </a:r>
            <a:r>
              <a:rPr lang="en-US" sz="1200" err="1"/>
              <a:t>llegar</a:t>
            </a:r>
            <a:r>
              <a:rPr lang="en-US" sz="1200"/>
              <a:t> con un backhaul de </a:t>
            </a:r>
            <a:r>
              <a:rPr lang="en-US" sz="1200" err="1"/>
              <a:t>calidad</a:t>
            </a:r>
            <a:r>
              <a:rPr lang="en-US" sz="1200"/>
              <a:t> (FO), </a:t>
            </a:r>
            <a:r>
              <a:rPr lang="en-US" sz="1200" err="1"/>
              <a:t>en</a:t>
            </a:r>
            <a:r>
              <a:rPr lang="en-US" sz="1200"/>
              <a:t> general la </a:t>
            </a:r>
            <a:r>
              <a:rPr lang="en-US" sz="1200" err="1"/>
              <a:t>única</a:t>
            </a:r>
            <a:r>
              <a:rPr lang="en-US" sz="1200"/>
              <a:t> </a:t>
            </a:r>
            <a:r>
              <a:rPr lang="en-US" sz="1200" err="1"/>
              <a:t>posibilidad</a:t>
            </a:r>
            <a:r>
              <a:rPr lang="en-US" sz="1200"/>
              <a:t> </a:t>
            </a:r>
            <a:r>
              <a:rPr lang="en-US" sz="1200" err="1"/>
              <a:t>en</a:t>
            </a:r>
            <a:r>
              <a:rPr lang="en-US" sz="1200"/>
              <a:t> </a:t>
            </a:r>
            <a:r>
              <a:rPr lang="en-US" sz="1200" err="1"/>
              <a:t>estas</a:t>
            </a:r>
            <a:r>
              <a:rPr lang="en-US" sz="1200"/>
              <a:t> </a:t>
            </a:r>
            <a:r>
              <a:rPr lang="en-US" sz="1200" err="1"/>
              <a:t>áreas</a:t>
            </a:r>
            <a:r>
              <a:rPr lang="en-US" sz="1200"/>
              <a:t> </a:t>
            </a:r>
            <a:r>
              <a:rPr lang="en-US" sz="1200" err="1"/>
              <a:t>remotas</a:t>
            </a:r>
            <a:r>
              <a:rPr lang="en-US" sz="1200"/>
              <a:t> es backhaul </a:t>
            </a:r>
            <a:r>
              <a:rPr lang="en-US" sz="1200" err="1"/>
              <a:t>satelital</a:t>
            </a:r>
            <a:r>
              <a:rPr lang="en-US" sz="1200"/>
              <a:t> con la </a:t>
            </a:r>
            <a:r>
              <a:rPr lang="en-US" sz="1200" err="1"/>
              <a:t>consecuente</a:t>
            </a:r>
            <a:r>
              <a:rPr lang="en-US" sz="1200"/>
              <a:t> </a:t>
            </a:r>
            <a:r>
              <a:rPr lang="en-US" sz="1200" err="1"/>
              <a:t>limitación</a:t>
            </a:r>
            <a:r>
              <a:rPr lang="en-US" sz="1200"/>
              <a:t> </a:t>
            </a:r>
            <a:r>
              <a:rPr lang="en-US" sz="1200" err="1"/>
              <a:t>en</a:t>
            </a:r>
            <a:r>
              <a:rPr lang="en-US" sz="1200"/>
              <a:t> </a:t>
            </a:r>
            <a:r>
              <a:rPr lang="en-US" sz="1200" err="1"/>
              <a:t>calidad</a:t>
            </a:r>
            <a:r>
              <a:rPr lang="en-US" sz="1200"/>
              <a:t> y </a:t>
            </a:r>
            <a:r>
              <a:rPr lang="en-US" sz="1200" err="1"/>
              <a:t>tipos</a:t>
            </a:r>
            <a:r>
              <a:rPr lang="en-US" sz="1200"/>
              <a:t> de </a:t>
            </a:r>
            <a:r>
              <a:rPr lang="en-US" sz="1200" err="1"/>
              <a:t>servicios</a:t>
            </a:r>
            <a:r>
              <a:rPr lang="en-US" sz="1200"/>
              <a:t> que </a:t>
            </a:r>
            <a:r>
              <a:rPr lang="en-US" sz="1200" err="1"/>
              <a:t>podemos</a:t>
            </a:r>
            <a:r>
              <a:rPr lang="en-US" sz="1200"/>
              <a:t> </a:t>
            </a:r>
            <a:r>
              <a:rPr lang="en-US" sz="1200" err="1"/>
              <a:t>ofrecer</a:t>
            </a:r>
            <a:r>
              <a:rPr lang="en-US" sz="1200"/>
              <a:t>.</a:t>
            </a:r>
            <a:endParaRPr lang="en-US" sz="1200">
              <a:cs typeface="Calibri"/>
            </a:endParaRPr>
          </a:p>
          <a:p>
            <a:r>
              <a:rPr lang="en-US" sz="1200" err="1"/>
              <a:t>En</a:t>
            </a:r>
            <a:r>
              <a:rPr lang="en-US" sz="1200"/>
              <a:t> </a:t>
            </a:r>
            <a:r>
              <a:rPr lang="en-US" sz="1200" err="1"/>
              <a:t>estos</a:t>
            </a:r>
            <a:r>
              <a:rPr lang="en-US" sz="1200"/>
              <a:t> </a:t>
            </a:r>
            <a:r>
              <a:rPr lang="en-US" sz="1200" err="1"/>
              <a:t>casos</a:t>
            </a:r>
            <a:r>
              <a:rPr lang="en-US" sz="1200"/>
              <a:t>, </a:t>
            </a:r>
            <a:r>
              <a:rPr lang="en-US" sz="1200" err="1"/>
              <a:t>el</a:t>
            </a:r>
            <a:r>
              <a:rPr lang="en-US" sz="1200"/>
              <a:t> </a:t>
            </a:r>
            <a:r>
              <a:rPr lang="en-US" sz="1200" err="1"/>
              <a:t>despliegue</a:t>
            </a:r>
            <a:r>
              <a:rPr lang="en-US" sz="1200"/>
              <a:t> de </a:t>
            </a:r>
            <a:r>
              <a:rPr lang="en-US" sz="1200" err="1"/>
              <a:t>una</a:t>
            </a:r>
            <a:r>
              <a:rPr lang="en-US" sz="1200"/>
              <a:t> Red </a:t>
            </a:r>
            <a:r>
              <a:rPr lang="en-US" sz="1200" err="1"/>
              <a:t>Privada</a:t>
            </a:r>
            <a:r>
              <a:rPr lang="en-US" sz="1200"/>
              <a:t> standalone, es </a:t>
            </a:r>
            <a:r>
              <a:rPr lang="en-US" sz="1200" err="1"/>
              <a:t>decir</a:t>
            </a:r>
            <a:r>
              <a:rPr lang="en-US" sz="1200"/>
              <a:t> </a:t>
            </a:r>
            <a:r>
              <a:rPr lang="en-US" sz="1200" err="1"/>
              <a:t>completamente</a:t>
            </a:r>
            <a:r>
              <a:rPr lang="en-US" sz="1200"/>
              <a:t> </a:t>
            </a:r>
            <a:r>
              <a:rPr lang="en-US" sz="1200" err="1"/>
              <a:t>desplegada</a:t>
            </a:r>
            <a:r>
              <a:rPr lang="en-US" sz="1200"/>
              <a:t> </a:t>
            </a:r>
            <a:r>
              <a:rPr lang="en-US" sz="1200" err="1"/>
              <a:t>en</a:t>
            </a:r>
            <a:r>
              <a:rPr lang="en-US" sz="1200"/>
              <a:t> las </a:t>
            </a:r>
            <a:r>
              <a:rPr lang="en-US" sz="1200" err="1"/>
              <a:t>instalaciones</a:t>
            </a:r>
            <a:r>
              <a:rPr lang="en-US" sz="1200"/>
              <a:t> de la mina, </a:t>
            </a:r>
            <a:r>
              <a:rPr lang="en-US" sz="1200" err="1"/>
              <a:t>nos</a:t>
            </a:r>
            <a:r>
              <a:rPr lang="en-US" sz="1200"/>
              <a:t> </a:t>
            </a:r>
            <a:r>
              <a:rPr lang="en-US" sz="1200" err="1"/>
              <a:t>brinda</a:t>
            </a:r>
            <a:r>
              <a:rPr lang="en-US" sz="1200"/>
              <a:t> </a:t>
            </a:r>
            <a:r>
              <a:rPr lang="en-US" sz="1200" err="1"/>
              <a:t>una</a:t>
            </a:r>
            <a:r>
              <a:rPr lang="en-US" sz="1200"/>
              <a:t> </a:t>
            </a:r>
            <a:r>
              <a:rPr lang="en-US" sz="1200" err="1"/>
              <a:t>elevada</a:t>
            </a:r>
            <a:r>
              <a:rPr lang="en-US" sz="1200"/>
              <a:t> </a:t>
            </a:r>
            <a:r>
              <a:rPr lang="en-US" sz="1200" err="1"/>
              <a:t>disponibilidad</a:t>
            </a:r>
            <a:r>
              <a:rPr lang="en-US" sz="1200"/>
              <a:t>, con </a:t>
            </a:r>
            <a:r>
              <a:rPr lang="en-US" sz="1200" err="1"/>
              <a:t>infraestructura</a:t>
            </a:r>
            <a:r>
              <a:rPr lang="en-US" sz="1200"/>
              <a:t> </a:t>
            </a:r>
            <a:r>
              <a:rPr lang="en-US" sz="1200" err="1"/>
              <a:t>redundante</a:t>
            </a:r>
            <a:r>
              <a:rPr lang="en-US" sz="1200"/>
              <a:t> que </a:t>
            </a:r>
            <a:r>
              <a:rPr lang="en-US" sz="1200" err="1"/>
              <a:t>permite</a:t>
            </a:r>
            <a:r>
              <a:rPr lang="en-US" sz="1200"/>
              <a:t> </a:t>
            </a:r>
            <a:r>
              <a:rPr lang="en-US" sz="1200" err="1"/>
              <a:t>asegurar</a:t>
            </a:r>
            <a:r>
              <a:rPr lang="en-US" sz="1200"/>
              <a:t> las </a:t>
            </a:r>
            <a:r>
              <a:rPr lang="en-US" sz="1200" err="1"/>
              <a:t>operaciones</a:t>
            </a:r>
            <a:r>
              <a:rPr lang="en-US" sz="1200"/>
              <a:t> y Comunicaciones </a:t>
            </a:r>
            <a:r>
              <a:rPr lang="en-US" sz="1200" err="1"/>
              <a:t>en</a:t>
            </a:r>
            <a:r>
              <a:rPr lang="en-US" sz="1200"/>
              <a:t> forma </a:t>
            </a:r>
            <a:r>
              <a:rPr lang="en-US" sz="1200" err="1"/>
              <a:t>independiente</a:t>
            </a:r>
            <a:r>
              <a:rPr lang="en-US" sz="1200"/>
              <a:t> de la red </a:t>
            </a:r>
            <a:r>
              <a:rPr lang="en-US" sz="1200" err="1"/>
              <a:t>pública</a:t>
            </a:r>
            <a:r>
              <a:rPr lang="en-US" sz="1200"/>
              <a:t>, </a:t>
            </a:r>
            <a:r>
              <a:rPr lang="en-US" sz="1200" err="1"/>
              <a:t>abriendo</a:t>
            </a:r>
            <a:r>
              <a:rPr lang="en-US" sz="1200"/>
              <a:t> un </a:t>
            </a:r>
            <a:r>
              <a:rPr lang="en-US" sz="1200" err="1"/>
              <a:t>abanico</a:t>
            </a:r>
            <a:r>
              <a:rPr lang="en-US" sz="1200"/>
              <a:t> de </a:t>
            </a:r>
            <a:r>
              <a:rPr lang="en-US" sz="1200" err="1"/>
              <a:t>posibilidades</a:t>
            </a:r>
            <a:r>
              <a:rPr lang="en-US" sz="1200"/>
              <a:t> </a:t>
            </a:r>
            <a:r>
              <a:rPr lang="en-US" sz="1200" err="1"/>
              <a:t>en</a:t>
            </a:r>
            <a:r>
              <a:rPr lang="en-US" sz="1200"/>
              <a:t> </a:t>
            </a:r>
            <a:r>
              <a:rPr lang="en-US" sz="1200" err="1"/>
              <a:t>el</a:t>
            </a:r>
            <a:r>
              <a:rPr lang="en-US" sz="1200"/>
              <a:t> </a:t>
            </a:r>
            <a:r>
              <a:rPr lang="en-US" sz="1200" err="1"/>
              <a:t>tipo</a:t>
            </a:r>
            <a:r>
              <a:rPr lang="en-US" sz="1200"/>
              <a:t> de </a:t>
            </a:r>
            <a:r>
              <a:rPr lang="en-US" sz="1200" err="1"/>
              <a:t>servicios</a:t>
            </a:r>
            <a:r>
              <a:rPr lang="en-US" sz="1200"/>
              <a:t> que </a:t>
            </a:r>
            <a:r>
              <a:rPr lang="en-US" sz="1200" err="1"/>
              <a:t>podemos</a:t>
            </a:r>
            <a:r>
              <a:rPr lang="en-US" sz="1200"/>
              <a:t> </a:t>
            </a:r>
            <a:r>
              <a:rPr lang="en-US" sz="1200" err="1"/>
              <a:t>ofrecer</a:t>
            </a:r>
            <a:r>
              <a:rPr lang="en-US" sz="1200"/>
              <a:t>. Por </a:t>
            </a:r>
            <a:r>
              <a:rPr lang="en-US" sz="1200" err="1"/>
              <a:t>ejemplo</a:t>
            </a:r>
            <a:r>
              <a:rPr lang="en-US" sz="1200"/>
              <a:t> </a:t>
            </a:r>
            <a:r>
              <a:rPr lang="en-US" sz="1200" err="1"/>
              <a:t>dispositivos</a:t>
            </a:r>
            <a:r>
              <a:rPr lang="en-US" sz="1200"/>
              <a:t> IOT para </a:t>
            </a:r>
            <a:r>
              <a:rPr lang="en-US" sz="1200" err="1"/>
              <a:t>Mediciones</a:t>
            </a:r>
            <a:r>
              <a:rPr lang="en-US" sz="1200"/>
              <a:t> de </a:t>
            </a:r>
            <a:r>
              <a:rPr lang="en-US" sz="1200" err="1"/>
              <a:t>calidad</a:t>
            </a:r>
            <a:r>
              <a:rPr lang="en-US" sz="1200"/>
              <a:t> de </a:t>
            </a:r>
            <a:r>
              <a:rPr lang="en-US" sz="1200" err="1"/>
              <a:t>agua</a:t>
            </a:r>
            <a:r>
              <a:rPr lang="en-US" sz="1200"/>
              <a:t>, </a:t>
            </a:r>
            <a:r>
              <a:rPr lang="en-US" sz="1200" err="1"/>
              <a:t>concentraciones</a:t>
            </a:r>
            <a:r>
              <a:rPr lang="en-US" sz="1200"/>
              <a:t> de </a:t>
            </a:r>
            <a:r>
              <a:rPr lang="en-US" sz="1200" err="1"/>
              <a:t>carbonato</a:t>
            </a:r>
            <a:r>
              <a:rPr lang="en-US" sz="1200"/>
              <a:t> de </a:t>
            </a:r>
            <a:r>
              <a:rPr lang="en-US" sz="1200" err="1"/>
              <a:t>litio</a:t>
            </a:r>
            <a:r>
              <a:rPr lang="en-US" sz="1200"/>
              <a:t>, </a:t>
            </a:r>
            <a:r>
              <a:rPr lang="en-US" sz="1200" err="1"/>
              <a:t>sensores</a:t>
            </a:r>
            <a:r>
              <a:rPr lang="en-US" sz="1200"/>
              <a:t> </a:t>
            </a:r>
            <a:r>
              <a:rPr lang="en-US" sz="1200" err="1"/>
              <a:t>climáticos</a:t>
            </a:r>
            <a:r>
              <a:rPr lang="en-US" sz="1200"/>
              <a:t>, control de </a:t>
            </a:r>
            <a:r>
              <a:rPr lang="en-US" sz="1200" err="1"/>
              <a:t>inventario</a:t>
            </a:r>
            <a:r>
              <a:rPr lang="en-US" sz="1200"/>
              <a:t>, etc. </a:t>
            </a:r>
            <a:r>
              <a:rPr lang="en-US" sz="1200" err="1"/>
              <a:t>También</a:t>
            </a:r>
            <a:r>
              <a:rPr lang="en-US" sz="1200"/>
              <a:t> </a:t>
            </a:r>
            <a:r>
              <a:rPr lang="en-US" sz="1200" err="1"/>
              <a:t>aplicaciones</a:t>
            </a:r>
            <a:r>
              <a:rPr lang="en-US" sz="1200"/>
              <a:t> que </a:t>
            </a:r>
            <a:r>
              <a:rPr lang="en-US" sz="1200" err="1"/>
              <a:t>requieren</a:t>
            </a:r>
            <a:r>
              <a:rPr lang="en-US" sz="1200"/>
              <a:t> un </a:t>
            </a:r>
            <a:r>
              <a:rPr lang="en-US" sz="1200" err="1"/>
              <a:t>elevado</a:t>
            </a:r>
            <a:r>
              <a:rPr lang="en-US" sz="1200"/>
              <a:t> ancho de </a:t>
            </a:r>
            <a:r>
              <a:rPr lang="en-US" sz="1200" err="1"/>
              <a:t>banda</a:t>
            </a:r>
            <a:r>
              <a:rPr lang="en-US" sz="1200"/>
              <a:t>, </a:t>
            </a:r>
            <a:r>
              <a:rPr lang="en-US" sz="1200" err="1"/>
              <a:t>asociadas</a:t>
            </a:r>
            <a:r>
              <a:rPr lang="en-US" sz="1200"/>
              <a:t> al </a:t>
            </a:r>
            <a:r>
              <a:rPr lang="en-US" sz="1200" err="1"/>
              <a:t>análisis</a:t>
            </a:r>
            <a:r>
              <a:rPr lang="en-US" sz="1200"/>
              <a:t> de video </a:t>
            </a:r>
            <a:r>
              <a:rPr lang="en-US" sz="1200" err="1"/>
              <a:t>en</a:t>
            </a:r>
            <a:r>
              <a:rPr lang="en-US" sz="1200"/>
              <a:t> </a:t>
            </a:r>
            <a:r>
              <a:rPr lang="en-US" sz="1200" err="1"/>
              <a:t>tiempo</a:t>
            </a:r>
            <a:r>
              <a:rPr lang="en-US" sz="1200"/>
              <a:t> real. Y algo fundamental, la </a:t>
            </a:r>
            <a:r>
              <a:rPr lang="en-US" sz="1200" err="1"/>
              <a:t>posibilidad</a:t>
            </a:r>
            <a:r>
              <a:rPr lang="en-US" sz="1200"/>
              <a:t> de Comunicaciones del </a:t>
            </a:r>
            <a:r>
              <a:rPr lang="en-US" sz="1200" err="1"/>
              <a:t>tipo</a:t>
            </a:r>
            <a:r>
              <a:rPr lang="en-US" sz="1200"/>
              <a:t> MCPTT para </a:t>
            </a:r>
            <a:r>
              <a:rPr lang="en-US" sz="1200" err="1"/>
              <a:t>voz</a:t>
            </a:r>
            <a:r>
              <a:rPr lang="en-US" sz="1200"/>
              <a:t> y video.</a:t>
            </a:r>
            <a:endParaRPr lang="en-US" sz="1200">
              <a:cs typeface="Calibri"/>
            </a:endParaRPr>
          </a:p>
          <a:p>
            <a:endParaRPr lang="en-US" sz="1200"/>
          </a:p>
          <a:p>
            <a:endParaRPr lang="es-ES" sz="1200">
              <a:solidFill>
                <a:srgbClr val="002060"/>
              </a:solidFill>
              <a:latin typeface="Roboto"/>
              <a:ea typeface="Roboto"/>
              <a:cs typeface="Roboto"/>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28</a:t>
            </a:fld>
            <a:endParaRPr lang="es-AR"/>
          </a:p>
        </p:txBody>
      </p:sp>
    </p:spTree>
    <p:extLst>
      <p:ext uri="{BB962C8B-B14F-4D97-AF65-F5344CB8AC3E}">
        <p14:creationId xmlns:p14="http://schemas.microsoft.com/office/powerpoint/2010/main" val="2137169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Esta iniciativa analiza el contenido de los chats dentro de los canales digitales de Telecom (</a:t>
            </a:r>
            <a:r>
              <a:rPr lang="es-AR" err="1"/>
              <a:t>whatsapp</a:t>
            </a:r>
            <a:r>
              <a:rPr lang="es-AR"/>
              <a:t>, </a:t>
            </a:r>
            <a:r>
              <a:rPr lang="es-AR" err="1"/>
              <a:t>twitter</a:t>
            </a:r>
            <a:r>
              <a:rPr lang="es-AR"/>
              <a:t>, </a:t>
            </a:r>
            <a:r>
              <a:rPr lang="es-AR" err="1"/>
              <a:t>instagram</a:t>
            </a:r>
            <a:r>
              <a:rPr lang="es-AR"/>
              <a:t>, </a:t>
            </a:r>
            <a:r>
              <a:rPr lang="es-AR" err="1"/>
              <a:t>etc</a:t>
            </a:r>
            <a:r>
              <a:rPr lang="es-AR"/>
              <a:t>) con el objeto de entender porque se comunican los clientes de Telecom.</a:t>
            </a:r>
            <a:endParaRPr lang="en-US"/>
          </a:p>
          <a:p>
            <a:r>
              <a:rPr lang="es-AR"/>
              <a:t> </a:t>
            </a:r>
            <a:endParaRPr lang="es-AR">
              <a:cs typeface="Calibri"/>
            </a:endParaRPr>
          </a:p>
          <a:p>
            <a:r>
              <a:rPr lang="es-AR"/>
              <a:t>Entender estos motivos permite: </a:t>
            </a:r>
            <a:endParaRPr lang="es-AR">
              <a:cs typeface="Calibri"/>
            </a:endParaRPr>
          </a:p>
          <a:p>
            <a:pPr marL="171450" indent="-171450">
              <a:buFont typeface="Arial"/>
              <a:buChar char="•"/>
            </a:pPr>
            <a:r>
              <a:rPr lang="es-AR"/>
              <a:t>Identificar los principales puntos de dolor en los servicios (que problemas tienen, cuanto los afecta, entre otros), </a:t>
            </a:r>
            <a:r>
              <a:rPr lang="es-AR" err="1"/>
              <a:t>insight</a:t>
            </a:r>
            <a:r>
              <a:rPr lang="es-AR"/>
              <a:t> muy importante para ajustar / validar los indicadores construidos en los distintos </a:t>
            </a:r>
            <a:r>
              <a:rPr lang="es-AR" err="1"/>
              <a:t>CEI´s</a:t>
            </a:r>
            <a:r>
              <a:rPr lang="es-AR"/>
              <a:t>, además para conocer que ocurre y poder accionar   </a:t>
            </a:r>
            <a:endParaRPr lang="es-AR">
              <a:cs typeface="Calibri"/>
            </a:endParaRPr>
          </a:p>
          <a:p>
            <a:pPr marL="171450" indent="-171450">
              <a:buFont typeface="Arial"/>
              <a:buChar char="•"/>
            </a:pPr>
            <a:r>
              <a:rPr lang="es-AR"/>
              <a:t>Identificar tópicos que no se resuelven de forma automática para mejorar las respuestas de los </a:t>
            </a:r>
            <a:r>
              <a:rPr lang="es-AR" err="1"/>
              <a:t>chatbots</a:t>
            </a:r>
            <a:r>
              <a:rPr lang="es-AR"/>
              <a:t> actuales.</a:t>
            </a:r>
            <a:endParaRPr lang="es-AR">
              <a:cs typeface="Calibri"/>
            </a:endParaRPr>
          </a:p>
          <a:p>
            <a:r>
              <a:rPr lang="es-AR"/>
              <a:t> </a:t>
            </a:r>
            <a:endParaRPr lang="es-AR">
              <a:cs typeface="Calibri"/>
            </a:endParaRPr>
          </a:p>
          <a:p>
            <a:r>
              <a:rPr lang="es-AR"/>
              <a:t>En este Q se realizó el primer clasificador temático basado en redes neuronales identificando ocho grandes temas con una </a:t>
            </a:r>
            <a:r>
              <a:rPr lang="es-AR" err="1"/>
              <a:t>accuracy</a:t>
            </a:r>
            <a:r>
              <a:rPr lang="es-AR"/>
              <a:t> superior al 0.7</a:t>
            </a:r>
            <a:endParaRPr lang="es-AR">
              <a:cs typeface="Calibri"/>
            </a:endParaRPr>
          </a:p>
          <a:p>
            <a:r>
              <a:rPr lang="es-AR"/>
              <a:t> </a:t>
            </a:r>
            <a:endParaRPr lang="es-AR">
              <a:cs typeface="Calibri"/>
            </a:endParaRPr>
          </a:p>
          <a:p>
            <a:r>
              <a:rPr lang="es-AR"/>
              <a:t>En la sala le vamos a mostrar mas detalles y contaremos que estamos pensando para el Q3</a:t>
            </a: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69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r>
              <a:rPr lang="es-AR">
                <a:ea typeface="Calibri"/>
                <a:cs typeface="Calibri"/>
              </a:rPr>
              <a:t>El proyecto de monitoreo de entorno tiene dos pilares:</a:t>
            </a:r>
          </a:p>
          <a:p>
            <a:pPr marL="228600" indent="-228600">
              <a:buAutoNum type="arabicParenR"/>
            </a:pPr>
            <a:r>
              <a:rPr lang="es-AR">
                <a:ea typeface="Calibri"/>
                <a:cs typeface="Calibri"/>
              </a:rPr>
              <a:t>Proveer una herramienta de gestión única y centralizada para los equipos de energía y </a:t>
            </a:r>
            <a:r>
              <a:rPr lang="es-AR" err="1">
                <a:ea typeface="Calibri"/>
                <a:cs typeface="Calibri"/>
              </a:rPr>
              <a:t>refigeración</a:t>
            </a:r>
          </a:p>
          <a:p>
            <a:pPr marL="228600" indent="-228600">
              <a:buAutoNum type="arabicParenR"/>
            </a:pPr>
            <a:r>
              <a:rPr lang="es-AR">
                <a:ea typeface="Calibri"/>
                <a:cs typeface="Calibri"/>
              </a:rPr>
              <a:t>Utilizar esos datos para incrementar la eficiencia operativa y energética (disminuir la huella de carbono)</a:t>
            </a:r>
          </a:p>
          <a:p>
            <a:pPr marL="228600" indent="-228600">
              <a:buAutoNum type="arabicParenR"/>
            </a:pPr>
            <a:endParaRPr lang="es-AR">
              <a:ea typeface="Calibri"/>
              <a:cs typeface="Calibri"/>
            </a:endParaRPr>
          </a:p>
          <a:p>
            <a:r>
              <a:rPr lang="es-AR">
                <a:ea typeface="Calibri"/>
                <a:cs typeface="Calibri"/>
              </a:rPr>
              <a:t>Es importante notar, que no todos los sitios tienen personal permanente e incluso algunos sitios quedan en lugares alejados. Con lo cual, la prevención temprana de operaciones y acciones en estos sitios, es de suma importancia.</a:t>
            </a:r>
          </a:p>
          <a:p>
            <a:r>
              <a:rPr lang="es-AR">
                <a:ea typeface="Calibri"/>
                <a:cs typeface="Calibri"/>
              </a:rPr>
              <a:t>Este proyecto no se basa en hacer un software de monitoreo sino principalmente en aplicar técnicas analíticas y ciencia de datos.</a:t>
            </a:r>
          </a:p>
          <a:p>
            <a:endParaRPr lang="es-AR">
              <a:ea typeface="Calibri"/>
              <a:cs typeface="Calibri"/>
            </a:endParaRPr>
          </a:p>
          <a:p>
            <a:endParaRPr lang="es-AR">
              <a:ea typeface="Calibri"/>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41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503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535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310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latin typeface="Roboto"/>
                <a:ea typeface="Roboto"/>
                <a:cs typeface="Roboto"/>
              </a:rPr>
              <a:t>Bajo los marcos de los tracks de programabilidad de la red y slicing:</a:t>
            </a:r>
          </a:p>
          <a:p>
            <a:endParaRPr lang="es-AR"/>
          </a:p>
          <a:p>
            <a:r>
              <a:rPr lang="es-AR" sz="1200" b="1">
                <a:latin typeface="Roboto"/>
                <a:ea typeface="Roboto"/>
                <a:cs typeface="+mn-lt"/>
              </a:rPr>
              <a:t>Q2-OKR: </a:t>
            </a:r>
            <a:r>
              <a:rPr lang="es-ES" sz="1200" b="1">
                <a:latin typeface="Roboto"/>
                <a:ea typeface="Roboto"/>
                <a:cs typeface="+mn-lt"/>
              </a:rPr>
              <a:t>Viabilidad NCE </a:t>
            </a:r>
            <a:r>
              <a:rPr lang="es-ES" sz="1200" b="1" err="1">
                <a:latin typeface="Roboto"/>
                <a:ea typeface="Roboto"/>
                <a:cs typeface="+mn-lt"/>
              </a:rPr>
              <a:t>multi-vendor</a:t>
            </a:r>
            <a:r>
              <a:rPr lang="es-ES" sz="1200" b="1">
                <a:latin typeface="Roboto"/>
                <a:ea typeface="Roboto"/>
                <a:cs typeface="+mn-lt"/>
              </a:rPr>
              <a:t> y </a:t>
            </a:r>
            <a:r>
              <a:rPr lang="es-ES" sz="1200" b="1" err="1">
                <a:latin typeface="Roboto"/>
                <a:ea typeface="Roboto"/>
                <a:cs typeface="+mn-lt"/>
              </a:rPr>
              <a:t>benchmark</a:t>
            </a:r>
            <a:r>
              <a:rPr lang="es-ES" sz="1200" b="1">
                <a:latin typeface="Roboto"/>
                <a:ea typeface="Roboto"/>
                <a:cs typeface="+mn-lt"/>
              </a:rPr>
              <a:t> técnico de CTRL MPLS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a:solidFill>
                  <a:srgbClr val="FFFF00"/>
                </a:solidFill>
                <a:latin typeface="Roboto"/>
                <a:ea typeface="Roboto"/>
                <a:cs typeface="+mn-lt"/>
              </a:rPr>
              <a:t>KR: 77% </a:t>
            </a:r>
            <a:r>
              <a:rPr lang="es-ES" sz="1200">
                <a:latin typeface="Roboto"/>
                <a:ea typeface="Roboto"/>
                <a:cs typeface="+mn-lt"/>
              </a:rPr>
              <a:t>| </a:t>
            </a:r>
            <a:r>
              <a:rPr lang="es-AR" sz="1200">
                <a:solidFill>
                  <a:schemeClr val="bg1"/>
                </a:solidFill>
                <a:latin typeface="Roboto"/>
                <a:ea typeface="Roboto"/>
                <a:cs typeface="Roboto"/>
              </a:rPr>
              <a:t>Quedo pendiente el inicio de pruebas del controlador NCE de Huawei en laboratorio de Olivos pautadas para Q2 debido a demoras lado proveedor por problemas logísticos desde China</a:t>
            </a:r>
          </a:p>
          <a:p>
            <a:endParaRPr lang="es-AR" sz="1200" b="1">
              <a:latin typeface="Roboto"/>
              <a:ea typeface="Roboto"/>
              <a:cs typeface="+mn-lt"/>
            </a:endParaRPr>
          </a:p>
          <a:p>
            <a:r>
              <a:rPr lang="es-AR" sz="1200" b="1">
                <a:latin typeface="Roboto"/>
                <a:ea typeface="Roboto"/>
                <a:cs typeface="+mn-lt"/>
              </a:rPr>
              <a:t>Q2-OKR: </a:t>
            </a:r>
            <a:r>
              <a:rPr lang="es-ES" sz="1200" b="1">
                <a:latin typeface="Roboto"/>
                <a:ea typeface="Roboto"/>
                <a:cs typeface="+mn-lt"/>
              </a:rPr>
              <a:t>Análisis para el aumento de la capacidad de transporte larga distancia y acceso</a:t>
            </a:r>
          </a:p>
          <a:p>
            <a:pPr marL="171450" indent="-171450">
              <a:buFontTx/>
              <a:buChar char="-"/>
            </a:pPr>
            <a:r>
              <a:rPr lang="es-ES" sz="1200">
                <a:solidFill>
                  <a:srgbClr val="FFFF00"/>
                </a:solidFill>
                <a:latin typeface="Roboto"/>
                <a:ea typeface="Roboto"/>
                <a:cs typeface="+mn-lt"/>
              </a:rPr>
              <a:t>KR: 50% </a:t>
            </a:r>
            <a:r>
              <a:rPr lang="es-ES" sz="1200">
                <a:latin typeface="Roboto"/>
                <a:ea typeface="Roboto"/>
                <a:cs typeface="+mn-lt"/>
              </a:rPr>
              <a:t>| esta actividad tiene como objetivo definir los hitos de trabajo en la segunda mitad del año asociados a la evolución de las redes WDM de larga distancia, y la sinergia entre tecnologías de transporte y acceso. El avance fue parcial debido a una </a:t>
            </a:r>
            <a:r>
              <a:rPr lang="es-ES" sz="1200" err="1">
                <a:latin typeface="Roboto"/>
                <a:ea typeface="Roboto"/>
                <a:cs typeface="+mn-lt"/>
              </a:rPr>
              <a:t>re-priorización</a:t>
            </a:r>
            <a:r>
              <a:rPr lang="es-ES" sz="1200">
                <a:latin typeface="Roboto"/>
                <a:ea typeface="Roboto"/>
                <a:cs typeface="+mn-lt"/>
              </a:rPr>
              <a:t> de esfuerzos.</a:t>
            </a:r>
          </a:p>
          <a:p>
            <a:pPr marL="171450" indent="-171450">
              <a:buFontTx/>
              <a:buChar char="-"/>
            </a:pPr>
            <a:endParaRPr lang="es-ES" sz="1200">
              <a:latin typeface="Roboto"/>
              <a:ea typeface="Roboto"/>
              <a:cs typeface="+mn-lt"/>
            </a:endParaRPr>
          </a:p>
          <a:p>
            <a:pPr marL="171450" indent="-171450">
              <a:buFontTx/>
              <a:buChar char="-"/>
            </a:pPr>
            <a:r>
              <a:rPr lang="es-ES" sz="1200">
                <a:latin typeface="Roboto"/>
                <a:ea typeface="Roboto"/>
                <a:cs typeface="+mn-lt"/>
              </a:rPr>
              <a:t>Surgió a mediados del Q2  como emergente trabajar junto a la plataforma de transporte en la </a:t>
            </a:r>
            <a:r>
              <a:rPr lang="es-AR" sz="1200">
                <a:solidFill>
                  <a:schemeClr val="bg1"/>
                </a:solidFill>
                <a:latin typeface="Roboto"/>
                <a:ea typeface="Roboto"/>
                <a:cs typeface="Roboto"/>
              </a:rPr>
              <a:t>estrategia de vendors para la Red Multiservicio de Telecom (RMT).</a:t>
            </a:r>
          </a:p>
          <a:p>
            <a:pPr marL="171450" indent="-171450">
              <a:buFontTx/>
              <a:buChar char="-"/>
            </a:pPr>
            <a:r>
              <a:rPr lang="es-AR" sz="1200">
                <a:solidFill>
                  <a:schemeClr val="bg1"/>
                </a:solidFill>
                <a:latin typeface="Roboto"/>
                <a:ea typeface="Roboto"/>
                <a:cs typeface="Roboto"/>
              </a:rPr>
              <a:t>Bajo este marco de trabajo se desarrolló el analisis de viabilidad del escenario técnico de segmentación de proveedores sobre diferentes dominios regionales.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AR" sz="1200">
                <a:solidFill>
                  <a:schemeClr val="bg1"/>
                </a:solidFill>
                <a:latin typeface="Roboto"/>
                <a:ea typeface="Roboto"/>
                <a:cs typeface="Roboto"/>
              </a:rPr>
              <a:t>Este escenario simplifica la introducción de controladores en la red, al minimizar el nivel de integración a realizar tanto horizontal (entre routers) como vertical (contra los controladores), permitiendo programar servicios complejos de red a través de </a:t>
            </a:r>
            <a:r>
              <a:rPr lang="es-AR" sz="1200" err="1">
                <a:solidFill>
                  <a:schemeClr val="bg1"/>
                </a:solidFill>
                <a:latin typeface="Roboto"/>
                <a:ea typeface="Roboto"/>
                <a:cs typeface="Roboto"/>
              </a:rPr>
              <a:t>APIs</a:t>
            </a:r>
            <a:endParaRPr lang="es-AR" sz="1200">
              <a:solidFill>
                <a:schemeClr val="bg1"/>
              </a:solidFill>
              <a:latin typeface="Roboto"/>
              <a:ea typeface="Roboto"/>
              <a:cs typeface="Roboto"/>
            </a:endParaRPr>
          </a:p>
          <a:p>
            <a:endParaRPr lang="es-ES" sz="1200">
              <a:latin typeface="Roboto"/>
              <a:ea typeface="Roboto"/>
              <a:cs typeface="+mn-lt"/>
            </a:endParaRPr>
          </a:p>
          <a:p>
            <a:r>
              <a:rPr lang="es-AR" sz="1200" b="1">
                <a:latin typeface="Roboto"/>
                <a:ea typeface="Roboto"/>
                <a:cs typeface="+mn-lt"/>
              </a:rPr>
              <a:t>Q2-OKR: </a:t>
            </a:r>
            <a:r>
              <a:rPr lang="es-ES" sz="1200" b="1">
                <a:latin typeface="Roboto"/>
                <a:ea typeface="Roboto"/>
                <a:cs typeface="+mn-lt"/>
              </a:rPr>
              <a:t>Activaciones de Sincronismo y primera implementación de ingeniería de tráfico en la Red Multiservicio de Telecom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a:solidFill>
                  <a:srgbClr val="FFFF00"/>
                </a:solidFill>
                <a:latin typeface="Roboto"/>
                <a:ea typeface="Roboto"/>
                <a:cs typeface="+mn-lt"/>
              </a:rPr>
              <a:t>KR: 96% </a:t>
            </a:r>
            <a:r>
              <a:rPr lang="es-ES" sz="1200">
                <a:latin typeface="Roboto"/>
                <a:ea typeface="Roboto"/>
                <a:cs typeface="+mn-lt"/>
              </a:rPr>
              <a:t>| </a:t>
            </a:r>
            <a:r>
              <a:rPr lang="es-AR" sz="1200">
                <a:solidFill>
                  <a:schemeClr val="bg1"/>
                </a:solidFill>
                <a:latin typeface="Roboto"/>
                <a:ea typeface="Roboto"/>
                <a:cs typeface="Roboto"/>
              </a:rPr>
              <a:t>Se comenzó el proceso de activación con la plataforma de transporte del escenario de ingenieria de tráfico para la etapa intermedia o IMO, tiene continuidad a lo largo de 2023.</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AR" sz="1200">
              <a:solidFill>
                <a:schemeClr val="bg1"/>
              </a:solidFill>
              <a:latin typeface="Roboto"/>
              <a:ea typeface="Roboto"/>
              <a:cs typeface="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AR" sz="1200">
              <a:solidFill>
                <a:schemeClr val="bg1"/>
              </a:solidFill>
              <a:latin typeface="Roboto"/>
              <a:ea typeface="Roboto"/>
              <a:cs typeface="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AR" sz="1200">
              <a:solidFill>
                <a:schemeClr val="bg1"/>
              </a:solidFill>
              <a:latin typeface="Roboto"/>
              <a:ea typeface="Roboto"/>
              <a:cs typeface="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AR" sz="1200">
                <a:solidFill>
                  <a:schemeClr val="bg1"/>
                </a:solidFill>
                <a:latin typeface="Roboto"/>
                <a:ea typeface="Roboto"/>
                <a:cs typeface="Roboto"/>
              </a:rPr>
              <a:t>Abrir comentarios de IMO, CTRL, </a:t>
            </a:r>
            <a:r>
              <a:rPr lang="es-AR" sz="1200" err="1">
                <a:solidFill>
                  <a:schemeClr val="bg1"/>
                </a:solidFill>
                <a:latin typeface="Roboto"/>
                <a:ea typeface="Roboto"/>
                <a:cs typeface="Roboto"/>
              </a:rPr>
              <a:t>etc</a:t>
            </a:r>
            <a:r>
              <a:rPr lang="es-AR" sz="1200">
                <a:solidFill>
                  <a:schemeClr val="bg1"/>
                </a:solidFill>
                <a:latin typeface="Roboto"/>
                <a:ea typeface="Roboto"/>
                <a:cs typeface="Roboto"/>
              </a:rPr>
              <a:t> para el publico en general.</a:t>
            </a:r>
          </a:p>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41</a:t>
            </a:fld>
            <a:endParaRPr lang="es-AR"/>
          </a:p>
        </p:txBody>
      </p:sp>
    </p:spTree>
    <p:extLst>
      <p:ext uri="{BB962C8B-B14F-4D97-AF65-F5344CB8AC3E}">
        <p14:creationId xmlns:p14="http://schemas.microsoft.com/office/powerpoint/2010/main" val="1948857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latin typeface="Roboto"/>
                <a:ea typeface="Roboto"/>
                <a:cs typeface="Roboto"/>
              </a:rPr>
              <a:t>Bajo los marcos de los tracks de programabilidad de la red y MEC/Fabric: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sz="1200">
              <a:solidFill>
                <a:schemeClr val="bg1"/>
              </a:solidFill>
              <a:latin typeface="Roboto"/>
              <a:ea typeface="Roboto"/>
              <a:cs typeface="Roboto"/>
            </a:endParaRPr>
          </a:p>
          <a:p>
            <a:pPr marL="0" indent="0">
              <a:buFontTx/>
              <a:buNone/>
            </a:pPr>
            <a:r>
              <a:rPr lang="es-AR" sz="1200" b="1">
                <a:latin typeface="Roboto"/>
                <a:ea typeface="Roboto"/>
                <a:cs typeface="+mn-lt"/>
              </a:rPr>
              <a:t>Q2-OKR: </a:t>
            </a:r>
            <a:r>
              <a:rPr lang="es-ES" sz="1200" b="1">
                <a:latin typeface="Roboto"/>
                <a:ea typeface="Roboto"/>
                <a:cs typeface="+mn-lt"/>
              </a:rPr>
              <a:t>Definir tecnología para </a:t>
            </a:r>
            <a:r>
              <a:rPr lang="es-ES" sz="1200" b="1" err="1">
                <a:latin typeface="Roboto"/>
                <a:ea typeface="Roboto"/>
                <a:cs typeface="+mn-lt"/>
              </a:rPr>
              <a:t>Fabric</a:t>
            </a:r>
            <a:r>
              <a:rPr lang="es-ES" sz="1200" b="1">
                <a:latin typeface="Roboto"/>
                <a:ea typeface="Roboto"/>
                <a:cs typeface="+mn-lt"/>
              </a:rPr>
              <a:t> DC4 mediante proceso de RFP</a:t>
            </a:r>
          </a:p>
          <a:p>
            <a:pPr marL="171450" indent="-171450">
              <a:buFontTx/>
              <a:buChar char="-"/>
            </a:pPr>
            <a:r>
              <a:rPr lang="es-ES" sz="1200" b="1">
                <a:solidFill>
                  <a:srgbClr val="FFFF00"/>
                </a:solidFill>
                <a:latin typeface="Roboto"/>
                <a:ea typeface="Roboto"/>
                <a:cs typeface="+mn-lt"/>
              </a:rPr>
              <a:t>KR: 100% </a:t>
            </a:r>
            <a:r>
              <a:rPr lang="es-ES" sz="1200">
                <a:latin typeface="Roboto"/>
                <a:ea typeface="Roboto"/>
                <a:cs typeface="+mn-lt"/>
              </a:rPr>
              <a:t>| </a:t>
            </a:r>
            <a:r>
              <a:rPr lang="es-ES" sz="1200" err="1">
                <a:latin typeface="Roboto"/>
                <a:ea typeface="Roboto"/>
                <a:cs typeface="+mn-lt"/>
              </a:rPr>
              <a:t>E</a:t>
            </a:r>
            <a:r>
              <a:rPr lang="es-ES" sz="1200" err="1">
                <a:solidFill>
                  <a:schemeClr val="bg1"/>
                </a:solidFill>
                <a:latin typeface="Roboto"/>
                <a:ea typeface="Roboto"/>
                <a:cs typeface="Roboto"/>
              </a:rPr>
              <a:t>Se</a:t>
            </a:r>
            <a:r>
              <a:rPr lang="es-ES" sz="1200">
                <a:solidFill>
                  <a:schemeClr val="bg1"/>
                </a:solidFill>
                <a:latin typeface="Roboto"/>
                <a:ea typeface="Roboto"/>
                <a:cs typeface="Roboto"/>
              </a:rPr>
              <a:t> finalizo la especificación técnica, que habilita activar en Q3 la RFP del nuevo </a:t>
            </a:r>
            <a:r>
              <a:rPr lang="es-ES" sz="1200" err="1">
                <a:solidFill>
                  <a:schemeClr val="bg1"/>
                </a:solidFill>
                <a:latin typeface="Roboto"/>
                <a:ea typeface="Roboto"/>
                <a:cs typeface="Roboto"/>
              </a:rPr>
              <a:t>fabric</a:t>
            </a:r>
            <a:r>
              <a:rPr lang="es-ES" sz="1200">
                <a:solidFill>
                  <a:schemeClr val="bg1"/>
                </a:solidFill>
                <a:latin typeface="Roboto"/>
                <a:ea typeface="Roboto"/>
                <a:cs typeface="Roboto"/>
              </a:rPr>
              <a:t> de </a:t>
            </a:r>
            <a:r>
              <a:rPr lang="es-ES" sz="1200" err="1">
                <a:solidFill>
                  <a:schemeClr val="bg1"/>
                </a:solidFill>
                <a:latin typeface="Roboto"/>
                <a:ea typeface="Roboto"/>
                <a:cs typeface="Roboto"/>
              </a:rPr>
              <a:t>cloud</a:t>
            </a:r>
            <a:r>
              <a:rPr lang="es-ES" sz="1200">
                <a:solidFill>
                  <a:schemeClr val="bg1"/>
                </a:solidFill>
                <a:latin typeface="Roboto"/>
                <a:ea typeface="Roboto"/>
                <a:cs typeface="Roboto"/>
              </a:rPr>
              <a:t> privada.</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AR" sz="1200">
              <a:solidFill>
                <a:schemeClr val="bg1"/>
              </a:solidFill>
              <a:latin typeface="Roboto"/>
              <a:ea typeface="Roboto"/>
              <a:cs typeface="Roboto"/>
            </a:endParaRPr>
          </a:p>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43</a:t>
            </a:fld>
            <a:endParaRPr lang="es-AR"/>
          </a:p>
        </p:txBody>
      </p:sp>
    </p:spTree>
    <p:extLst>
      <p:ext uri="{BB962C8B-B14F-4D97-AF65-F5344CB8AC3E}">
        <p14:creationId xmlns:p14="http://schemas.microsoft.com/office/powerpoint/2010/main" val="109509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Agregar un QR en la encueta</a:t>
            </a:r>
          </a:p>
          <a:p>
            <a:endParaRPr lang="es-ES_tradnl"/>
          </a:p>
        </p:txBody>
      </p:sp>
      <p:sp>
        <p:nvSpPr>
          <p:cNvPr id="4" name="Slide Number Placeholder 3"/>
          <p:cNvSpPr>
            <a:spLocks noGrp="1"/>
          </p:cNvSpPr>
          <p:nvPr>
            <p:ph type="sldNum" sz="quarter" idx="5"/>
          </p:nvPr>
        </p:nvSpPr>
        <p:spPr/>
        <p:txBody>
          <a:bodyPr/>
          <a:lstStyle/>
          <a:p>
            <a:fld id="{1A674B31-BCC5-4C52-9078-67F13E4BC0FD}" type="slidenum">
              <a:rPr lang="es-AR" smtClean="0"/>
              <a:t>5</a:t>
            </a:fld>
            <a:endParaRPr lang="es-AR"/>
          </a:p>
        </p:txBody>
      </p:sp>
    </p:spTree>
    <p:extLst>
      <p:ext uri="{BB962C8B-B14F-4D97-AF65-F5344CB8AC3E}">
        <p14:creationId xmlns:p14="http://schemas.microsoft.com/office/powerpoint/2010/main" val="857623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cs typeface="Calibri"/>
              </a:rPr>
              <a:t>Todo: </a:t>
            </a:r>
            <a:r>
              <a:rPr lang="es-AR" err="1">
                <a:cs typeface="Calibri"/>
              </a:rPr>
              <a:t>intro</a:t>
            </a:r>
            <a:r>
              <a:rPr lang="es-AR">
                <a:cs typeface="Calibri"/>
              </a:rPr>
              <a:t> tuya</a:t>
            </a:r>
            <a:endParaRPr lang="es-AR"/>
          </a:p>
          <a:p>
            <a:endParaRPr lang="es-AR"/>
          </a:p>
          <a:p>
            <a:r>
              <a:rPr lang="es-AR"/>
              <a:t>En Q2 se realizó workshop pendiente de primera etapa Q1. En Q2 se finalizó definición de integración de cola de eventos (MQ pulsar). Se realizó Documentación con HLD, código ejemplo y se desplegó, tanto en BFF en </a:t>
            </a:r>
            <a:r>
              <a:rPr lang="es-AR" err="1"/>
              <a:t>cluster</a:t>
            </a:r>
            <a:r>
              <a:rPr lang="es-AR"/>
              <a:t> de </a:t>
            </a:r>
            <a:r>
              <a:rPr lang="es-AR" err="1"/>
              <a:t>Kubernetes</a:t>
            </a:r>
            <a:r>
              <a:rPr lang="es-AR"/>
              <a:t> de </a:t>
            </a:r>
            <a:r>
              <a:rPr lang="es-AR" err="1"/>
              <a:t>labo</a:t>
            </a:r>
            <a:r>
              <a:rPr lang="es-AR"/>
              <a:t> como en </a:t>
            </a:r>
            <a:r>
              <a:rPr lang="es-AR" err="1"/>
              <a:t>sandbox</a:t>
            </a:r>
            <a:r>
              <a:rPr lang="es-AR"/>
              <a:t> de plataforma </a:t>
            </a:r>
            <a:r>
              <a:rPr lang="es-AR" err="1"/>
              <a:t>smarthome</a:t>
            </a:r>
            <a:r>
              <a:rPr lang="es-AR"/>
              <a:t>. Workshop de entrega a plataforma pendiente para Q3.</a:t>
            </a:r>
            <a:br>
              <a:rPr lang="es-AR">
                <a:cs typeface="+mn-lt"/>
              </a:rPr>
            </a:br>
            <a:br>
              <a:rPr lang="es-AR">
                <a:cs typeface="+mn-lt"/>
              </a:rPr>
            </a:br>
            <a:r>
              <a:rPr lang="es-AR"/>
              <a:t>En la sala se contará mas detalle del trabajo realizado en este sentido y los próximos pasos.</a:t>
            </a:r>
            <a:endParaRPr lang="es-AR">
              <a:cs typeface="Calibri"/>
            </a:endParaRPr>
          </a:p>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53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cs typeface="Calibri"/>
            </a:endParaRPr>
          </a:p>
          <a:p>
            <a:r>
              <a:rPr lang="es-AR" err="1">
                <a:cs typeface="Calibri"/>
              </a:rPr>
              <a:t>Todo:Intro</a:t>
            </a:r>
            <a:r>
              <a:rPr lang="es-AR">
                <a:cs typeface="Calibri"/>
              </a:rPr>
              <a:t> de </a:t>
            </a:r>
            <a:r>
              <a:rPr lang="es-AR" err="1">
                <a:cs typeface="Calibri"/>
              </a:rPr>
              <a:t>usl</a:t>
            </a:r>
            <a:r>
              <a:rPr lang="es-AR">
                <a:cs typeface="Calibri"/>
              </a:rPr>
              <a:t>:</a:t>
            </a:r>
            <a:endParaRPr lang="es-AR"/>
          </a:p>
          <a:p>
            <a:endParaRPr lang="es-AR"/>
          </a:p>
          <a:p>
            <a:r>
              <a:rPr lang="es-AR"/>
              <a:t>En Q2 se terminó de integrar la aplicación en CM wifi 6 - CGA437. De cara a la prueba en campo, se definieron los parámetros a medir, tareas necesarias a realizar previo y durante la misma(exclusión de </a:t>
            </a:r>
            <a:r>
              <a:rPr lang="es-AR" err="1"/>
              <a:t>MACs</a:t>
            </a:r>
            <a:r>
              <a:rPr lang="es-AR"/>
              <a:t> demo </a:t>
            </a:r>
            <a:r>
              <a:rPr lang="es-AR" err="1"/>
              <a:t>users</a:t>
            </a:r>
            <a:r>
              <a:rPr lang="es-AR"/>
              <a:t> de carrusel de </a:t>
            </a:r>
            <a:r>
              <a:rPr lang="es-AR" err="1"/>
              <a:t>upgrade</a:t>
            </a:r>
            <a:r>
              <a:rPr lang="es-AR"/>
              <a:t> de FW, </a:t>
            </a:r>
            <a:r>
              <a:rPr lang="es-AR" err="1"/>
              <a:t>etc</a:t>
            </a:r>
            <a:r>
              <a:rPr lang="es-AR"/>
              <a:t>) , parámetros de éxito y como medirlos. También se relevaron los equipos que estarán involucrados y se acordó de que manera aportarán a la misma.</a:t>
            </a:r>
            <a:endParaRPr lang="es-AR">
              <a:cs typeface="+mn-lt"/>
            </a:endParaRPr>
          </a:p>
          <a:p>
            <a:endParaRPr lang="es-AR"/>
          </a:p>
          <a:p>
            <a:r>
              <a:rPr lang="es-AR"/>
              <a:t>La integración del agente </a:t>
            </a:r>
            <a:r>
              <a:rPr lang="es-AR" err="1"/>
              <a:t>containerizado</a:t>
            </a:r>
            <a:r>
              <a:rPr lang="es-AR"/>
              <a:t> de parte de </a:t>
            </a:r>
            <a:r>
              <a:rPr lang="es-AR" err="1"/>
              <a:t>Vantiva</a:t>
            </a:r>
            <a:r>
              <a:rPr lang="es-AR"/>
              <a:t> en CGA4233 sigue con retrasos por parte de ellos, debido a que el entorno de </a:t>
            </a:r>
            <a:r>
              <a:rPr lang="es-AR" err="1"/>
              <a:t>containerización</a:t>
            </a:r>
            <a:r>
              <a:rPr lang="es-AR"/>
              <a:t> usado en Wifi6 no se puede usar, dado que wifi5 tienen un </a:t>
            </a:r>
            <a:r>
              <a:rPr lang="es-AR" err="1"/>
              <a:t>branch</a:t>
            </a:r>
            <a:r>
              <a:rPr lang="es-AR"/>
              <a:t> viejo de RDK que no soporta DAC (</a:t>
            </a:r>
            <a:r>
              <a:rPr lang="es-AR" err="1"/>
              <a:t>Downloadable</a:t>
            </a:r>
            <a:r>
              <a:rPr lang="es-AR"/>
              <a:t> </a:t>
            </a:r>
            <a:r>
              <a:rPr lang="es-AR" err="1"/>
              <a:t>Application</a:t>
            </a:r>
            <a:r>
              <a:rPr lang="es-AR"/>
              <a:t> </a:t>
            </a:r>
            <a:r>
              <a:rPr lang="es-AR" err="1"/>
              <a:t>Containers</a:t>
            </a:r>
            <a:r>
              <a:rPr lang="es-AR"/>
              <a:t>, de RDK). Se espera terminar en Q3. </a:t>
            </a:r>
            <a:br>
              <a:rPr lang="es-AR">
                <a:cs typeface="+mn-lt"/>
              </a:rPr>
            </a:br>
            <a:endParaRPr lang="en-US">
              <a:cs typeface="Calibri"/>
            </a:endParaRPr>
          </a:p>
          <a:p>
            <a:r>
              <a:rPr lang="es-AR"/>
              <a:t>En la sala se contará mas detalle del trabajo realizado en este sentido y los próximos pasos.</a:t>
            </a:r>
            <a:br>
              <a:rPr lang="es-AR">
                <a:cs typeface="+mn-lt"/>
              </a:rPr>
            </a:br>
            <a:endParaRPr lang="es-AR"/>
          </a:p>
          <a:p>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141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cs typeface="Calibri"/>
              </a:rPr>
              <a:t>Todo: intro</a:t>
            </a:r>
          </a:p>
          <a:p>
            <a:endParaRPr lang="es-ES"/>
          </a:p>
          <a:p>
            <a:r>
              <a:rPr lang="es-AR"/>
              <a:t>En Q2 recibimos una unidad demo de </a:t>
            </a:r>
            <a:r>
              <a:rPr lang="es-AR" err="1"/>
              <a:t>Kyrio</a:t>
            </a:r>
            <a:r>
              <a:rPr lang="es-AR"/>
              <a:t> (CPE + Celular con app) para seguir con la evaluación. Se realizó muestra durante el SIT para validar y tomar </a:t>
            </a:r>
            <a:r>
              <a:rPr lang="es-AR" err="1"/>
              <a:t>feedback</a:t>
            </a:r>
            <a:r>
              <a:rPr lang="es-AR"/>
              <a:t> de </a:t>
            </a:r>
            <a:r>
              <a:rPr lang="es-AR" err="1"/>
              <a:t>stakeholders</a:t>
            </a:r>
            <a:r>
              <a:rPr lang="es-AR"/>
              <a:t> y público en general.</a:t>
            </a:r>
            <a:endParaRPr lang="en-US"/>
          </a:p>
          <a:p>
            <a:br>
              <a:rPr lang="es-AR">
                <a:cs typeface="+mn-lt"/>
              </a:rPr>
            </a:br>
            <a:r>
              <a:rPr lang="es-AR"/>
              <a:t>En paralelo se avanza en desarrollo in </a:t>
            </a:r>
            <a:r>
              <a:rPr lang="es-AR" err="1"/>
              <a:t>house</a:t>
            </a:r>
            <a:r>
              <a:rPr lang="es-AR"/>
              <a:t>:  Se terminó código de detección </a:t>
            </a:r>
            <a:r>
              <a:rPr lang="es-AR" err="1"/>
              <a:t>caida</a:t>
            </a:r>
            <a:r>
              <a:rPr lang="es-AR"/>
              <a:t> </a:t>
            </a:r>
            <a:r>
              <a:rPr lang="es-AR" err="1"/>
              <a:t>wan</a:t>
            </a:r>
            <a:r>
              <a:rPr lang="es-AR"/>
              <a:t> en </a:t>
            </a:r>
            <a:r>
              <a:rPr lang="es-AR" err="1"/>
              <a:t>raspberry</a:t>
            </a:r>
            <a:r>
              <a:rPr lang="es-AR"/>
              <a:t> PI.</a:t>
            </a:r>
            <a:endParaRPr lang="en-US">
              <a:cs typeface="Calibri"/>
            </a:endParaRPr>
          </a:p>
          <a:p>
            <a:endParaRPr lang="es-AR"/>
          </a:p>
          <a:p>
            <a:r>
              <a:rPr lang="es-AR"/>
              <a:t>En la sala se contará mas detalle del trabajo realizado en este sentido y los próximos pasos.</a:t>
            </a:r>
            <a:br>
              <a:rPr lang="es-AR">
                <a:cs typeface="+mn-lt"/>
              </a:rPr>
            </a:br>
            <a:endParaRPr lang="es-AR">
              <a:cs typeface="Calibri"/>
            </a:endParaRPr>
          </a:p>
          <a:p>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843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cs typeface="Calibri"/>
              </a:rPr>
              <a:t>Todo: </a:t>
            </a:r>
            <a:r>
              <a:rPr lang="es-ES" err="1">
                <a:cs typeface="Calibri"/>
              </a:rPr>
              <a:t>intro</a:t>
            </a:r>
          </a:p>
          <a:p>
            <a:endParaRPr lang="es-AR"/>
          </a:p>
          <a:p>
            <a:r>
              <a:rPr lang="es-AR"/>
              <a:t>En Q2 investigamos los 5 asistentes mas populares y elegimos Google </a:t>
            </a:r>
            <a:r>
              <a:rPr lang="es-AR" err="1"/>
              <a:t>assistant</a:t>
            </a:r>
            <a:r>
              <a:rPr lang="es-AR"/>
              <a:t> por ser el mas usado (80% del mercado Argentino). Se avanzó en una app Android de referencia y </a:t>
            </a:r>
            <a:r>
              <a:rPr lang="es-AR" err="1"/>
              <a:t>backend</a:t>
            </a:r>
            <a:r>
              <a:rPr lang="es-AR"/>
              <a:t> emulando API de 3ros en </a:t>
            </a:r>
            <a:r>
              <a:rPr lang="es-AR" err="1"/>
              <a:t>kubernetes</a:t>
            </a:r>
            <a:r>
              <a:rPr lang="es-AR"/>
              <a:t> de laboratorio. Se continuará con estos desarrollos en Q3.</a:t>
            </a:r>
            <a:endParaRPr lang="es-AR">
              <a:cs typeface="Calibri"/>
            </a:endParaRPr>
          </a:p>
          <a:p>
            <a:endParaRPr lang="es-AR"/>
          </a:p>
          <a:p>
            <a:r>
              <a:rPr lang="es-AR"/>
              <a:t>En la sala se contará mas detalle del trabajo realizado en este sentido y los próximos pasos.</a:t>
            </a:r>
            <a:br>
              <a:rPr lang="es-AR">
                <a:cs typeface="+mn-lt"/>
              </a:rPr>
            </a:br>
            <a:endParaRPr lang="es-AR">
              <a:cs typeface="Calibri"/>
            </a:endParaRPr>
          </a:p>
          <a:p>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723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52</a:t>
            </a:fld>
            <a:endParaRPr lang="es-AR"/>
          </a:p>
        </p:txBody>
      </p:sp>
    </p:spTree>
    <p:extLst>
      <p:ext uri="{BB962C8B-B14F-4D97-AF65-F5344CB8AC3E}">
        <p14:creationId xmlns:p14="http://schemas.microsoft.com/office/powerpoint/2010/main" val="1723135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53</a:t>
            </a:fld>
            <a:endParaRPr lang="es-AR"/>
          </a:p>
        </p:txBody>
      </p:sp>
    </p:spTree>
    <p:extLst>
      <p:ext uri="{BB962C8B-B14F-4D97-AF65-F5344CB8AC3E}">
        <p14:creationId xmlns:p14="http://schemas.microsoft.com/office/powerpoint/2010/main" val="1918256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Cerramos la etapa de RFI en la búsqueda de la evolución de la tecnología para </a:t>
            </a:r>
            <a:r>
              <a:rPr lang="es-AR" err="1"/>
              <a:t>fabric</a:t>
            </a:r>
            <a:r>
              <a:rPr lang="es-AR"/>
              <a:t> para los DCN/DCR. </a:t>
            </a:r>
          </a:p>
          <a:p>
            <a:r>
              <a:rPr lang="es-AR"/>
              <a:t>Como resultado de la RFI quedó un </a:t>
            </a:r>
            <a:r>
              <a:rPr lang="es-AR" err="1"/>
              <a:t>shortlist</a:t>
            </a:r>
            <a:r>
              <a:rPr lang="es-AR"/>
              <a:t> de candidatos para la RFP.</a:t>
            </a:r>
          </a:p>
          <a:p>
            <a:endParaRPr lang="es-AR"/>
          </a:p>
          <a:p>
            <a:r>
              <a:rPr lang="es-AR"/>
              <a:t>El documento de RFP estará público para que durante el 3Q23 los proveedores hagan la oferta y además se pueda armar el calendario de homologación de la solución propuesta.</a:t>
            </a:r>
          </a:p>
          <a:p>
            <a:endParaRPr lang="es-AR"/>
          </a:p>
          <a:p>
            <a:endParaRPr lang="es-AR"/>
          </a:p>
          <a:p>
            <a:r>
              <a:rPr lang="es-AR"/>
              <a:t>De los puntos derivados de la exploración, se acordó con la plataforma de Cloud Privada iniciar una mesa para revisar la evolución de la virtualización.</a:t>
            </a:r>
          </a:p>
          <a:p>
            <a:endParaRPr lang="es-AR"/>
          </a:p>
          <a:p>
            <a:r>
              <a:rPr lang="es-AR"/>
              <a:t>Se acordó el </a:t>
            </a:r>
            <a:r>
              <a:rPr lang="es-AR" err="1"/>
              <a:t>roadmap</a:t>
            </a:r>
            <a:r>
              <a:rPr lang="es-AR"/>
              <a:t> de largo plazo, con foco en llegar a una MC Híbrida; ganar </a:t>
            </a:r>
            <a:r>
              <a:rPr lang="es-AR" err="1"/>
              <a:t>observabilidad</a:t>
            </a:r>
            <a:r>
              <a:rPr lang="es-AR"/>
              <a:t> y programabilidad para llegar a un orquestador de dominio de servicio a nivel E2E.</a:t>
            </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54</a:t>
            </a:fld>
            <a:endParaRPr lang="es-AR"/>
          </a:p>
        </p:txBody>
      </p:sp>
    </p:spTree>
    <p:extLst>
      <p:ext uri="{BB962C8B-B14F-4D97-AF65-F5344CB8AC3E}">
        <p14:creationId xmlns:p14="http://schemas.microsoft.com/office/powerpoint/2010/main" val="2883644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59</a:t>
            </a:fld>
            <a:endParaRPr lang="es-AR"/>
          </a:p>
        </p:txBody>
      </p:sp>
    </p:spTree>
    <p:extLst>
      <p:ext uri="{BB962C8B-B14F-4D97-AF65-F5344CB8AC3E}">
        <p14:creationId xmlns:p14="http://schemas.microsoft.com/office/powerpoint/2010/main" val="318502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61</a:t>
            </a:fld>
            <a:endParaRPr lang="es-AR"/>
          </a:p>
        </p:txBody>
      </p:sp>
    </p:spTree>
    <p:extLst>
      <p:ext uri="{BB962C8B-B14F-4D97-AF65-F5344CB8AC3E}">
        <p14:creationId xmlns:p14="http://schemas.microsoft.com/office/powerpoint/2010/main" val="655735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Agregar un QR en la encueta</a:t>
            </a:r>
          </a:p>
          <a:p>
            <a:endParaRPr lang="es-ES_tradnl"/>
          </a:p>
        </p:txBody>
      </p:sp>
      <p:sp>
        <p:nvSpPr>
          <p:cNvPr id="4" name="Slide Number Placeholder 3"/>
          <p:cNvSpPr>
            <a:spLocks noGrp="1"/>
          </p:cNvSpPr>
          <p:nvPr>
            <p:ph type="sldNum" sz="quarter" idx="5"/>
          </p:nvPr>
        </p:nvSpPr>
        <p:spPr/>
        <p:txBody>
          <a:bodyPr/>
          <a:lstStyle/>
          <a:p>
            <a:fld id="{1A674B31-BCC5-4C52-9078-67F13E4BC0FD}" type="slidenum">
              <a:rPr lang="es-AR" smtClean="0"/>
              <a:t>62</a:t>
            </a:fld>
            <a:endParaRPr lang="es-AR"/>
          </a:p>
        </p:txBody>
      </p:sp>
    </p:spTree>
    <p:extLst>
      <p:ext uri="{BB962C8B-B14F-4D97-AF65-F5344CB8AC3E}">
        <p14:creationId xmlns:p14="http://schemas.microsoft.com/office/powerpoint/2010/main" val="289887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6</a:t>
            </a:fld>
            <a:endParaRPr lang="es-AR"/>
          </a:p>
        </p:txBody>
      </p:sp>
    </p:spTree>
    <p:extLst>
      <p:ext uri="{BB962C8B-B14F-4D97-AF65-F5344CB8AC3E}">
        <p14:creationId xmlns:p14="http://schemas.microsoft.com/office/powerpoint/2010/main" val="1147849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63</a:t>
            </a:fld>
            <a:endParaRPr lang="es-AR"/>
          </a:p>
        </p:txBody>
      </p:sp>
    </p:spTree>
    <p:extLst>
      <p:ext uri="{BB962C8B-B14F-4D97-AF65-F5344CB8AC3E}">
        <p14:creationId xmlns:p14="http://schemas.microsoft.com/office/powerpoint/2010/main" val="52837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Agregar un QR en la encueta</a:t>
            </a:r>
          </a:p>
          <a:p>
            <a:endParaRPr lang="es-ES_tradnl"/>
          </a:p>
        </p:txBody>
      </p:sp>
      <p:sp>
        <p:nvSpPr>
          <p:cNvPr id="4" name="Slide Number Placeholder 3"/>
          <p:cNvSpPr>
            <a:spLocks noGrp="1"/>
          </p:cNvSpPr>
          <p:nvPr>
            <p:ph type="sldNum" sz="quarter" idx="5"/>
          </p:nvPr>
        </p:nvSpPr>
        <p:spPr/>
        <p:txBody>
          <a:bodyPr/>
          <a:lstStyle/>
          <a:p>
            <a:fld id="{1A674B31-BCC5-4C52-9078-67F13E4BC0FD}" type="slidenum">
              <a:rPr lang="es-AR" smtClean="0"/>
              <a:t>65</a:t>
            </a:fld>
            <a:endParaRPr lang="es-AR"/>
          </a:p>
        </p:txBody>
      </p:sp>
    </p:spTree>
    <p:extLst>
      <p:ext uri="{BB962C8B-B14F-4D97-AF65-F5344CB8AC3E}">
        <p14:creationId xmlns:p14="http://schemas.microsoft.com/office/powerpoint/2010/main" val="529484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66</a:t>
            </a:fld>
            <a:endParaRPr lang="es-AR"/>
          </a:p>
        </p:txBody>
      </p:sp>
    </p:spTree>
    <p:extLst>
      <p:ext uri="{BB962C8B-B14F-4D97-AF65-F5344CB8AC3E}">
        <p14:creationId xmlns:p14="http://schemas.microsoft.com/office/powerpoint/2010/main" val="35963599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67</a:t>
            </a:fld>
            <a:endParaRPr lang="es-AR"/>
          </a:p>
        </p:txBody>
      </p:sp>
    </p:spTree>
    <p:extLst>
      <p:ext uri="{BB962C8B-B14F-4D97-AF65-F5344CB8AC3E}">
        <p14:creationId xmlns:p14="http://schemas.microsoft.com/office/powerpoint/2010/main" val="3495477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68</a:t>
            </a:fld>
            <a:endParaRPr lang="es-AR"/>
          </a:p>
        </p:txBody>
      </p:sp>
    </p:spTree>
    <p:extLst>
      <p:ext uri="{BB962C8B-B14F-4D97-AF65-F5344CB8AC3E}">
        <p14:creationId xmlns:p14="http://schemas.microsoft.com/office/powerpoint/2010/main" val="4209646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69</a:t>
            </a:fld>
            <a:endParaRPr lang="es-AR"/>
          </a:p>
        </p:txBody>
      </p:sp>
    </p:spTree>
    <p:extLst>
      <p:ext uri="{BB962C8B-B14F-4D97-AF65-F5344CB8AC3E}">
        <p14:creationId xmlns:p14="http://schemas.microsoft.com/office/powerpoint/2010/main" val="1651353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70</a:t>
            </a:fld>
            <a:endParaRPr lang="es-AR"/>
          </a:p>
        </p:txBody>
      </p:sp>
    </p:spTree>
    <p:extLst>
      <p:ext uri="{BB962C8B-B14F-4D97-AF65-F5344CB8AC3E}">
        <p14:creationId xmlns:p14="http://schemas.microsoft.com/office/powerpoint/2010/main" val="3496393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71</a:t>
            </a:fld>
            <a:endParaRPr lang="es-AR"/>
          </a:p>
        </p:txBody>
      </p:sp>
    </p:spTree>
    <p:extLst>
      <p:ext uri="{BB962C8B-B14F-4D97-AF65-F5344CB8AC3E}">
        <p14:creationId xmlns:p14="http://schemas.microsoft.com/office/powerpoint/2010/main" val="205110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72</a:t>
            </a:fld>
            <a:endParaRPr lang="es-AR"/>
          </a:p>
        </p:txBody>
      </p:sp>
    </p:spTree>
    <p:extLst>
      <p:ext uri="{BB962C8B-B14F-4D97-AF65-F5344CB8AC3E}">
        <p14:creationId xmlns:p14="http://schemas.microsoft.com/office/powerpoint/2010/main" val="1046625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73</a:t>
            </a:fld>
            <a:endParaRPr lang="es-AR"/>
          </a:p>
        </p:txBody>
      </p:sp>
    </p:spTree>
    <p:extLst>
      <p:ext uri="{BB962C8B-B14F-4D97-AF65-F5344CB8AC3E}">
        <p14:creationId xmlns:p14="http://schemas.microsoft.com/office/powerpoint/2010/main" val="3767981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noProof="0"/>
              <a:t>Anteriormente, en </a:t>
            </a:r>
            <a:r>
              <a:rPr lang="es-ES_tradnl" noProof="0" err="1"/>
              <a:t>Telcom</a:t>
            </a:r>
            <a:r>
              <a:rPr lang="es-ES_tradnl" noProof="0"/>
              <a:t> solíamos pensar los servicios en términos de recursos de red, pero ahora necesitan cambiar nuestra mentalidad y pensar en servicios basados en las aplicaciones que requieren los consumidores. En base a esto, podemos definir el tipo de capacidades que necesitamos construir en términos de red.</a:t>
            </a:r>
          </a:p>
          <a:p>
            <a:endParaRPr lang="es-ES_tradnl" noProof="0"/>
          </a:p>
          <a:p>
            <a:r>
              <a:rPr lang="es-ES_tradnl" noProof="0"/>
              <a:t>Entonces, en Telecom ahora nos estamos enfocando en los usuarios/clientes en varios aspectos de sus vidas, incluidas las actividades personales, domésticas y comerciales, ya que estas áreas se están volviendo cada vez más digitales.</a:t>
            </a:r>
          </a:p>
          <a:p>
            <a:endParaRPr lang="es-ES_tradnl" noProof="0"/>
          </a:p>
          <a:p>
            <a:r>
              <a:rPr lang="es-ES_tradnl" noProof="0"/>
              <a:t>Es muy importante considerar también que también tenemos que asociarnos con terceros para crear nuevos ecosistemas de consumidores de servicios digitales.</a:t>
            </a:r>
          </a:p>
          <a:p>
            <a:endParaRPr lang="es-ES_tradnl" noProof="0"/>
          </a:p>
          <a:p>
            <a:r>
              <a:rPr lang="es-ES_tradnl" noProof="0"/>
              <a:t>Y esto se facilita a través de la plataforma, donde las capacidades de telecomunicaciones se exponen como servicios a través de las API.</a:t>
            </a:r>
          </a:p>
          <a:p>
            <a:endParaRPr lang="es-ES_tradnl" noProof="0"/>
          </a:p>
          <a:p>
            <a:r>
              <a:rPr lang="es-ES_tradnl" noProof="0"/>
              <a:t>Por ejemplo, GSMA está impulsando una iniciativa que es CAMERA y </a:t>
            </a:r>
            <a:r>
              <a:rPr lang="es-ES_tradnl" noProof="0" err="1"/>
              <a:t>OpenGW</a:t>
            </a:r>
            <a:r>
              <a:rPr lang="es-ES_tradnl" noProof="0"/>
              <a:t> que intenta exponer las capacidades de telecomunicaciones como un servicio a través de un conjunto de API.</a:t>
            </a:r>
          </a:p>
          <a:p>
            <a:endParaRPr lang="es-ES_tradnl" noProof="0"/>
          </a:p>
          <a:p>
            <a:r>
              <a:rPr lang="es-ES_tradnl" noProof="0"/>
              <a:t>Estas plataformas se construyen sobre el esquema de nubes híbridas, de DC de Teco pero también de HE. Y particularmente como </a:t>
            </a:r>
            <a:r>
              <a:rPr lang="es-ES_tradnl" noProof="0" err="1"/>
              <a:t>Telco</a:t>
            </a:r>
            <a:r>
              <a:rPr lang="es-ES_tradnl" noProof="0"/>
              <a:t>, tenemos que aprovechar nuestra ventaja de red que brinda varias capacidades que requerirán las aplicaciones futuras. -&gt; MEC y la exposición de MEC como servicio</a:t>
            </a:r>
          </a:p>
          <a:p>
            <a:endParaRPr lang="es-ES_tradnl" noProof="0"/>
          </a:p>
          <a:p>
            <a:r>
              <a:rPr lang="es-ES_tradnl" noProof="0"/>
              <a:t>Y, por supuesto, eso se coloca encima de la red de transporte y acceso que proporciona las capacidades de la red, incluido, por supuesto, el 5G.</a:t>
            </a:r>
          </a:p>
          <a:p>
            <a:endParaRPr lang="es-ES_tradnl" noProof="0"/>
          </a:p>
          <a:p>
            <a:r>
              <a:rPr lang="es-ES_tradnl" noProof="0"/>
              <a:t>Y para que todo esto sea posible, debemos hacer que nuestras redes sean programables utilizando una arquitectura centrada en el software.</a:t>
            </a:r>
          </a:p>
          <a:p>
            <a:endParaRPr lang="es-ES_tradnl" noProof="0"/>
          </a:p>
          <a:p>
            <a:r>
              <a:rPr lang="es-ES_tradnl" noProof="0"/>
              <a:t>A medida que el ecosistema se vuelve más complejo, necesitamos generar autonomía en los dominios de la red y el nivel de servicio a través de la automatización para disminuir los errores y aumentar la eficiencia.</a:t>
            </a:r>
          </a:p>
          <a:p>
            <a:endParaRPr lang="es-ES_tradnl" noProof="0"/>
          </a:p>
          <a:p>
            <a:r>
              <a:rPr lang="es-ES_tradnl" noProof="0"/>
              <a:t>Y para alcanzar niveles más altos de autonomía tenemos que integrar mecanismos de </a:t>
            </a:r>
            <a:r>
              <a:rPr lang="es-ES_tradnl" noProof="0" err="1"/>
              <a:t>observabilidad</a:t>
            </a:r>
            <a:r>
              <a:rPr lang="es-ES_tradnl" noProof="0"/>
              <a:t> y AI/ML junto con controladores y orquestadores.</a:t>
            </a:r>
          </a:p>
          <a:p>
            <a:endParaRPr lang="es-ES_tradnl" noProof="0"/>
          </a:p>
          <a:p>
            <a:r>
              <a:rPr lang="es-ES_tradnl" noProof="0"/>
              <a:t>Y debido a que la red se convirtió en software, es fundamental contar con un paraguas de seguridad cibernética.</a:t>
            </a:r>
          </a:p>
          <a:p>
            <a:endParaRPr lang="es-ES_tradnl" noProof="0"/>
          </a:p>
          <a:p>
            <a:r>
              <a:rPr lang="es-ES_tradnl" noProof="0"/>
              <a:t>Este ecosistema completo es lo que llamamos el ecosistema 5G y que usamos como guía de nuestra </a:t>
            </a:r>
            <a:r>
              <a:rPr lang="es-ES_tradnl" noProof="0" err="1"/>
              <a:t>Roadmap</a:t>
            </a:r>
            <a:endParaRPr lang="es-ES_tradnl" noProof="0"/>
          </a:p>
        </p:txBody>
      </p:sp>
      <p:sp>
        <p:nvSpPr>
          <p:cNvPr id="4" name="Slide Number Placeholder 3"/>
          <p:cNvSpPr>
            <a:spLocks noGrp="1"/>
          </p:cNvSpPr>
          <p:nvPr>
            <p:ph type="sldNum" sz="quarter" idx="5"/>
          </p:nvPr>
        </p:nvSpPr>
        <p:spPr/>
        <p:txBody>
          <a:bodyPr/>
          <a:lstStyle/>
          <a:p>
            <a:fld id="{1A674B31-BCC5-4C52-9078-67F13E4BC0FD}" type="slidenum">
              <a:rPr lang="es-AR" smtClean="0"/>
              <a:t>7</a:t>
            </a:fld>
            <a:endParaRPr lang="es-AR"/>
          </a:p>
        </p:txBody>
      </p:sp>
    </p:spTree>
    <p:extLst>
      <p:ext uri="{BB962C8B-B14F-4D97-AF65-F5344CB8AC3E}">
        <p14:creationId xmlns:p14="http://schemas.microsoft.com/office/powerpoint/2010/main" val="514683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75</a:t>
            </a:fld>
            <a:endParaRPr lang="es-AR"/>
          </a:p>
        </p:txBody>
      </p:sp>
    </p:spTree>
    <p:extLst>
      <p:ext uri="{BB962C8B-B14F-4D97-AF65-F5344CB8AC3E}">
        <p14:creationId xmlns:p14="http://schemas.microsoft.com/office/powerpoint/2010/main" val="1324215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76</a:t>
            </a:fld>
            <a:endParaRPr lang="es-AR"/>
          </a:p>
        </p:txBody>
      </p:sp>
    </p:spTree>
    <p:extLst>
      <p:ext uri="{BB962C8B-B14F-4D97-AF65-F5344CB8AC3E}">
        <p14:creationId xmlns:p14="http://schemas.microsoft.com/office/powerpoint/2010/main" val="3404346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Agregar un QR en la encueta</a:t>
            </a:r>
          </a:p>
          <a:p>
            <a:endParaRPr lang="es-ES_tradnl"/>
          </a:p>
        </p:txBody>
      </p:sp>
      <p:sp>
        <p:nvSpPr>
          <p:cNvPr id="4" name="Slide Number Placeholder 3"/>
          <p:cNvSpPr>
            <a:spLocks noGrp="1"/>
          </p:cNvSpPr>
          <p:nvPr>
            <p:ph type="sldNum" sz="quarter" idx="5"/>
          </p:nvPr>
        </p:nvSpPr>
        <p:spPr/>
        <p:txBody>
          <a:bodyPr/>
          <a:lstStyle/>
          <a:p>
            <a:fld id="{1A674B31-BCC5-4C52-9078-67F13E4BC0FD}" type="slidenum">
              <a:rPr lang="es-AR" smtClean="0"/>
              <a:t>77</a:t>
            </a:fld>
            <a:endParaRPr lang="es-AR"/>
          </a:p>
        </p:txBody>
      </p:sp>
    </p:spTree>
    <p:extLst>
      <p:ext uri="{BB962C8B-B14F-4D97-AF65-F5344CB8AC3E}">
        <p14:creationId xmlns:p14="http://schemas.microsoft.com/office/powerpoint/2010/main" val="1388485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78</a:t>
            </a:fld>
            <a:endParaRPr lang="es-AR"/>
          </a:p>
        </p:txBody>
      </p:sp>
    </p:spTree>
    <p:extLst>
      <p:ext uri="{BB962C8B-B14F-4D97-AF65-F5344CB8AC3E}">
        <p14:creationId xmlns:p14="http://schemas.microsoft.com/office/powerpoint/2010/main" val="3502189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511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Esta iniciativa persigue dos grandes objetivos:</a:t>
            </a:r>
          </a:p>
          <a:p>
            <a:endParaRPr lang="es-AR"/>
          </a:p>
          <a:p>
            <a:pPr marL="228600" indent="-228600">
              <a:buAutoNum type="arabicPeriod"/>
            </a:pPr>
            <a:r>
              <a:rPr lang="es-AR"/>
              <a:t>Renovar nuestro </a:t>
            </a:r>
            <a:r>
              <a:rPr lang="es-AR" err="1"/>
              <a:t>core</a:t>
            </a:r>
            <a:r>
              <a:rPr lang="es-AR"/>
              <a:t> móvil sobre nueva infraestructura de Huawei que permita </a:t>
            </a:r>
            <a:r>
              <a:rPr lang="es-AR" err="1"/>
              <a:t>disponibilizar</a:t>
            </a:r>
            <a:r>
              <a:rPr lang="es-AR"/>
              <a:t> la capacidad que necesitamos para acompañar la demanda de nuestros usuarios</a:t>
            </a:r>
          </a:p>
          <a:p>
            <a:pPr marL="228600" indent="-228600">
              <a:buAutoNum type="arabicPeriod"/>
            </a:pPr>
            <a:r>
              <a:rPr lang="es-AR"/>
              <a:t>Habilitar las funciones de un 5GC que, eventualmente, nos permita desplegar servicios de 5G Stand Alone a fines de 2024.</a:t>
            </a:r>
          </a:p>
          <a:p>
            <a:pPr marL="228600" indent="-228600">
              <a:buAutoNum type="arabicPeriod"/>
            </a:pPr>
            <a:endParaRPr lang="es-AR"/>
          </a:p>
          <a:p>
            <a:pPr marL="0" indent="0">
              <a:buNone/>
            </a:pPr>
            <a:r>
              <a:rPr lang="es-AR"/>
              <a:t>Para lograr esto, hemos conformado un equipo de Activación con la Plataforma de Core y Servicios a fines de llevar esta tecnología hacia producción. </a:t>
            </a:r>
          </a:p>
          <a:p>
            <a:pPr marL="0" indent="0">
              <a:buNone/>
            </a:pPr>
            <a:endParaRPr lang="es-AR"/>
          </a:p>
          <a:p>
            <a:pPr marL="0" indent="0">
              <a:buNone/>
            </a:pPr>
            <a:r>
              <a:rPr lang="es-AR" b="1"/>
              <a:t>Resumen </a:t>
            </a:r>
            <a:r>
              <a:rPr lang="es-AR" b="1" err="1"/>
              <a:t>OKRs</a:t>
            </a:r>
            <a:r>
              <a:rPr lang="es-AR" b="1"/>
              <a:t> Q2 2023</a:t>
            </a:r>
          </a:p>
          <a:p>
            <a:pPr marL="0" indent="0">
              <a:buNone/>
            </a:pPr>
            <a:endParaRPr lang="es-AR" b="1"/>
          </a:p>
          <a:p>
            <a:pPr marL="0" marR="0" lvl="0" indent="0" algn="l" defTabSz="914400" rtl="0" eaLnBrk="1" fontAlgn="auto" latinLnBrk="0" hangingPunct="1">
              <a:lnSpc>
                <a:spcPct val="100000"/>
              </a:lnSpc>
              <a:spcBef>
                <a:spcPts val="0"/>
              </a:spcBef>
              <a:spcAft>
                <a:spcPts val="0"/>
              </a:spcAft>
              <a:buClrTx/>
              <a:buSzTx/>
              <a:buFontTx/>
              <a:buNone/>
              <a:tabLst/>
              <a:defRPr/>
            </a:pPr>
            <a:r>
              <a:rPr lang="es-AR" b="0"/>
              <a:t>Como objetivo, nos habíamos propuesto “</a:t>
            </a:r>
            <a:r>
              <a:rPr lang="es-ES" sz="1200" b="0"/>
              <a:t>Estar listos para comenzar la primera fase de homologación sobre el Core Convergente</a:t>
            </a:r>
            <a:r>
              <a:rPr lang="es-AR" b="0"/>
              <a:t>”, con 3 resultados clave específicos.</a:t>
            </a:r>
          </a:p>
          <a:p>
            <a:pPr marL="0" indent="0">
              <a:buNone/>
            </a:pPr>
            <a:endParaRPr lang="es-AR" sz="1100" b="0" i="0">
              <a:solidFill>
                <a:srgbClr val="174E86"/>
              </a:solidFill>
              <a:effectLst/>
              <a:latin typeface="Calibri" panose="020F0502020204030204" pitchFamily="34" charset="0"/>
            </a:endParaRP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1: Despliegue inicial de </a:t>
            </a:r>
            <a:r>
              <a:rPr lang="es-AR" sz="1100" b="0" i="0" err="1">
                <a:solidFill>
                  <a:srgbClr val="174E86"/>
                </a:solidFill>
                <a:effectLst/>
                <a:latin typeface="Calibri" panose="020F0502020204030204" pitchFamily="34" charset="0"/>
              </a:rPr>
              <a:t>VNFs</a:t>
            </a:r>
            <a:r>
              <a:rPr lang="es-AR" sz="1100" b="0" i="0">
                <a:solidFill>
                  <a:srgbClr val="174E86"/>
                </a:solidFill>
                <a:effectLst/>
                <a:latin typeface="Calibri" panose="020F0502020204030204" pitchFamily="34" charset="0"/>
              </a:rPr>
              <a:t> en </a:t>
            </a:r>
            <a:r>
              <a:rPr lang="es-AR" sz="1100" b="0" i="0" err="1">
                <a:solidFill>
                  <a:srgbClr val="174E86"/>
                </a:solidFill>
                <a:effectLst/>
                <a:latin typeface="Calibri" panose="020F0502020204030204" pitchFamily="34" charset="0"/>
              </a:rPr>
              <a:t>EDCs</a:t>
            </a:r>
            <a:r>
              <a:rPr lang="es-AR" sz="1100" b="0" i="0">
                <a:solidFill>
                  <a:srgbClr val="174E86"/>
                </a:solidFill>
                <a:effectLst/>
                <a:latin typeface="Calibri" panose="020F0502020204030204" pitchFamily="34" charset="0"/>
              </a:rPr>
              <a:t> de GLF, HOR y SLO</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100%</a:t>
            </a:r>
            <a:endParaRPr lang="es-AR" sz="1200" b="0" i="0">
              <a:solidFill>
                <a:srgbClr val="174E86"/>
              </a:solidFill>
              <a:effectLst/>
              <a:latin typeface="Times New Roman" panose="02020603050405020304" pitchFamily="18" charset="0"/>
            </a:endParaRPr>
          </a:p>
          <a:p>
            <a:pPr marL="0" indent="0">
              <a:buNone/>
            </a:pPr>
            <a:endParaRPr lang="es-A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2: Despliegue de infra y virtualización de </a:t>
            </a:r>
            <a:r>
              <a:rPr lang="es-AR" sz="1100" b="0" i="0" err="1">
                <a:solidFill>
                  <a:srgbClr val="174E86"/>
                </a:solidFill>
                <a:effectLst/>
                <a:latin typeface="Calibri" panose="020F0502020204030204" pitchFamily="34" charset="0"/>
              </a:rPr>
              <a:t>CDCs</a:t>
            </a:r>
            <a:r>
              <a:rPr lang="es-AR" sz="1100" b="0" i="0">
                <a:solidFill>
                  <a:srgbClr val="174E86"/>
                </a:solidFill>
                <a:effectLst/>
                <a:latin typeface="Calibri" panose="020F0502020204030204" pitchFamily="34" charset="0"/>
              </a:rPr>
              <a:t> de GLF, HOR y SLO</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80%</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Acuerdo del Golden </a:t>
            </a:r>
            <a:r>
              <a:rPr lang="es-AR" sz="1100" b="0" i="0" err="1">
                <a:solidFill>
                  <a:srgbClr val="174E86"/>
                </a:solidFill>
                <a:effectLst/>
                <a:latin typeface="Calibri" panose="020F0502020204030204" pitchFamily="34" charset="0"/>
              </a:rPr>
              <a:t>Config</a:t>
            </a:r>
            <a:r>
              <a:rPr lang="es-AR" sz="1100" b="0" i="0">
                <a:solidFill>
                  <a:srgbClr val="174E86"/>
                </a:solidFill>
                <a:effectLst/>
                <a:latin typeface="Calibri" panose="020F0502020204030204" pitchFamily="34" charset="0"/>
              </a:rPr>
              <a:t> para SDN</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Actualmente desplegando los </a:t>
            </a:r>
            <a:r>
              <a:rPr lang="es-AR" sz="1100" b="0" i="0" err="1">
                <a:solidFill>
                  <a:srgbClr val="174E86"/>
                </a:solidFill>
                <a:effectLst/>
                <a:latin typeface="Calibri" panose="020F0502020204030204" pitchFamily="34" charset="0"/>
              </a:rPr>
              <a:t>Fusion</a:t>
            </a:r>
            <a:r>
              <a:rPr lang="es-AR" sz="1100" b="0" i="0">
                <a:solidFill>
                  <a:srgbClr val="174E86"/>
                </a:solidFill>
                <a:effectLst/>
                <a:latin typeface="Calibri" panose="020F0502020204030204" pitchFamily="34" charset="0"/>
              </a:rPr>
              <a:t> </a:t>
            </a:r>
            <a:r>
              <a:rPr lang="es-AR" sz="1100" b="0" i="0" err="1">
                <a:solidFill>
                  <a:srgbClr val="174E86"/>
                </a:solidFill>
                <a:effectLst/>
                <a:latin typeface="Calibri" panose="020F0502020204030204" pitchFamily="34" charset="0"/>
              </a:rPr>
              <a:t>Stage</a:t>
            </a:r>
            <a:endParaRPr lang="es-AR" sz="1100" b="0" i="0">
              <a:solidFill>
                <a:srgbClr val="174E86"/>
              </a:solidFill>
              <a:effectLst/>
              <a:latin typeface="Calibri" panose="020F0502020204030204" pitchFamily="34"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Emergentes: Problemas en la infra con algunos Blades y Switches (mitigados)</a:t>
            </a:r>
            <a:endParaRPr lang="es-AR" sz="1200" b="0" i="0">
              <a:solidFill>
                <a:srgbClr val="174E86"/>
              </a:solidFill>
              <a:effectLst/>
              <a:latin typeface="Times New Roman" panose="02020603050405020304" pitchFamily="18" charset="0"/>
            </a:endParaRPr>
          </a:p>
          <a:p>
            <a:pPr marL="0" indent="0">
              <a:buNone/>
            </a:pPr>
            <a:endParaRPr lang="es-A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3: Avanzar en el control de cuota para </a:t>
            </a:r>
            <a:r>
              <a:rPr lang="es-AR" sz="1100" b="0" i="0" err="1">
                <a:solidFill>
                  <a:srgbClr val="174E86"/>
                </a:solidFill>
                <a:effectLst/>
                <a:latin typeface="Calibri" panose="020F0502020204030204" pitchFamily="34" charset="0"/>
              </a:rPr>
              <a:t>eMBB</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90%</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incrementó el </a:t>
            </a:r>
            <a:r>
              <a:rPr lang="es-AR" sz="1100" b="0" i="0" err="1">
                <a:solidFill>
                  <a:srgbClr val="174E86"/>
                </a:solidFill>
                <a:effectLst/>
                <a:latin typeface="Calibri" panose="020F0502020204030204" pitchFamily="34" charset="0"/>
              </a:rPr>
              <a:t>bucket</a:t>
            </a:r>
            <a:r>
              <a:rPr lang="es-AR" sz="1100" b="0" i="0">
                <a:solidFill>
                  <a:srgbClr val="174E86"/>
                </a:solidFill>
                <a:effectLst/>
                <a:latin typeface="Calibri" panose="020F0502020204030204" pitchFamily="34" charset="0"/>
              </a:rPr>
              <a:t> de 7MB a 70MB para clientes </a:t>
            </a:r>
            <a:r>
              <a:rPr lang="es-AR" sz="1100" b="0" i="0" err="1">
                <a:solidFill>
                  <a:srgbClr val="174E86"/>
                </a:solidFill>
                <a:effectLst/>
                <a:latin typeface="Calibri" panose="020F0502020204030204" pitchFamily="34" charset="0"/>
              </a:rPr>
              <a:t>postpago</a:t>
            </a:r>
            <a:endParaRPr lang="es-AR" sz="1100" b="0" i="0">
              <a:solidFill>
                <a:srgbClr val="174E86"/>
              </a:solidFill>
              <a:effectLst/>
              <a:latin typeface="Calibri" panose="020F0502020204030204" pitchFamily="34"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validó que el </a:t>
            </a:r>
            <a:r>
              <a:rPr lang="es-AR" sz="1100" b="0" i="0" err="1">
                <a:solidFill>
                  <a:srgbClr val="174E86"/>
                </a:solidFill>
                <a:effectLst/>
                <a:latin typeface="Calibri" panose="020F0502020204030204" pitchFamily="34" charset="0"/>
              </a:rPr>
              <a:t>throughtput</a:t>
            </a:r>
            <a:r>
              <a:rPr lang="es-AR" sz="1100" b="0" i="0">
                <a:solidFill>
                  <a:srgbClr val="174E86"/>
                </a:solidFill>
                <a:effectLst/>
                <a:latin typeface="Calibri" panose="020F0502020204030204" pitchFamily="34" charset="0"/>
              </a:rPr>
              <a:t> pudo llegar a los valores previstos en la red de producción (~1.3Gbps).</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Emergente: Incremento puntual del saldo negativo en las cuentas prepagas luego de reiniciar los </a:t>
            </a:r>
            <a:r>
              <a:rPr lang="es-AR" sz="1100" b="0" i="0" err="1">
                <a:solidFill>
                  <a:srgbClr val="174E86"/>
                </a:solidFill>
                <a:effectLst/>
                <a:latin typeface="Calibri" panose="020F0502020204030204" pitchFamily="34" charset="0"/>
              </a:rPr>
              <a:t>bearers</a:t>
            </a:r>
            <a:endParaRPr lang="es-AR"/>
          </a:p>
          <a:p>
            <a:pPr marL="0" indent="0">
              <a:buNone/>
            </a:pPr>
            <a:endParaRPr lang="es-AR"/>
          </a:p>
          <a:p>
            <a:pPr marL="0" indent="0">
              <a:buNone/>
            </a:pPr>
            <a:endParaRPr lang="es-AR"/>
          </a:p>
          <a:p>
            <a:pPr marL="0" indent="0">
              <a:buNone/>
            </a:pPr>
            <a:endParaRPr lang="es-AR"/>
          </a:p>
          <a:p>
            <a:pPr marL="0" indent="0">
              <a:buNone/>
            </a:pPr>
            <a:r>
              <a:rPr lang="es-AR"/>
              <a:t>----------------------------------------------</a:t>
            </a:r>
          </a:p>
          <a:p>
            <a:pPr marL="0" indent="0">
              <a:buNone/>
            </a:pPr>
            <a:r>
              <a:rPr lang="es-AR"/>
              <a:t>Resumen </a:t>
            </a:r>
            <a:r>
              <a:rPr lang="es-AR" err="1"/>
              <a:t>OKRs</a:t>
            </a:r>
            <a:r>
              <a:rPr lang="es-AR"/>
              <a:t> Q1 2023</a:t>
            </a:r>
          </a:p>
          <a:p>
            <a:pPr marL="0" indent="0">
              <a:buNone/>
            </a:pPr>
            <a:endParaRPr lang="es-AR" sz="1100" b="0" i="0">
              <a:solidFill>
                <a:srgbClr val="174E86"/>
              </a:solidFill>
              <a:effectLst/>
              <a:latin typeface="Calibri" panose="020F0502020204030204" pitchFamily="34" charset="0"/>
            </a:endParaRP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1: Lograr el despliegue de los entornos de prueba en GLF, HOR, SLO</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70%</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finalizó el despliegue físico de la infraestructura en GLF, HOR y SLO.</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Para Golf se consideran los </a:t>
            </a:r>
            <a:r>
              <a:rPr lang="es-AR" sz="1100" b="0" i="1" err="1">
                <a:solidFill>
                  <a:srgbClr val="174E86"/>
                </a:solidFill>
                <a:effectLst/>
                <a:latin typeface="Calibri" panose="020F0502020204030204" pitchFamily="34" charset="0"/>
              </a:rPr>
              <a:t>xDC</a:t>
            </a:r>
            <a:r>
              <a:rPr lang="es-AR" sz="1100" b="0" i="1">
                <a:solidFill>
                  <a:srgbClr val="174E86"/>
                </a:solidFill>
                <a:effectLst/>
                <a:latin typeface="Calibri" panose="020F0502020204030204" pitchFamily="34" charset="0"/>
              </a:rPr>
              <a:t> x86. La línea ARM se trabajará en próximos Q.</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finalizó el </a:t>
            </a:r>
            <a:r>
              <a:rPr lang="es-AR" sz="1100" b="0" i="0" err="1">
                <a:solidFill>
                  <a:srgbClr val="174E86"/>
                </a:solidFill>
                <a:effectLst/>
                <a:latin typeface="Calibri" panose="020F0502020204030204" pitchFamily="34" charset="0"/>
              </a:rPr>
              <a:t>golden</a:t>
            </a:r>
            <a:r>
              <a:rPr lang="es-AR" sz="1100" b="0" i="0">
                <a:solidFill>
                  <a:srgbClr val="174E86"/>
                </a:solidFill>
                <a:effectLst/>
                <a:latin typeface="Calibri" panose="020F0502020204030204" pitchFamily="34" charset="0"/>
              </a:rPr>
              <a:t> </a:t>
            </a:r>
            <a:r>
              <a:rPr lang="es-AR" sz="1100" b="0" i="0" err="1">
                <a:solidFill>
                  <a:srgbClr val="174E86"/>
                </a:solidFill>
                <a:effectLst/>
                <a:latin typeface="Calibri" panose="020F0502020204030204" pitchFamily="34" charset="0"/>
              </a:rPr>
              <a:t>config</a:t>
            </a:r>
            <a:r>
              <a:rPr lang="es-AR" sz="1100" b="0" i="0">
                <a:solidFill>
                  <a:srgbClr val="174E86"/>
                </a:solidFill>
                <a:effectLst/>
                <a:latin typeface="Calibri" panose="020F0502020204030204" pitchFamily="34" charset="0"/>
              </a:rPr>
              <a:t> del </a:t>
            </a:r>
            <a:r>
              <a:rPr lang="es-AR" sz="1100" b="0" i="0" err="1">
                <a:solidFill>
                  <a:srgbClr val="174E86"/>
                </a:solidFill>
                <a:effectLst/>
                <a:latin typeface="Calibri" panose="020F0502020204030204" pitchFamily="34" charset="0"/>
              </a:rPr>
              <a:t>networking</a:t>
            </a:r>
            <a:r>
              <a:rPr lang="es-AR" sz="1100" b="0" i="0">
                <a:solidFill>
                  <a:srgbClr val="174E86"/>
                </a:solidFill>
                <a:effectLst/>
                <a:latin typeface="Calibri" panose="020F0502020204030204" pitchFamily="34" charset="0"/>
              </a:rPr>
              <a:t> para </a:t>
            </a:r>
            <a:r>
              <a:rPr lang="es-AR" sz="1100" b="0" i="0" err="1">
                <a:solidFill>
                  <a:srgbClr val="174E86"/>
                </a:solidFill>
                <a:effectLst/>
                <a:latin typeface="Calibri" panose="020F0502020204030204" pitchFamily="34" charset="0"/>
              </a:rPr>
              <a:t>EDCs</a:t>
            </a:r>
            <a:r>
              <a:rPr lang="es-AR" sz="1100" b="0" i="0">
                <a:solidFill>
                  <a:srgbClr val="174E86"/>
                </a:solidFill>
                <a:effectLst/>
                <a:latin typeface="Calibri" panose="020F0502020204030204" pitchFamily="34" charset="0"/>
              </a:rPr>
              <a:t> y </a:t>
            </a:r>
            <a:r>
              <a:rPr lang="es-AR" sz="1100" b="0" i="0" err="1">
                <a:solidFill>
                  <a:srgbClr val="174E86"/>
                </a:solidFill>
                <a:effectLst/>
                <a:latin typeface="Calibri" panose="020F0502020204030204" pitchFamily="34" charset="0"/>
              </a:rPr>
              <a:t>CDCs</a:t>
            </a:r>
            <a:r>
              <a:rPr lang="es-AR" sz="1100" b="0" i="0">
                <a:solidFill>
                  <a:srgbClr val="174E86"/>
                </a:solidFill>
                <a:effectLst/>
                <a:latin typeface="Calibri" panose="020F0502020204030204" pitchFamily="34" charset="0"/>
              </a:rPr>
              <a:t>.</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En los tres EDC se finalizó con el startup, Golden </a:t>
            </a:r>
            <a:r>
              <a:rPr lang="es-AR" sz="1100" b="0" i="1" err="1">
                <a:solidFill>
                  <a:srgbClr val="174E86"/>
                </a:solidFill>
                <a:effectLst/>
                <a:latin typeface="Calibri" panose="020F0502020204030204" pitchFamily="34" charset="0"/>
              </a:rPr>
              <a:t>config</a:t>
            </a:r>
            <a:r>
              <a:rPr lang="es-AR" sz="1100" b="0" i="1">
                <a:solidFill>
                  <a:srgbClr val="174E86"/>
                </a:solidFill>
                <a:effectLst/>
                <a:latin typeface="Calibri" panose="020F0502020204030204" pitchFamily="34" charset="0"/>
              </a:rPr>
              <a:t> y scripts de servicio</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En los CDC se recibieron los scripts iniciales por parte de Huawei y el LLD preliminar para SDN y se trabajó en conjunto con Plataforma de Transporte en la validación de las configuraciones</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En proceso de generación de Golden </a:t>
            </a:r>
            <a:r>
              <a:rPr lang="es-AR" sz="1100" b="0" i="1" err="1">
                <a:solidFill>
                  <a:srgbClr val="174E86"/>
                </a:solidFill>
                <a:effectLst/>
                <a:latin typeface="Calibri" panose="020F0502020204030204" pitchFamily="34" charset="0"/>
              </a:rPr>
              <a:t>config</a:t>
            </a:r>
            <a:r>
              <a:rPr lang="es-AR" sz="1100" b="0" i="1">
                <a:solidFill>
                  <a:srgbClr val="174E86"/>
                </a:solidFill>
                <a:effectLst/>
                <a:latin typeface="Calibri" panose="020F0502020204030204" pitchFamily="34" charset="0"/>
              </a:rPr>
              <a:t> con prioridad en CDC SLO</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avanzó en gran medida en los despliegues de los hipervisores y gestores de contenedores</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Para los EDC</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Restan finalizar el despliegue de </a:t>
            </a:r>
            <a:r>
              <a:rPr lang="es-AR" sz="1100" b="0" i="0" err="1">
                <a:solidFill>
                  <a:srgbClr val="174E86"/>
                </a:solidFill>
                <a:effectLst/>
                <a:latin typeface="Calibri" panose="020F0502020204030204" pitchFamily="34" charset="0"/>
              </a:rPr>
              <a:t>VNFs</a:t>
            </a:r>
            <a:r>
              <a:rPr lang="es-AR" sz="1100" b="0" i="0">
                <a:solidFill>
                  <a:srgbClr val="174E86"/>
                </a:solidFill>
                <a:effectLst/>
                <a:latin typeface="Calibri" panose="020F0502020204030204" pitchFamily="34" charset="0"/>
              </a:rPr>
              <a:t> y conectividad a elementos de gestión</a:t>
            </a:r>
            <a:endParaRPr lang="es-AR" sz="1200" b="0" i="0">
              <a:solidFill>
                <a:srgbClr val="174E86"/>
              </a:solidFill>
              <a:effectLst/>
              <a:latin typeface="Times New Roman" panose="02020603050405020304" pitchFamily="18" charset="0"/>
            </a:endParaRPr>
          </a:p>
          <a:p>
            <a:pPr marL="1600200" lvl="3" indent="-228600" algn="l">
              <a:buFont typeface="Arial" panose="020B0604020202020204" pitchFamily="34" charset="0"/>
              <a:buChar char="§"/>
            </a:pPr>
            <a:r>
              <a:rPr lang="es-AR" sz="1100" b="0" i="1">
                <a:solidFill>
                  <a:srgbClr val="174E86"/>
                </a:solidFill>
                <a:effectLst/>
                <a:latin typeface="Calibri" panose="020F0502020204030204" pitchFamily="34" charset="0"/>
              </a:rPr>
              <a:t>Para EDC HOR y GLF y los tres CDC. Completo para EDC SLO</a:t>
            </a:r>
            <a:endParaRPr lang="es-AR" sz="1200" b="0" i="0">
              <a:solidFill>
                <a:srgbClr val="174E86"/>
              </a:solidFill>
              <a:effectLst/>
              <a:latin typeface="Times New Roman" panose="02020603050405020304" pitchFamily="18" charset="0"/>
            </a:endParaRPr>
          </a:p>
          <a:p>
            <a:pPr marL="0" indent="0">
              <a:buNone/>
            </a:pPr>
            <a:endParaRPr lang="es-A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2: Documentar los Protocolos de Prueba</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75%</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disponen de los protocolos de prueba para Voz &amp; </a:t>
            </a:r>
            <a:r>
              <a:rPr lang="es-AR" sz="1100" b="0" i="0" err="1">
                <a:solidFill>
                  <a:srgbClr val="174E86"/>
                </a:solidFill>
                <a:effectLst/>
                <a:latin typeface="Calibri" panose="020F0502020204030204" pitchFamily="34" charset="0"/>
              </a:rPr>
              <a:t>Signalling</a:t>
            </a:r>
            <a:endParaRPr lang="es-AR" sz="1100" b="0" i="0">
              <a:solidFill>
                <a:srgbClr val="174E86"/>
              </a:solidFill>
              <a:effectLst/>
              <a:latin typeface="Calibri" panose="020F0502020204030204" pitchFamily="34"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generó una primera versión del documento de homologación de </a:t>
            </a:r>
            <a:r>
              <a:rPr lang="es-AR" sz="1100" b="0" i="0" err="1">
                <a:solidFill>
                  <a:srgbClr val="174E86"/>
                </a:solidFill>
                <a:effectLst/>
                <a:latin typeface="Calibri" panose="020F0502020204030204" pitchFamily="34" charset="0"/>
              </a:rPr>
              <a:t>Packet</a:t>
            </a:r>
            <a:r>
              <a:rPr lang="es-AR" sz="1100" b="0" i="0">
                <a:solidFill>
                  <a:srgbClr val="174E86"/>
                </a:solidFill>
                <a:effectLst/>
                <a:latin typeface="Calibri" panose="020F0502020204030204" pitchFamily="34" charset="0"/>
              </a:rPr>
              <a:t> Core Full </a:t>
            </a:r>
            <a:r>
              <a:rPr lang="es-AR" sz="1100" b="0" i="0" err="1">
                <a:solidFill>
                  <a:srgbClr val="174E86"/>
                </a:solidFill>
                <a:effectLst/>
                <a:latin typeface="Calibri" panose="020F0502020204030204" pitchFamily="34" charset="0"/>
              </a:rPr>
              <a:t>Mesh</a:t>
            </a:r>
            <a:endParaRPr lang="es-AR" sz="1200" b="0" i="0">
              <a:solidFill>
                <a:srgbClr val="174E86"/>
              </a:solidFill>
              <a:effectLst/>
              <a:latin typeface="Times New Roman" panose="02020603050405020304" pitchFamily="18" charset="0"/>
            </a:endParaRPr>
          </a:p>
          <a:p>
            <a:pPr marL="0" indent="0">
              <a:buNone/>
            </a:pPr>
            <a:endParaRPr lang="es-AR"/>
          </a:p>
          <a:p>
            <a:pPr marL="0" indent="0">
              <a:buNone/>
            </a:pPr>
            <a:r>
              <a:rPr lang="es-AR" sz="1100" b="0" i="0">
                <a:solidFill>
                  <a:srgbClr val="174E86"/>
                </a:solidFill>
                <a:effectLst/>
                <a:latin typeface="Calibri" panose="020F0502020204030204" pitchFamily="34" charset="0"/>
              </a:rPr>
              <a:t>Key </a:t>
            </a:r>
            <a:r>
              <a:rPr lang="es-AR" sz="1100" b="0" i="0" err="1">
                <a:solidFill>
                  <a:srgbClr val="174E86"/>
                </a:solidFill>
                <a:effectLst/>
                <a:latin typeface="Calibri" panose="020F0502020204030204" pitchFamily="34" charset="0"/>
              </a:rPr>
              <a:t>Result</a:t>
            </a:r>
            <a:r>
              <a:rPr lang="es-AR" sz="1100" b="0" i="0">
                <a:solidFill>
                  <a:srgbClr val="174E86"/>
                </a:solidFill>
                <a:effectLst/>
                <a:latin typeface="Calibri" panose="020F0502020204030204" pitchFamily="34" charset="0"/>
              </a:rPr>
              <a:t> 3: Definición del </a:t>
            </a:r>
            <a:r>
              <a:rPr lang="es-AR" sz="1100" b="0" i="0" err="1">
                <a:solidFill>
                  <a:srgbClr val="174E86"/>
                </a:solidFill>
                <a:effectLst/>
                <a:latin typeface="Calibri" panose="020F0502020204030204" pitchFamily="34" charset="0"/>
              </a:rPr>
              <a:t>roadmap</a:t>
            </a:r>
            <a:r>
              <a:rPr lang="es-AR" sz="1100" b="0" i="0">
                <a:solidFill>
                  <a:srgbClr val="174E86"/>
                </a:solidFill>
                <a:effectLst/>
                <a:latin typeface="Calibri" panose="020F0502020204030204" pitchFamily="34" charset="0"/>
              </a:rPr>
              <a:t> de la solución de </a:t>
            </a:r>
            <a:r>
              <a:rPr lang="es-AR" sz="1100" b="0" i="0" err="1">
                <a:solidFill>
                  <a:srgbClr val="174E86"/>
                </a:solidFill>
                <a:effectLst/>
                <a:latin typeface="Calibri" panose="020F0502020204030204" pitchFamily="34" charset="0"/>
              </a:rPr>
              <a:t>Charging</a:t>
            </a:r>
            <a:r>
              <a:rPr lang="es-AR" sz="1100" b="0" i="0">
                <a:solidFill>
                  <a:srgbClr val="174E86"/>
                </a:solidFill>
                <a:effectLst/>
                <a:latin typeface="Calibri" panose="020F0502020204030204" pitchFamily="34" charset="0"/>
              </a:rPr>
              <a:t> 5G SA</a:t>
            </a:r>
            <a:endParaRPr lang="es-AR" sz="1200" b="0" i="0">
              <a:solidFill>
                <a:srgbClr val="174E86"/>
              </a:solidFill>
              <a:effectLst/>
              <a:latin typeface="Times New Roman" panose="02020603050405020304" pitchFamily="18" charset="0"/>
            </a:endParaRPr>
          </a:p>
          <a:p>
            <a:pPr marL="742950" lvl="1" indent="-285750" algn="l">
              <a:buFont typeface="Arial" panose="020B0604020202020204" pitchFamily="34" charset="0"/>
              <a:buChar char="§"/>
            </a:pPr>
            <a:r>
              <a:rPr lang="es-AR" sz="1100" b="0" i="0">
                <a:solidFill>
                  <a:srgbClr val="174E86"/>
                </a:solidFill>
                <a:effectLst/>
                <a:latin typeface="Calibri" panose="020F0502020204030204" pitchFamily="34" charset="0"/>
              </a:rPr>
              <a:t>Avance: 70%</a:t>
            </a:r>
            <a:endParaRPr lang="es-AR" sz="1200" b="0" i="0">
              <a:solidFill>
                <a:srgbClr val="174E86"/>
              </a:solidFill>
              <a:effectLst/>
              <a:latin typeface="Times New Roman" panose="02020603050405020304" pitchFamily="18" charset="0"/>
            </a:endParaRP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optó por buscar desplegar la solución estándar de CBS con función de CHF</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acordó con las áreas de tasación el comenzar a desplegar los entornos de </a:t>
            </a:r>
            <a:r>
              <a:rPr lang="es-AR" sz="1100" b="0" i="0" err="1">
                <a:solidFill>
                  <a:srgbClr val="174E86"/>
                </a:solidFill>
                <a:effectLst/>
                <a:latin typeface="Calibri" panose="020F0502020204030204" pitchFamily="34" charset="0"/>
              </a:rPr>
              <a:t>testing</a:t>
            </a:r>
            <a:r>
              <a:rPr lang="es-AR" sz="1100" b="0" i="0">
                <a:solidFill>
                  <a:srgbClr val="174E86"/>
                </a:solidFill>
                <a:effectLst/>
                <a:latin typeface="Calibri" panose="020F0502020204030204" pitchFamily="34" charset="0"/>
              </a:rPr>
              <a:t> del nuevo CBS durante el 3Q de 2023</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Contamos con un cronograma tentativo de la implementación para el entorno de </a:t>
            </a:r>
            <a:r>
              <a:rPr lang="es-AR" sz="1100" b="0" i="0" err="1">
                <a:solidFill>
                  <a:srgbClr val="174E86"/>
                </a:solidFill>
                <a:effectLst/>
                <a:latin typeface="Calibri" panose="020F0502020204030204" pitchFamily="34" charset="0"/>
              </a:rPr>
              <a:t>Testing</a:t>
            </a:r>
            <a:r>
              <a:rPr lang="es-AR" sz="1100" b="0" i="0">
                <a:solidFill>
                  <a:srgbClr val="174E86"/>
                </a:solidFill>
                <a:effectLst/>
                <a:latin typeface="Calibri" panose="020F0502020204030204" pitchFamily="34" charset="0"/>
              </a:rPr>
              <a:t> con una duración aproximada de 7 meses desde la confirmación.</a:t>
            </a:r>
          </a:p>
          <a:p>
            <a:pPr marL="1143000" lvl="2" indent="-228600" algn="l">
              <a:buFont typeface="Arial" panose="020B0604020202020204" pitchFamily="34" charset="0"/>
              <a:buChar char="•"/>
            </a:pPr>
            <a:r>
              <a:rPr lang="es-AR" sz="1100" b="0" i="0">
                <a:solidFill>
                  <a:srgbClr val="174E86"/>
                </a:solidFill>
                <a:effectLst/>
                <a:latin typeface="Calibri" panose="020F0502020204030204" pitchFamily="34" charset="0"/>
              </a:rPr>
              <a:t>Se obtuvo una estimación del crecimiento de terminales/sesiones en 5G SA que permite avanzar en el análisis de IT sobre los requerimiento necesarios para incorporar la nueva arquitectura en producción.</a:t>
            </a:r>
            <a:endParaRPr lang="es-AR"/>
          </a:p>
          <a:p>
            <a:pPr marL="0" indent="0">
              <a:buNone/>
            </a:pPr>
            <a:endParaRPr lang="es-AR"/>
          </a:p>
          <a:p>
            <a:pPr marL="0" indent="0">
              <a:buNone/>
            </a:pPr>
            <a:endParaRPr lang="es-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465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82</a:t>
            </a:fld>
            <a:endParaRPr lang="es-AR"/>
          </a:p>
        </p:txBody>
      </p:sp>
    </p:spTree>
    <p:extLst>
      <p:ext uri="{BB962C8B-B14F-4D97-AF65-F5344CB8AC3E}">
        <p14:creationId xmlns:p14="http://schemas.microsoft.com/office/powerpoint/2010/main" val="34311777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240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Hacemos un breve repaso de lo que hicimos en el Q1 con la iniciativa de Exposición de servicios, su respectiva continuidad en Q2 y próximos pasos.</a:t>
            </a:r>
          </a:p>
          <a:p>
            <a:endParaRPr lang="es-ES"/>
          </a:p>
          <a:p>
            <a:r>
              <a:rPr lang="es-ES" b="1"/>
              <a:t>En Q1</a:t>
            </a:r>
            <a:r>
              <a:rPr lang="es-ES"/>
              <a:t>, comenzamos con la exploración del Network </a:t>
            </a:r>
            <a:r>
              <a:rPr lang="es-ES" err="1"/>
              <a:t>Exposure</a:t>
            </a:r>
            <a:r>
              <a:rPr lang="es-ES"/>
              <a:t> </a:t>
            </a:r>
            <a:r>
              <a:rPr lang="es-ES" err="1"/>
              <a:t>Function</a:t>
            </a:r>
            <a:r>
              <a:rPr lang="es-ES"/>
              <a:t> (NEF), elemento de la red de 5G justamente para la exposición de servicios a terceros.</a:t>
            </a:r>
          </a:p>
          <a:p>
            <a:r>
              <a:rPr lang="es-ES"/>
              <a:t>Para esto, tuvimos una serie de reuniones con proveedores, para conocer las características de sus productos y como se implementaban.</a:t>
            </a:r>
          </a:p>
          <a:p>
            <a:r>
              <a:rPr lang="es-ES"/>
              <a:t>Dentro de ellos, hay proveedores que el NEF lo ven únicamente como un elemento que soporta la integración de redes 4 y 5G mientras que otros, lo ven como parte de una plataforma de exposición e integración mas amplia. Es decir, se puede integrar a elementos de IT, BSS, BBDD, compatibles con proyectos como los de CAMARA/</a:t>
            </a:r>
            <a:r>
              <a:rPr lang="es-ES" err="1"/>
              <a:t>OpenGW</a:t>
            </a:r>
            <a:r>
              <a:rPr lang="es-ES"/>
              <a:t>, etc. </a:t>
            </a:r>
          </a:p>
          <a:p>
            <a:r>
              <a:rPr lang="es-ES"/>
              <a:t>En la exploración del NEF, fuimos cubriendo aspectos generales, conocer que servicios disponibles había, sus respectivas interfaces NB y SB con sus correspondientes </a:t>
            </a:r>
            <a:r>
              <a:rPr lang="es-ES" err="1"/>
              <a:t>APIs</a:t>
            </a:r>
            <a:r>
              <a:rPr lang="es-ES"/>
              <a:t>. </a:t>
            </a:r>
          </a:p>
          <a:p>
            <a:r>
              <a:rPr lang="es-ES"/>
              <a:t>Y también nos fuimos introduciendo en los proyectos de la GSMA Open Gateway y de CAMARA.</a:t>
            </a:r>
          </a:p>
          <a:p>
            <a:endParaRPr lang="es-ES"/>
          </a:p>
          <a:p>
            <a:r>
              <a:rPr lang="es-ES" b="1"/>
              <a:t>En Q2</a:t>
            </a:r>
            <a:r>
              <a:rPr lang="es-ES"/>
              <a:t>, hicimos una demo a las diferentes plataformas, contando los resultados de esta exploración realizada a lo largo de Q1 con algunos posibles casos de uso.</a:t>
            </a:r>
            <a:endParaRPr lang="es-AR"/>
          </a:p>
          <a:p>
            <a:r>
              <a:rPr lang="es-AR"/>
              <a:t>Adicionalmente fuimos participando en la célula que está liderando Damian Sanchez, llevando a cabo 2 iniciativas:</a:t>
            </a:r>
          </a:p>
          <a:p>
            <a:pPr marL="114300" lvl="1" indent="-114300" algn="l" defTabSz="577850">
              <a:lnSpc>
                <a:spcPct val="90000"/>
              </a:lnSpc>
              <a:spcBef>
                <a:spcPct val="0"/>
              </a:spcBef>
              <a:spcAft>
                <a:spcPct val="15000"/>
              </a:spcAft>
              <a:buChar char="•"/>
            </a:pPr>
            <a:r>
              <a:rPr lang="es-AR" sz="1200" kern="1200">
                <a:cs typeface="Roboto" panose="02000000000000000000" pitchFamily="2" charset="0"/>
              </a:rPr>
              <a:t>Por un lado, la implementación de API de SIM swap, basada en información de aprovisionamiento.</a:t>
            </a:r>
          </a:p>
          <a:p>
            <a:pPr marL="114300" marR="0" lvl="1" indent="-114300" algn="l" defTabSz="577850" rtl="0" eaLnBrk="1" fontAlgn="auto" latinLnBrk="0" hangingPunct="1">
              <a:lnSpc>
                <a:spcPct val="90000"/>
              </a:lnSpc>
              <a:spcBef>
                <a:spcPct val="0"/>
              </a:spcBef>
              <a:spcAft>
                <a:spcPct val="15000"/>
              </a:spcAft>
              <a:buClrTx/>
              <a:buSzTx/>
              <a:buFontTx/>
              <a:buChar char="•"/>
              <a:tabLst/>
              <a:defRPr/>
            </a:pPr>
            <a:r>
              <a:rPr lang="es-AR" sz="1200" kern="1200">
                <a:cs typeface="Roboto" panose="02000000000000000000" pitchFamily="2" charset="0"/>
              </a:rPr>
              <a:t>Por otro lado, </a:t>
            </a:r>
            <a:r>
              <a:rPr lang="es-ES_tradnl" sz="1200" kern="1200">
                <a:cs typeface="Roboto" panose="02000000000000000000" pitchFamily="2" charset="0"/>
              </a:rPr>
              <a:t>d</a:t>
            </a:r>
            <a:r>
              <a:rPr lang="es-ES_tradnl"/>
              <a:t>etectar una necesidad no satisfecha en la industria de Argentina y proponer una API que resuelva este caso de uso, para luego elevarlo a consideración de GSMA Open GW.</a:t>
            </a:r>
          </a:p>
          <a:p>
            <a:pPr marL="0" marR="0" lvl="1" indent="0" algn="l" defTabSz="577850" rtl="0" eaLnBrk="1" fontAlgn="auto" latinLnBrk="0" hangingPunct="1">
              <a:lnSpc>
                <a:spcPct val="90000"/>
              </a:lnSpc>
              <a:spcBef>
                <a:spcPct val="0"/>
              </a:spcBef>
              <a:spcAft>
                <a:spcPct val="15000"/>
              </a:spcAft>
              <a:buClrTx/>
              <a:buSzTx/>
              <a:buFontTx/>
              <a:buNone/>
              <a:tabLst/>
              <a:defRPr/>
            </a:pPr>
            <a:r>
              <a:rPr lang="es-AR" sz="1200" kern="1200">
                <a:cs typeface="Roboto" panose="02000000000000000000" pitchFamily="2" charset="0"/>
              </a:rPr>
              <a:t>Todo esto es parte de los compromisos asumidos con </a:t>
            </a:r>
            <a:r>
              <a:rPr lang="es-ES_tradnl"/>
              <a:t>la firma de un </a:t>
            </a:r>
            <a:r>
              <a:rPr lang="es-ES_tradnl" err="1"/>
              <a:t>MoU</a:t>
            </a:r>
            <a:r>
              <a:rPr lang="es-ES_tradnl"/>
              <a:t> (Memorando de Entendimiento) con la GSMA Open GW. </a:t>
            </a:r>
          </a:p>
          <a:p>
            <a:pPr marL="0" lvl="1" indent="0" algn="l" defTabSz="577850">
              <a:lnSpc>
                <a:spcPct val="90000"/>
              </a:lnSpc>
              <a:spcBef>
                <a:spcPct val="0"/>
              </a:spcBef>
              <a:spcAft>
                <a:spcPct val="15000"/>
              </a:spcAft>
              <a:buNone/>
            </a:pPr>
            <a:endParaRPr lang="es-AR" sz="1200" kern="1200">
              <a:cs typeface="Roboto" panose="02000000000000000000" pitchFamily="2" charset="0"/>
            </a:endParaRPr>
          </a:p>
          <a:p>
            <a:pPr marL="0" lvl="1" indent="0" algn="l" defTabSz="577850">
              <a:lnSpc>
                <a:spcPct val="90000"/>
              </a:lnSpc>
              <a:spcBef>
                <a:spcPct val="0"/>
              </a:spcBef>
              <a:spcAft>
                <a:spcPct val="15000"/>
              </a:spcAft>
              <a:buNone/>
            </a:pPr>
            <a:r>
              <a:rPr lang="es-AR" sz="1200" b="1" kern="1200">
                <a:cs typeface="Roboto" panose="02000000000000000000" pitchFamily="2" charset="0"/>
              </a:rPr>
              <a:t>Cuales son los próximos pasos?</a:t>
            </a:r>
          </a:p>
          <a:p>
            <a:pPr marL="171450" lvl="1" indent="-171450" algn="l" defTabSz="577850">
              <a:lnSpc>
                <a:spcPct val="90000"/>
              </a:lnSpc>
              <a:spcBef>
                <a:spcPct val="0"/>
              </a:spcBef>
              <a:spcAft>
                <a:spcPct val="15000"/>
              </a:spcAft>
              <a:buFont typeface="Arial" panose="020B0604020202020204" pitchFamily="34" charset="0"/>
              <a:buChar char="•"/>
            </a:pPr>
            <a:r>
              <a:rPr lang="es-AR" sz="1200" b="0" kern="1200">
                <a:cs typeface="Roboto" panose="02000000000000000000" pitchFamily="2" charset="0"/>
              </a:rPr>
              <a:t>Preparación de ambiente de </a:t>
            </a:r>
            <a:r>
              <a:rPr lang="es-AR" sz="1200" b="0" kern="1200" err="1">
                <a:cs typeface="Roboto" panose="02000000000000000000" pitchFamily="2" charset="0"/>
              </a:rPr>
              <a:t>Staging</a:t>
            </a:r>
            <a:r>
              <a:rPr lang="es-AR" sz="1200" b="0" kern="1200">
                <a:cs typeface="Roboto" panose="02000000000000000000" pitchFamily="2" charset="0"/>
              </a:rPr>
              <a:t> con Huawei para que en 2024 podamos ejecutar pruebas de laboratorio con un NEF.</a:t>
            </a:r>
          </a:p>
          <a:p>
            <a:pPr marL="171450" indent="-171450">
              <a:buFont typeface="Arial" panose="020B0604020202020204" pitchFamily="34" charset="0"/>
              <a:buChar char="•"/>
            </a:pPr>
            <a:r>
              <a:rPr lang="es-ES_tradnl" b="0"/>
              <a:t>Continuar con la participación en la célula dedicada al caso de uso de SIM Swap y nuevo caso de uso.</a:t>
            </a:r>
          </a:p>
          <a:p>
            <a:pPr marL="171450" indent="-171450">
              <a:buFont typeface="Arial" panose="020B0604020202020204" pitchFamily="34" charset="0"/>
              <a:buChar char="•"/>
            </a:pPr>
            <a:endParaRPr lang="es-ES_tradnl" b="0"/>
          </a:p>
          <a:p>
            <a:endParaRPr kumimoji="0" lang="en-US" sz="1200" b="0" i="0" u="none" strike="noStrike" kern="1200" cap="none" spc="0" normalizeH="0" baseline="0" noProof="0">
              <a:ln>
                <a:noFill/>
              </a:ln>
              <a:solidFill>
                <a:prstClr val="white"/>
              </a:solidFill>
              <a:effectLst/>
              <a:uLnTx/>
              <a:uFillTx/>
              <a:latin typeface="Calibri"/>
              <a:ea typeface="Roboto"/>
              <a:cs typeface="Calibri"/>
            </a:endParaRPr>
          </a:p>
          <a:p>
            <a:pPr marL="171450" indent="-171450">
              <a:buFont typeface="Arial"/>
              <a:buChar char="•"/>
            </a:pPr>
            <a:endParaRPr lang="es-AR">
              <a:cs typeface="Calibri"/>
            </a:endParaRPr>
          </a:p>
          <a:p>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328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spcBef>
                <a:spcPct val="0"/>
              </a:spcBef>
              <a:buFont typeface="Arial" panose="020B0604020202020204" pitchFamily="34" charset="0"/>
              <a:buChar char="•"/>
            </a:pPr>
            <a:endParaRPr lang="en-US" sz="1800">
              <a:solidFill>
                <a:schemeClr val="tx1"/>
              </a:solidFill>
              <a:latin typeface="Calibri"/>
            </a:endParaRPr>
          </a:p>
          <a:p>
            <a:pPr marL="228600" marR="0" lvl="0" indent="-2286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800">
                <a:latin typeface="Calibri"/>
                <a:ea typeface="Roboto"/>
                <a:cs typeface="Times New Roman"/>
              </a:rPr>
              <a:t>GSMA Open Gateway / CAMARA son </a:t>
            </a:r>
            <a:r>
              <a:rPr lang="en-US" sz="1800" err="1">
                <a:latin typeface="Calibri"/>
                <a:ea typeface="Roboto"/>
                <a:cs typeface="Times New Roman"/>
              </a:rPr>
              <a:t>proyectos</a:t>
            </a:r>
            <a:r>
              <a:rPr lang="en-US" sz="1800">
                <a:latin typeface="Calibri"/>
                <a:ea typeface="Roboto"/>
                <a:cs typeface="Times New Roman"/>
              </a:rPr>
              <a:t> </a:t>
            </a:r>
            <a:r>
              <a:rPr lang="en-US" sz="1800" err="1">
                <a:latin typeface="Calibri"/>
                <a:ea typeface="Roboto"/>
                <a:cs typeface="Times New Roman"/>
              </a:rPr>
              <a:t>impulsados</a:t>
            </a:r>
            <a:r>
              <a:rPr lang="en-US" sz="1800">
                <a:latin typeface="Calibri"/>
                <a:ea typeface="Roboto"/>
                <a:cs typeface="Times New Roman"/>
              </a:rPr>
              <a:t> </a:t>
            </a:r>
            <a:r>
              <a:rPr lang="en-US" sz="1800" err="1">
                <a:latin typeface="Calibri"/>
                <a:ea typeface="Roboto"/>
                <a:cs typeface="Times New Roman"/>
              </a:rPr>
              <a:t>por</a:t>
            </a:r>
            <a:r>
              <a:rPr lang="en-US" sz="1800">
                <a:latin typeface="Calibri"/>
                <a:ea typeface="Roboto"/>
                <a:cs typeface="Times New Roman"/>
              </a:rPr>
              <a:t> </a:t>
            </a:r>
            <a:r>
              <a:rPr lang="en-US" sz="1800" err="1">
                <a:latin typeface="Calibri"/>
                <a:ea typeface="Roboto"/>
                <a:cs typeface="Times New Roman"/>
              </a:rPr>
              <a:t>Operadores</a:t>
            </a:r>
            <a:r>
              <a:rPr lang="en-US" sz="1800">
                <a:latin typeface="Calibri"/>
                <a:ea typeface="Roboto"/>
                <a:cs typeface="Times New Roman"/>
              </a:rPr>
              <a:t> Telco, vendors, GSMA y Linux </a:t>
            </a:r>
            <a:r>
              <a:rPr lang="en-US" sz="1800" err="1">
                <a:latin typeface="Calibri"/>
                <a:ea typeface="Roboto"/>
                <a:cs typeface="Times New Roman"/>
              </a:rPr>
              <a:t>Fundation</a:t>
            </a:r>
            <a:r>
              <a:rPr lang="en-US" sz="1800">
                <a:latin typeface="Calibri"/>
                <a:ea typeface="Roboto"/>
                <a:cs typeface="Times New Roman"/>
              </a:rPr>
              <a:t> con </a:t>
            </a:r>
            <a:r>
              <a:rPr lang="en-US" sz="1800" err="1">
                <a:latin typeface="Calibri"/>
                <a:ea typeface="Roboto"/>
                <a:cs typeface="Times New Roman"/>
              </a:rPr>
              <a:t>el</a:t>
            </a:r>
            <a:r>
              <a:rPr lang="en-US" sz="1800">
                <a:latin typeface="Calibri"/>
                <a:ea typeface="Roboto"/>
                <a:cs typeface="Times New Roman"/>
              </a:rPr>
              <a:t> </a:t>
            </a:r>
            <a:r>
              <a:rPr lang="en-US" sz="1800" err="1">
                <a:latin typeface="Calibri"/>
                <a:ea typeface="Roboto"/>
                <a:cs typeface="Times New Roman"/>
              </a:rPr>
              <a:t>objetivo</a:t>
            </a:r>
            <a:r>
              <a:rPr lang="en-US" sz="1800">
                <a:latin typeface="Calibri"/>
                <a:ea typeface="Roboto"/>
                <a:cs typeface="Times New Roman"/>
              </a:rPr>
              <a:t> de </a:t>
            </a:r>
            <a:r>
              <a:rPr lang="en-US" sz="1800" err="1">
                <a:latin typeface="Calibri"/>
                <a:ea typeface="Roboto"/>
                <a:cs typeface="Times New Roman"/>
              </a:rPr>
              <a:t>definir</a:t>
            </a:r>
            <a:r>
              <a:rPr lang="en-US" sz="1800">
                <a:latin typeface="Calibri"/>
                <a:ea typeface="Roboto"/>
                <a:cs typeface="Times New Roman"/>
              </a:rPr>
              <a:t>, </a:t>
            </a:r>
            <a:r>
              <a:rPr lang="en-US" sz="1800" err="1">
                <a:latin typeface="Calibri"/>
                <a:ea typeface="Roboto"/>
                <a:cs typeface="Times New Roman"/>
              </a:rPr>
              <a:t>desarrollar</a:t>
            </a:r>
            <a:r>
              <a:rPr lang="en-US" sz="1800">
                <a:latin typeface="Calibri"/>
                <a:ea typeface="Roboto"/>
                <a:cs typeface="Times New Roman"/>
              </a:rPr>
              <a:t> y </a:t>
            </a:r>
            <a:r>
              <a:rPr lang="en-US" sz="1800" err="1">
                <a:latin typeface="Calibri"/>
                <a:ea typeface="Roboto"/>
                <a:cs typeface="Times New Roman"/>
              </a:rPr>
              <a:t>probar</a:t>
            </a:r>
            <a:r>
              <a:rPr lang="en-US" sz="1800">
                <a:latin typeface="Calibri"/>
                <a:ea typeface="Roboto"/>
                <a:cs typeface="Times New Roman"/>
              </a:rPr>
              <a:t> las APIs que </a:t>
            </a:r>
            <a:r>
              <a:rPr lang="en-US" sz="1800" err="1">
                <a:latin typeface="Calibri"/>
                <a:ea typeface="Roboto"/>
                <a:cs typeface="Times New Roman"/>
              </a:rPr>
              <a:t>abstraen</a:t>
            </a:r>
            <a:r>
              <a:rPr lang="en-US" sz="1800">
                <a:latin typeface="Calibri"/>
                <a:ea typeface="Roboto"/>
                <a:cs typeface="Times New Roman"/>
              </a:rPr>
              <a:t> </a:t>
            </a:r>
            <a:r>
              <a:rPr lang="en-US" sz="1800" err="1">
                <a:latin typeface="Calibri"/>
                <a:ea typeface="Roboto"/>
                <a:cs typeface="Times New Roman"/>
              </a:rPr>
              <a:t>los</a:t>
            </a:r>
            <a:r>
              <a:rPr lang="en-US" sz="1800">
                <a:latin typeface="Calibri"/>
                <a:ea typeface="Roboto"/>
                <a:cs typeface="Times New Roman"/>
              </a:rPr>
              <a:t> </a:t>
            </a:r>
            <a:r>
              <a:rPr lang="en-US" sz="1800" err="1">
                <a:latin typeface="Calibri"/>
                <a:ea typeface="Roboto"/>
                <a:cs typeface="Times New Roman"/>
              </a:rPr>
              <a:t>servicios</a:t>
            </a:r>
            <a:r>
              <a:rPr lang="en-US" sz="1800">
                <a:latin typeface="Calibri"/>
                <a:ea typeface="Roboto"/>
                <a:cs typeface="Times New Roman"/>
              </a:rPr>
              <a:t> </a:t>
            </a:r>
            <a:r>
              <a:rPr lang="en-US" sz="1800" err="1">
                <a:latin typeface="Calibri"/>
                <a:ea typeface="Roboto"/>
                <a:cs typeface="Times New Roman"/>
              </a:rPr>
              <a:t>expuestos</a:t>
            </a:r>
            <a:r>
              <a:rPr lang="en-US" sz="1800">
                <a:latin typeface="Calibri"/>
                <a:ea typeface="Roboto"/>
                <a:cs typeface="Times New Roman"/>
              </a:rPr>
              <a:t> </a:t>
            </a:r>
            <a:r>
              <a:rPr lang="en-US" sz="1800" err="1">
                <a:latin typeface="Calibri"/>
                <a:ea typeface="Roboto"/>
                <a:cs typeface="Times New Roman"/>
              </a:rPr>
              <a:t>por</a:t>
            </a:r>
            <a:r>
              <a:rPr lang="en-US" sz="1800">
                <a:latin typeface="Calibri"/>
                <a:ea typeface="Roboto"/>
                <a:cs typeface="Times New Roman"/>
              </a:rPr>
              <a:t> la red.  CAMARA </a:t>
            </a:r>
            <a:r>
              <a:rPr lang="en-US" sz="1800" err="1">
                <a:latin typeface="Calibri"/>
                <a:ea typeface="Roboto"/>
                <a:cs typeface="Times New Roman"/>
              </a:rPr>
              <a:t>está</a:t>
            </a:r>
            <a:r>
              <a:rPr lang="en-US" sz="1800">
                <a:latin typeface="Calibri"/>
                <a:ea typeface="Roboto"/>
                <a:cs typeface="Times New Roman"/>
              </a:rPr>
              <a:t> mas </a:t>
            </a:r>
            <a:r>
              <a:rPr lang="en-US" sz="1800" err="1">
                <a:latin typeface="Calibri"/>
                <a:ea typeface="Roboto"/>
                <a:cs typeface="Times New Roman"/>
              </a:rPr>
              <a:t>focalizado</a:t>
            </a:r>
            <a:r>
              <a:rPr lang="en-US" sz="1800">
                <a:latin typeface="Calibri"/>
                <a:ea typeface="Roboto"/>
                <a:cs typeface="Times New Roman"/>
              </a:rPr>
              <a:t> </a:t>
            </a:r>
            <a:r>
              <a:rPr lang="en-US" sz="1800" err="1">
                <a:latin typeface="Calibri"/>
                <a:ea typeface="Roboto"/>
                <a:cs typeface="Times New Roman"/>
              </a:rPr>
              <a:t>en</a:t>
            </a:r>
            <a:r>
              <a:rPr lang="en-US" sz="1800">
                <a:latin typeface="Calibri"/>
                <a:ea typeface="Roboto"/>
                <a:cs typeface="Times New Roman"/>
              </a:rPr>
              <a:t> la </a:t>
            </a:r>
            <a:r>
              <a:rPr lang="en-US" sz="1800" err="1">
                <a:latin typeface="Calibri"/>
                <a:ea typeface="Roboto"/>
                <a:cs typeface="Times New Roman"/>
              </a:rPr>
              <a:t>definición</a:t>
            </a:r>
            <a:r>
              <a:rPr lang="en-US" sz="1800">
                <a:latin typeface="Calibri"/>
                <a:ea typeface="Roboto"/>
                <a:cs typeface="Times New Roman"/>
              </a:rPr>
              <a:t> de las APIs (“</a:t>
            </a:r>
            <a:r>
              <a:rPr lang="en-US" sz="1800" err="1">
                <a:latin typeface="Calibri"/>
                <a:ea typeface="Roboto"/>
                <a:cs typeface="Times New Roman"/>
              </a:rPr>
              <a:t>el</a:t>
            </a:r>
            <a:r>
              <a:rPr lang="en-US" sz="1800">
                <a:latin typeface="Calibri"/>
                <a:ea typeface="Roboto"/>
                <a:cs typeface="Times New Roman"/>
              </a:rPr>
              <a:t> Que”), de </a:t>
            </a:r>
            <a:r>
              <a:rPr lang="en-US" sz="1800" err="1">
                <a:latin typeface="Calibri"/>
                <a:ea typeface="Roboto"/>
                <a:cs typeface="Times New Roman"/>
              </a:rPr>
              <a:t>los</a:t>
            </a:r>
            <a:r>
              <a:rPr lang="en-US" sz="1800">
                <a:latin typeface="Calibri"/>
                <a:ea typeface="Roboto"/>
                <a:cs typeface="Times New Roman"/>
              </a:rPr>
              <a:t> </a:t>
            </a:r>
            <a:r>
              <a:rPr lang="en-US" sz="1800" err="1">
                <a:latin typeface="Calibri"/>
                <a:ea typeface="Roboto"/>
                <a:cs typeface="Times New Roman"/>
              </a:rPr>
              <a:t>servicios</a:t>
            </a:r>
            <a:r>
              <a:rPr lang="en-US" sz="1800">
                <a:latin typeface="Calibri"/>
                <a:ea typeface="Roboto"/>
                <a:cs typeface="Times New Roman"/>
              </a:rPr>
              <a:t> </a:t>
            </a:r>
            <a:r>
              <a:rPr lang="en-US" sz="1800" err="1">
                <a:latin typeface="Calibri"/>
                <a:ea typeface="Roboto"/>
                <a:cs typeface="Times New Roman"/>
              </a:rPr>
              <a:t>en</a:t>
            </a:r>
            <a:r>
              <a:rPr lang="en-US" sz="1800">
                <a:latin typeface="Calibri"/>
                <a:ea typeface="Roboto"/>
                <a:cs typeface="Times New Roman"/>
              </a:rPr>
              <a:t> la </a:t>
            </a:r>
            <a:r>
              <a:rPr lang="en-US" sz="1800" err="1">
                <a:latin typeface="Calibri"/>
                <a:ea typeface="Roboto"/>
                <a:cs typeface="Times New Roman"/>
              </a:rPr>
              <a:t>capa</a:t>
            </a:r>
            <a:r>
              <a:rPr lang="en-US" sz="1800">
                <a:latin typeface="Calibri"/>
                <a:ea typeface="Roboto"/>
                <a:cs typeface="Times New Roman"/>
              </a:rPr>
              <a:t> Norte, </a:t>
            </a:r>
            <a:r>
              <a:rPr lang="en-US" sz="1800" err="1">
                <a:latin typeface="Calibri"/>
                <a:ea typeface="Roboto"/>
                <a:cs typeface="Times New Roman"/>
              </a:rPr>
              <a:t>mientras</a:t>
            </a:r>
            <a:r>
              <a:rPr lang="en-US" sz="1800">
                <a:latin typeface="Calibri"/>
                <a:ea typeface="Roboto"/>
                <a:cs typeface="Times New Roman"/>
              </a:rPr>
              <a:t> que </a:t>
            </a:r>
            <a:r>
              <a:rPr lang="en-US" sz="1800" err="1">
                <a:latin typeface="Calibri"/>
                <a:ea typeface="Roboto"/>
                <a:cs typeface="Times New Roman"/>
              </a:rPr>
              <a:t>OpenGW</a:t>
            </a:r>
            <a:r>
              <a:rPr lang="en-US" sz="1800">
                <a:latin typeface="Calibri"/>
                <a:ea typeface="Roboto"/>
                <a:cs typeface="Times New Roman"/>
              </a:rPr>
              <a:t> </a:t>
            </a:r>
            <a:r>
              <a:rPr lang="en-US" sz="1800" err="1">
                <a:latin typeface="Calibri"/>
                <a:ea typeface="Roboto"/>
                <a:cs typeface="Times New Roman"/>
              </a:rPr>
              <a:t>está</a:t>
            </a:r>
            <a:r>
              <a:rPr lang="en-US" sz="1800">
                <a:latin typeface="Calibri"/>
                <a:ea typeface="Roboto"/>
                <a:cs typeface="Times New Roman"/>
              </a:rPr>
              <a:t> mas </a:t>
            </a:r>
            <a:r>
              <a:rPr lang="en-US" sz="1800" err="1">
                <a:latin typeface="Calibri"/>
                <a:ea typeface="Roboto"/>
                <a:cs typeface="Times New Roman"/>
              </a:rPr>
              <a:t>focalizado</a:t>
            </a:r>
            <a:r>
              <a:rPr lang="en-US" sz="1800">
                <a:latin typeface="Calibri"/>
                <a:ea typeface="Roboto"/>
                <a:cs typeface="Times New Roman"/>
              </a:rPr>
              <a:t> </a:t>
            </a:r>
            <a:r>
              <a:rPr lang="en-US" sz="1800" err="1">
                <a:latin typeface="Calibri"/>
                <a:ea typeface="Roboto"/>
                <a:cs typeface="Times New Roman"/>
              </a:rPr>
              <a:t>en</a:t>
            </a:r>
            <a:r>
              <a:rPr lang="en-US" sz="1800">
                <a:latin typeface="Calibri"/>
                <a:ea typeface="Roboto"/>
                <a:cs typeface="Times New Roman"/>
              </a:rPr>
              <a:t> lo que es la </a:t>
            </a:r>
            <a:r>
              <a:rPr lang="en-US" sz="1800" err="1">
                <a:latin typeface="Calibri"/>
                <a:ea typeface="Roboto"/>
                <a:cs typeface="Times New Roman"/>
              </a:rPr>
              <a:t>implementación</a:t>
            </a:r>
            <a:r>
              <a:rPr lang="en-US" sz="1800">
                <a:latin typeface="Calibri"/>
                <a:ea typeface="Roboto"/>
                <a:cs typeface="Times New Roman"/>
              </a:rPr>
              <a:t> de las </a:t>
            </a:r>
            <a:r>
              <a:rPr lang="en-US" sz="1800" err="1">
                <a:latin typeface="Calibri"/>
                <a:ea typeface="Roboto"/>
                <a:cs typeface="Times New Roman"/>
              </a:rPr>
              <a:t>mismos</a:t>
            </a:r>
            <a:r>
              <a:rPr lang="en-US" sz="1800">
                <a:latin typeface="Calibri"/>
                <a:ea typeface="Roboto"/>
                <a:cs typeface="Times New Roman"/>
              </a:rPr>
              <a:t> (“El Como”).</a:t>
            </a:r>
          </a:p>
          <a:p>
            <a:pPr marL="228600" marR="0" lvl="0" indent="-2286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800">
                <a:solidFill>
                  <a:schemeClr val="tx1"/>
                </a:solidFill>
                <a:latin typeface="Calibri"/>
              </a:rPr>
              <a:t>GSMA Open Gateway </a:t>
            </a:r>
            <a:r>
              <a:rPr lang="en-US" sz="1800" err="1">
                <a:solidFill>
                  <a:schemeClr val="tx1"/>
                </a:solidFill>
                <a:latin typeface="Calibri"/>
              </a:rPr>
              <a:t>ayudará</a:t>
            </a:r>
            <a:r>
              <a:rPr lang="en-US" sz="1800">
                <a:solidFill>
                  <a:schemeClr val="tx1"/>
                </a:solidFill>
                <a:latin typeface="Calibri"/>
              </a:rPr>
              <a:t>, a </a:t>
            </a:r>
            <a:r>
              <a:rPr lang="en-US" sz="1800" err="1">
                <a:solidFill>
                  <a:schemeClr val="tx1"/>
                </a:solidFill>
                <a:latin typeface="Calibri"/>
              </a:rPr>
              <a:t>los</a:t>
            </a:r>
            <a:r>
              <a:rPr lang="en-US" sz="1800">
                <a:solidFill>
                  <a:schemeClr val="tx1"/>
                </a:solidFill>
                <a:latin typeface="Calibri"/>
              </a:rPr>
              <a:t> </a:t>
            </a:r>
            <a:r>
              <a:rPr lang="en-US" sz="1800" err="1">
                <a:solidFill>
                  <a:schemeClr val="tx1"/>
                </a:solidFill>
                <a:latin typeface="Calibri"/>
              </a:rPr>
              <a:t>desarrolladores</a:t>
            </a:r>
            <a:r>
              <a:rPr lang="en-US" sz="1800">
                <a:solidFill>
                  <a:schemeClr val="tx1"/>
                </a:solidFill>
                <a:latin typeface="Calibri"/>
              </a:rPr>
              <a:t> y </a:t>
            </a:r>
            <a:r>
              <a:rPr lang="en-US" sz="1800" err="1">
                <a:solidFill>
                  <a:schemeClr val="tx1"/>
                </a:solidFill>
                <a:latin typeface="Calibri"/>
              </a:rPr>
              <a:t>proveedores</a:t>
            </a:r>
            <a:r>
              <a:rPr lang="en-US" sz="1800">
                <a:solidFill>
                  <a:schemeClr val="tx1"/>
                </a:solidFill>
                <a:latin typeface="Calibri"/>
              </a:rPr>
              <a:t> de la </a:t>
            </a:r>
            <a:r>
              <a:rPr lang="en-US" sz="1800" err="1">
                <a:solidFill>
                  <a:schemeClr val="tx1"/>
                </a:solidFill>
                <a:latin typeface="Calibri"/>
              </a:rPr>
              <a:t>nube</a:t>
            </a:r>
            <a:r>
              <a:rPr lang="en-US" sz="1800">
                <a:solidFill>
                  <a:schemeClr val="tx1"/>
                </a:solidFill>
                <a:latin typeface="Calibri"/>
              </a:rPr>
              <a:t>, a </a:t>
            </a:r>
            <a:r>
              <a:rPr lang="en-US" sz="1800" err="1">
                <a:solidFill>
                  <a:schemeClr val="tx1"/>
                </a:solidFill>
                <a:latin typeface="Calibri"/>
              </a:rPr>
              <a:t>mejorar</a:t>
            </a:r>
            <a:r>
              <a:rPr lang="en-US" sz="1800">
                <a:solidFill>
                  <a:schemeClr val="tx1"/>
                </a:solidFill>
                <a:latin typeface="Calibri"/>
              </a:rPr>
              <a:t> e </a:t>
            </a:r>
            <a:r>
              <a:rPr lang="en-US" sz="1800" err="1">
                <a:solidFill>
                  <a:schemeClr val="tx1"/>
                </a:solidFill>
                <a:latin typeface="Calibri"/>
              </a:rPr>
              <a:t>implementar</a:t>
            </a:r>
            <a:r>
              <a:rPr lang="en-US" sz="1800">
                <a:solidFill>
                  <a:schemeClr val="tx1"/>
                </a:solidFill>
                <a:latin typeface="Calibri"/>
              </a:rPr>
              <a:t> </a:t>
            </a:r>
            <a:r>
              <a:rPr lang="en-US" sz="1800" err="1">
                <a:solidFill>
                  <a:schemeClr val="tx1"/>
                </a:solidFill>
                <a:latin typeface="Calibri"/>
              </a:rPr>
              <a:t>servicios</a:t>
            </a:r>
            <a:r>
              <a:rPr lang="en-US" sz="1800">
                <a:solidFill>
                  <a:schemeClr val="tx1"/>
                </a:solidFill>
                <a:latin typeface="Calibri"/>
              </a:rPr>
              <a:t> </a:t>
            </a:r>
            <a:r>
              <a:rPr lang="en-US" sz="1800" err="1">
                <a:solidFill>
                  <a:schemeClr val="tx1"/>
                </a:solidFill>
                <a:latin typeface="Calibri"/>
              </a:rPr>
              <a:t>más</a:t>
            </a:r>
            <a:r>
              <a:rPr lang="en-US" sz="1800">
                <a:solidFill>
                  <a:schemeClr val="tx1"/>
                </a:solidFill>
                <a:latin typeface="Calibri"/>
              </a:rPr>
              <a:t> </a:t>
            </a:r>
            <a:r>
              <a:rPr lang="en-US" sz="1800" err="1">
                <a:solidFill>
                  <a:schemeClr val="tx1"/>
                </a:solidFill>
                <a:latin typeface="Calibri"/>
              </a:rPr>
              <a:t>rápidamente</a:t>
            </a:r>
            <a:r>
              <a:rPr lang="en-US" sz="1800">
                <a:solidFill>
                  <a:schemeClr val="tx1"/>
                </a:solidFill>
                <a:latin typeface="Calibri"/>
              </a:rPr>
              <a:t> </a:t>
            </a:r>
            <a:r>
              <a:rPr lang="en-US" sz="1800" err="1">
                <a:solidFill>
                  <a:schemeClr val="tx1"/>
                </a:solidFill>
                <a:latin typeface="Calibri"/>
              </a:rPr>
              <a:t>en</a:t>
            </a:r>
            <a:r>
              <a:rPr lang="en-US" sz="1800">
                <a:solidFill>
                  <a:schemeClr val="tx1"/>
                </a:solidFill>
                <a:latin typeface="Calibri"/>
              </a:rPr>
              <a:t> las redes de </a:t>
            </a:r>
            <a:r>
              <a:rPr lang="en-US" sz="1800" err="1">
                <a:solidFill>
                  <a:schemeClr val="tx1"/>
                </a:solidFill>
                <a:latin typeface="Calibri"/>
              </a:rPr>
              <a:t>operadores</a:t>
            </a:r>
            <a:r>
              <a:rPr lang="en-US" sz="1800">
                <a:solidFill>
                  <a:schemeClr val="tx1"/>
                </a:solidFill>
                <a:latin typeface="Calibri"/>
              </a:rPr>
              <a:t> a </a:t>
            </a:r>
            <a:r>
              <a:rPr lang="en-US" sz="1800" err="1">
                <a:solidFill>
                  <a:schemeClr val="tx1"/>
                </a:solidFill>
                <a:latin typeface="Calibri"/>
              </a:rPr>
              <a:t>través</a:t>
            </a:r>
            <a:r>
              <a:rPr lang="en-US" sz="1800">
                <a:solidFill>
                  <a:schemeClr val="tx1"/>
                </a:solidFill>
                <a:latin typeface="Calibri"/>
              </a:rPr>
              <a:t> de puntos </a:t>
            </a:r>
            <a:r>
              <a:rPr lang="en-US" sz="1800" err="1">
                <a:solidFill>
                  <a:schemeClr val="tx1"/>
                </a:solidFill>
                <a:latin typeface="Calibri"/>
              </a:rPr>
              <a:t>únicos</a:t>
            </a:r>
            <a:r>
              <a:rPr lang="en-US" sz="1800">
                <a:solidFill>
                  <a:schemeClr val="tx1"/>
                </a:solidFill>
                <a:latin typeface="Calibri"/>
              </a:rPr>
              <a:t> de </a:t>
            </a:r>
            <a:r>
              <a:rPr lang="en-US" sz="1800" err="1">
                <a:solidFill>
                  <a:schemeClr val="tx1"/>
                </a:solidFill>
                <a:latin typeface="Calibri"/>
              </a:rPr>
              <a:t>acceso</a:t>
            </a:r>
            <a:r>
              <a:rPr lang="en-US" sz="1800">
                <a:solidFill>
                  <a:schemeClr val="tx1"/>
                </a:solidFill>
                <a:latin typeface="Calibri"/>
              </a:rPr>
              <a:t>. </a:t>
            </a:r>
            <a:endParaRPr lang="en-US" sz="1800">
              <a:solidFill>
                <a:schemeClr val="tx1"/>
              </a:solidFill>
              <a:latin typeface="+mn-lt"/>
              <a:ea typeface="Roboto"/>
              <a:cs typeface="Times New Roman"/>
            </a:endParaRPr>
          </a:p>
          <a:p>
            <a:pPr marL="228600" indent="-228600">
              <a:spcBef>
                <a:spcPct val="0"/>
              </a:spcBef>
              <a:buFont typeface="Arial" panose="020B0604020202020204" pitchFamily="34" charset="0"/>
              <a:buChar char="•"/>
            </a:pPr>
            <a:r>
              <a:rPr lang="en-US" sz="1800">
                <a:latin typeface="Calibri"/>
                <a:ea typeface="Roboto"/>
                <a:cs typeface="Times New Roman"/>
              </a:rPr>
              <a:t>CAMARA </a:t>
            </a:r>
            <a:r>
              <a:rPr lang="en-US" sz="1800" err="1">
                <a:latin typeface="Calibri"/>
                <a:ea typeface="Roboto"/>
                <a:cs typeface="Times New Roman"/>
              </a:rPr>
              <a:t>trabaja</a:t>
            </a:r>
            <a:r>
              <a:rPr lang="en-US" sz="1800">
                <a:latin typeface="Calibri"/>
                <a:ea typeface="Roboto"/>
                <a:cs typeface="Times New Roman"/>
              </a:rPr>
              <a:t> </a:t>
            </a:r>
            <a:r>
              <a:rPr lang="en-US" sz="1800" err="1">
                <a:latin typeface="Calibri"/>
                <a:ea typeface="Roboto"/>
                <a:cs typeface="Times New Roman"/>
              </a:rPr>
              <a:t>en</a:t>
            </a:r>
            <a:r>
              <a:rPr lang="en-US" sz="1800">
                <a:latin typeface="Calibri"/>
                <a:ea typeface="Roboto"/>
                <a:cs typeface="Times New Roman"/>
              </a:rPr>
              <a:t> </a:t>
            </a:r>
            <a:r>
              <a:rPr lang="en-US" sz="1800" err="1">
                <a:latin typeface="Calibri"/>
                <a:ea typeface="Roboto"/>
                <a:cs typeface="Times New Roman"/>
              </a:rPr>
              <a:t>estrecha</a:t>
            </a:r>
            <a:r>
              <a:rPr lang="en-US" sz="1800">
                <a:latin typeface="Calibri"/>
                <a:ea typeface="Roboto"/>
                <a:cs typeface="Times New Roman"/>
              </a:rPr>
              <a:t> </a:t>
            </a:r>
            <a:r>
              <a:rPr lang="en-US" sz="1800" err="1">
                <a:latin typeface="Calibri"/>
                <a:ea typeface="Roboto"/>
                <a:cs typeface="Times New Roman"/>
              </a:rPr>
              <a:t>colaboración</a:t>
            </a:r>
            <a:r>
              <a:rPr lang="en-US" sz="1800">
                <a:latin typeface="Calibri"/>
                <a:ea typeface="Roboto"/>
                <a:cs typeface="Times New Roman"/>
              </a:rPr>
              <a:t> con la GSMA Operator Platform Group para </a:t>
            </a:r>
            <a:r>
              <a:rPr lang="en-US" sz="1800" err="1">
                <a:latin typeface="Calibri"/>
                <a:ea typeface="Roboto"/>
                <a:cs typeface="Times New Roman"/>
              </a:rPr>
              <a:t>alinear</a:t>
            </a:r>
            <a:r>
              <a:rPr lang="en-US" sz="1800">
                <a:latin typeface="Calibri"/>
                <a:ea typeface="Roboto"/>
                <a:cs typeface="Times New Roman"/>
              </a:rPr>
              <a:t> </a:t>
            </a:r>
            <a:r>
              <a:rPr lang="en-US" sz="1800" err="1">
                <a:latin typeface="Calibri"/>
                <a:ea typeface="Roboto"/>
                <a:cs typeface="Times New Roman"/>
              </a:rPr>
              <a:t>los</a:t>
            </a:r>
            <a:r>
              <a:rPr lang="en-US" sz="1800">
                <a:latin typeface="Calibri"/>
                <a:ea typeface="Roboto"/>
                <a:cs typeface="Times New Roman"/>
              </a:rPr>
              <a:t> </a:t>
            </a:r>
            <a:r>
              <a:rPr lang="en-US" sz="1800" err="1">
                <a:latin typeface="Calibri"/>
                <a:ea typeface="Roboto"/>
                <a:cs typeface="Times New Roman"/>
              </a:rPr>
              <a:t>requerimientos</a:t>
            </a:r>
            <a:r>
              <a:rPr lang="en-US" sz="1800">
                <a:latin typeface="Calibri"/>
                <a:ea typeface="Roboto"/>
                <a:cs typeface="Times New Roman"/>
              </a:rPr>
              <a:t> de las APIs y </a:t>
            </a:r>
            <a:r>
              <a:rPr lang="en-US" sz="1800" err="1">
                <a:latin typeface="Calibri"/>
                <a:ea typeface="Roboto"/>
                <a:cs typeface="Times New Roman"/>
              </a:rPr>
              <a:t>publicar</a:t>
            </a:r>
            <a:r>
              <a:rPr lang="en-US" sz="1800">
                <a:latin typeface="Calibri"/>
                <a:ea typeface="Roboto"/>
                <a:cs typeface="Times New Roman"/>
              </a:rPr>
              <a:t> las </a:t>
            </a:r>
            <a:r>
              <a:rPr lang="en-US" sz="1800" err="1">
                <a:latin typeface="Calibri"/>
                <a:ea typeface="Roboto"/>
                <a:cs typeface="Times New Roman"/>
              </a:rPr>
              <a:t>definiciones</a:t>
            </a:r>
            <a:r>
              <a:rPr lang="en-US" sz="1800">
                <a:latin typeface="Calibri"/>
                <a:ea typeface="Roboto"/>
                <a:cs typeface="Times New Roman"/>
              </a:rPr>
              <a:t> de las </a:t>
            </a:r>
            <a:r>
              <a:rPr lang="en-US" sz="1800" err="1">
                <a:latin typeface="Calibri"/>
                <a:ea typeface="Roboto"/>
                <a:cs typeface="Times New Roman"/>
              </a:rPr>
              <a:t>mismas</a:t>
            </a:r>
            <a:r>
              <a:rPr lang="en-US" sz="1800">
                <a:latin typeface="Calibri"/>
                <a:ea typeface="Roboto"/>
                <a:cs typeface="Times New Roman"/>
              </a:rPr>
              <a:t>.</a:t>
            </a:r>
          </a:p>
          <a:p>
            <a:pPr marL="228600" marR="0" lvl="0" indent="-2286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800">
                <a:latin typeface="Calibri"/>
                <a:ea typeface="Roboto"/>
                <a:cs typeface="Calibri"/>
              </a:rPr>
              <a:t>Telecom Argentina se </a:t>
            </a:r>
            <a:r>
              <a:rPr lang="en-US" sz="1800" err="1">
                <a:latin typeface="Calibri"/>
                <a:ea typeface="Roboto"/>
                <a:cs typeface="Calibri"/>
              </a:rPr>
              <a:t>unió</a:t>
            </a:r>
            <a:r>
              <a:rPr lang="en-US" sz="1800">
                <a:latin typeface="Calibri"/>
                <a:ea typeface="Roboto"/>
                <a:cs typeface="Calibri"/>
              </a:rPr>
              <a:t> </a:t>
            </a:r>
            <a:r>
              <a:rPr lang="en-US" sz="1800" err="1">
                <a:latin typeface="Calibri"/>
                <a:ea typeface="Roboto"/>
                <a:cs typeface="Calibri"/>
              </a:rPr>
              <a:t>este</a:t>
            </a:r>
            <a:r>
              <a:rPr lang="en-US" sz="1800">
                <a:latin typeface="Calibri"/>
                <a:ea typeface="Roboto"/>
                <a:cs typeface="Calibri"/>
              </a:rPr>
              <a:t> </a:t>
            </a:r>
            <a:r>
              <a:rPr lang="en-US" sz="1800" err="1">
                <a:latin typeface="Calibri"/>
                <a:ea typeface="Roboto"/>
                <a:cs typeface="Calibri"/>
              </a:rPr>
              <a:t>año</a:t>
            </a:r>
            <a:r>
              <a:rPr lang="en-US" sz="1800">
                <a:latin typeface="Calibri"/>
                <a:ea typeface="Roboto"/>
                <a:cs typeface="Calibri"/>
              </a:rPr>
              <a:t> a la </a:t>
            </a:r>
            <a:r>
              <a:rPr lang="en-US" sz="1800" err="1">
                <a:latin typeface="Calibri"/>
                <a:ea typeface="Roboto"/>
                <a:cs typeface="Calibri"/>
              </a:rPr>
              <a:t>iniciativa</a:t>
            </a:r>
            <a:r>
              <a:rPr lang="en-US" sz="1800">
                <a:latin typeface="Calibri"/>
                <a:ea typeface="Roboto"/>
                <a:cs typeface="Calibri"/>
              </a:rPr>
              <a:t> de GSMA Open Gateway.</a:t>
            </a:r>
            <a:endParaRPr lang="en-US" sz="1800">
              <a:ea typeface="+mn-lt"/>
              <a:cs typeface="+mn-lt"/>
            </a:endParaRPr>
          </a:p>
          <a:p>
            <a:pPr marL="228600" indent="-228600">
              <a:spcBef>
                <a:spcPct val="0"/>
              </a:spcBef>
              <a:buFont typeface="Arial" panose="020B0604020202020204" pitchFamily="34" charset="0"/>
              <a:buChar char="•"/>
            </a:pPr>
            <a:r>
              <a:rPr lang="en-US" sz="1800">
                <a:latin typeface="Calibri"/>
                <a:ea typeface="Roboto"/>
                <a:cs typeface="Times New Roman"/>
              </a:rPr>
              <a:t>La </a:t>
            </a:r>
            <a:r>
              <a:rPr lang="en-US" sz="1800" err="1">
                <a:latin typeface="Calibri"/>
                <a:ea typeface="Roboto"/>
                <a:cs typeface="Times New Roman"/>
              </a:rPr>
              <a:t>armonización</a:t>
            </a:r>
            <a:r>
              <a:rPr lang="en-US" sz="1800">
                <a:latin typeface="Calibri"/>
                <a:ea typeface="Roboto"/>
                <a:cs typeface="Times New Roman"/>
              </a:rPr>
              <a:t> de las API se </a:t>
            </a:r>
            <a:r>
              <a:rPr lang="en-US" sz="1800" err="1">
                <a:latin typeface="Calibri"/>
                <a:ea typeface="Roboto"/>
                <a:cs typeface="Times New Roman"/>
              </a:rPr>
              <a:t>logra</a:t>
            </a:r>
            <a:r>
              <a:rPr lang="en-US" sz="1800">
                <a:latin typeface="Calibri"/>
                <a:ea typeface="Roboto"/>
                <a:cs typeface="Times New Roman"/>
              </a:rPr>
              <a:t> a </a:t>
            </a:r>
            <a:r>
              <a:rPr lang="en-US" sz="1800" err="1">
                <a:latin typeface="Calibri"/>
                <a:ea typeface="Roboto"/>
                <a:cs typeface="Times New Roman"/>
              </a:rPr>
              <a:t>través</a:t>
            </a:r>
            <a:r>
              <a:rPr lang="en-US" sz="1800">
                <a:latin typeface="Calibri"/>
                <a:ea typeface="Roboto"/>
                <a:cs typeface="Times New Roman"/>
              </a:rPr>
              <a:t> de un </a:t>
            </a:r>
            <a:r>
              <a:rPr lang="en-US" sz="1800" err="1">
                <a:latin typeface="Calibri"/>
                <a:ea typeface="Roboto"/>
                <a:cs typeface="Times New Roman"/>
              </a:rPr>
              <a:t>código</a:t>
            </a:r>
            <a:r>
              <a:rPr lang="en-US" sz="1800">
                <a:latin typeface="Calibri"/>
                <a:ea typeface="Roboto"/>
                <a:cs typeface="Times New Roman"/>
              </a:rPr>
              <a:t> de </a:t>
            </a:r>
            <a:r>
              <a:rPr lang="en-US" sz="1800" err="1">
                <a:latin typeface="Calibri"/>
                <a:ea typeface="Roboto"/>
                <a:cs typeface="Times New Roman"/>
              </a:rPr>
              <a:t>trabajo</a:t>
            </a:r>
            <a:r>
              <a:rPr lang="en-US" sz="1800">
                <a:latin typeface="Calibri"/>
                <a:ea typeface="Roboto"/>
                <a:cs typeface="Times New Roman"/>
              </a:rPr>
              <a:t> </a:t>
            </a:r>
            <a:r>
              <a:rPr lang="en-US" sz="1800" err="1">
                <a:latin typeface="Calibri"/>
                <a:ea typeface="Roboto"/>
                <a:cs typeface="Times New Roman"/>
              </a:rPr>
              <a:t>creado</a:t>
            </a:r>
            <a:r>
              <a:rPr lang="en-US" sz="1800">
                <a:latin typeface="Calibri"/>
                <a:ea typeface="Roboto"/>
                <a:cs typeface="Times New Roman"/>
              </a:rPr>
              <a:t> de forma </a:t>
            </a:r>
            <a:r>
              <a:rPr lang="en-US" sz="1800" err="1">
                <a:latin typeface="Calibri"/>
                <a:ea typeface="Roboto"/>
                <a:cs typeface="Times New Roman"/>
              </a:rPr>
              <a:t>rápida</a:t>
            </a:r>
            <a:r>
              <a:rPr lang="en-US" sz="1800">
                <a:latin typeface="Calibri"/>
                <a:ea typeface="Roboto"/>
                <a:cs typeface="Times New Roman"/>
              </a:rPr>
              <a:t> y </a:t>
            </a:r>
            <a:r>
              <a:rPr lang="en-US" sz="1800" err="1">
                <a:latin typeface="Calibri"/>
                <a:ea typeface="Roboto"/>
                <a:cs typeface="Times New Roman"/>
              </a:rPr>
              <a:t>ágil</a:t>
            </a:r>
            <a:r>
              <a:rPr lang="en-US" sz="1800">
                <a:latin typeface="Calibri"/>
                <a:ea typeface="Roboto"/>
                <a:cs typeface="Times New Roman"/>
              </a:rPr>
              <a:t> con </a:t>
            </a:r>
            <a:r>
              <a:rPr lang="en-US" sz="1800" err="1">
                <a:latin typeface="Calibri"/>
                <a:ea typeface="Roboto"/>
                <a:cs typeface="Times New Roman"/>
              </a:rPr>
              <a:t>documentación</a:t>
            </a:r>
            <a:r>
              <a:rPr lang="en-US" sz="1800">
                <a:latin typeface="Calibri"/>
                <a:ea typeface="Roboto"/>
                <a:cs typeface="Times New Roman"/>
              </a:rPr>
              <a:t> </a:t>
            </a:r>
            <a:r>
              <a:rPr lang="en-US" sz="1800" err="1">
                <a:latin typeface="Calibri"/>
                <a:ea typeface="Roboto"/>
                <a:cs typeface="Times New Roman"/>
              </a:rPr>
              <a:t>fácil</a:t>
            </a:r>
            <a:r>
              <a:rPr lang="en-US" sz="1800">
                <a:latin typeface="Calibri"/>
                <a:ea typeface="Roboto"/>
                <a:cs typeface="Times New Roman"/>
              </a:rPr>
              <a:t> de usar para </a:t>
            </a:r>
            <a:r>
              <a:rPr lang="en-US" sz="1800" err="1">
                <a:latin typeface="Calibri"/>
                <a:ea typeface="Roboto"/>
                <a:cs typeface="Times New Roman"/>
              </a:rPr>
              <a:t>desarrolladores</a:t>
            </a:r>
            <a:r>
              <a:rPr lang="en-US" sz="1800">
                <a:latin typeface="Calibri"/>
                <a:ea typeface="Roboto"/>
                <a:cs typeface="Times New Roman"/>
              </a:rPr>
              <a:t>. (https://camaraproject.org/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solidFill>
                <a:schemeClr val="tx1"/>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err="1">
                <a:solidFill>
                  <a:schemeClr val="tx1"/>
                </a:solidFill>
                <a:latin typeface="Calibri"/>
              </a:rPr>
              <a:t>Objetivo</a:t>
            </a:r>
            <a:r>
              <a:rPr lang="en-US" sz="1800" b="1">
                <a:solidFill>
                  <a:schemeClr val="tx1"/>
                </a:solidFill>
                <a:latin typeface="Calibri"/>
              </a:rPr>
              <a:t> para Fin de </a:t>
            </a:r>
            <a:r>
              <a:rPr lang="en-US" sz="1800" b="1" err="1">
                <a:solidFill>
                  <a:schemeClr val="tx1"/>
                </a:solidFill>
                <a:latin typeface="Calibri"/>
              </a:rPr>
              <a:t>Año</a:t>
            </a:r>
            <a:r>
              <a:rPr lang="en-US" sz="1800" b="1">
                <a:solidFill>
                  <a:schemeClr val="tx1"/>
                </a:solidFill>
                <a:latin typeface="Calibri"/>
              </a:rPr>
              <a:t>: </a:t>
            </a:r>
            <a:r>
              <a:rPr lang="en-US" sz="1800" b="0">
                <a:solidFill>
                  <a:schemeClr val="tx1"/>
                </a:solidFill>
                <a:latin typeface="Calibri"/>
              </a:rPr>
              <a:t>Hoy hay 13 APIs, </a:t>
            </a:r>
            <a:r>
              <a:rPr lang="en-US" sz="1800" b="0" err="1">
                <a:solidFill>
                  <a:schemeClr val="tx1"/>
                </a:solidFill>
                <a:latin typeface="Calibri"/>
              </a:rPr>
              <a:t>llegar</a:t>
            </a:r>
            <a:r>
              <a:rPr lang="en-US" sz="1800" b="0">
                <a:solidFill>
                  <a:schemeClr val="tx1"/>
                </a:solidFill>
                <a:latin typeface="Calibri"/>
              </a:rPr>
              <a:t> a </a:t>
            </a:r>
            <a:r>
              <a:rPr lang="en-US" sz="1800" b="0" err="1">
                <a:solidFill>
                  <a:schemeClr val="tx1"/>
                </a:solidFill>
                <a:latin typeface="Calibri"/>
              </a:rPr>
              <a:t>los</a:t>
            </a:r>
            <a:r>
              <a:rPr lang="en-US" sz="1800" b="0">
                <a:solidFill>
                  <a:schemeClr val="tx1"/>
                </a:solidFill>
                <a:latin typeface="Calibri"/>
              </a:rPr>
              <a:t> 25 </a:t>
            </a:r>
            <a:r>
              <a:rPr lang="en-US" sz="1800" b="0" err="1">
                <a:solidFill>
                  <a:schemeClr val="tx1"/>
                </a:solidFill>
                <a:latin typeface="Calibri"/>
              </a:rPr>
              <a:t>casos</a:t>
            </a:r>
            <a:r>
              <a:rPr lang="en-US" sz="1800" b="0">
                <a:solidFill>
                  <a:schemeClr val="tx1"/>
                </a:solid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solidFill>
                <a:schemeClr val="tx1"/>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Calibri"/>
              </a:rPr>
              <a:t>Si </a:t>
            </a:r>
            <a:r>
              <a:rPr lang="en-US" sz="1800" b="0" err="1">
                <a:solidFill>
                  <a:schemeClr val="tx1"/>
                </a:solidFill>
                <a:latin typeface="Calibri"/>
              </a:rPr>
              <a:t>alguien</a:t>
            </a:r>
            <a:r>
              <a:rPr lang="en-US" sz="1800" b="0">
                <a:solidFill>
                  <a:schemeClr val="tx1"/>
                </a:solidFill>
                <a:latin typeface="Calibri"/>
              </a:rPr>
              <a:t> se </a:t>
            </a:r>
            <a:r>
              <a:rPr lang="en-US" sz="1800" b="0" err="1">
                <a:solidFill>
                  <a:schemeClr val="tx1"/>
                </a:solidFill>
                <a:latin typeface="Calibri"/>
              </a:rPr>
              <a:t>suma</a:t>
            </a:r>
            <a:r>
              <a:rPr lang="en-US" sz="1800" b="0">
                <a:solidFill>
                  <a:schemeClr val="tx1"/>
                </a:solidFill>
                <a:latin typeface="Calibri"/>
              </a:rPr>
              <a:t> a CAMARA, no </a:t>
            </a:r>
            <a:r>
              <a:rPr lang="en-US" sz="1800" b="0" err="1">
                <a:solidFill>
                  <a:schemeClr val="tx1"/>
                </a:solidFill>
                <a:latin typeface="Calibri"/>
              </a:rPr>
              <a:t>puede</a:t>
            </a:r>
            <a:r>
              <a:rPr lang="en-US" sz="1800" b="0">
                <a:solidFill>
                  <a:schemeClr val="tx1"/>
                </a:solidFill>
                <a:latin typeface="Calibri"/>
              </a:rPr>
              <a:t> </a:t>
            </a:r>
            <a:r>
              <a:rPr lang="en-US" sz="1800" b="0" err="1">
                <a:solidFill>
                  <a:schemeClr val="tx1"/>
                </a:solidFill>
                <a:latin typeface="Calibri"/>
              </a:rPr>
              <a:t>simplemente</a:t>
            </a:r>
            <a:r>
              <a:rPr lang="en-US" sz="1800" b="0">
                <a:solidFill>
                  <a:schemeClr val="tx1"/>
                </a:solidFill>
                <a:latin typeface="Calibri"/>
              </a:rPr>
              <a:t> </a:t>
            </a:r>
            <a:r>
              <a:rPr lang="en-US" sz="1800" b="0" err="1">
                <a:solidFill>
                  <a:schemeClr val="tx1"/>
                </a:solidFill>
                <a:latin typeface="Calibri"/>
              </a:rPr>
              <a:t>sumarse</a:t>
            </a:r>
            <a:r>
              <a:rPr lang="en-US" sz="1800" b="0">
                <a:solidFill>
                  <a:schemeClr val="tx1"/>
                </a:solidFill>
                <a:latin typeface="Calibri"/>
              </a:rPr>
              <a:t> y </a:t>
            </a:r>
            <a:r>
              <a:rPr lang="en-US" sz="1800" b="0" err="1">
                <a:solidFill>
                  <a:schemeClr val="tx1"/>
                </a:solidFill>
                <a:latin typeface="Calibri"/>
              </a:rPr>
              <a:t>ver</a:t>
            </a:r>
            <a:r>
              <a:rPr lang="en-US" sz="1800" b="0">
                <a:solidFill>
                  <a:schemeClr val="tx1"/>
                </a:solidFill>
                <a:latin typeface="Calibri"/>
              </a:rPr>
              <a:t> </a:t>
            </a:r>
            <a:r>
              <a:rPr lang="en-US" sz="1800" b="0" err="1">
                <a:solidFill>
                  <a:schemeClr val="tx1"/>
                </a:solidFill>
                <a:latin typeface="Calibri"/>
              </a:rPr>
              <a:t>todo</a:t>
            </a:r>
            <a:r>
              <a:rPr lang="en-US" sz="1800" b="0">
                <a:solidFill>
                  <a:schemeClr val="tx1"/>
                </a:solidFill>
                <a:latin typeface="Calibri"/>
              </a:rPr>
              <a:t> lo que </a:t>
            </a:r>
            <a:r>
              <a:rPr lang="en-US" sz="1800" b="0" err="1">
                <a:solidFill>
                  <a:schemeClr val="tx1"/>
                </a:solidFill>
                <a:latin typeface="Calibri"/>
              </a:rPr>
              <a:t>están</a:t>
            </a:r>
            <a:r>
              <a:rPr lang="en-US" sz="1800" b="0">
                <a:solidFill>
                  <a:schemeClr val="tx1"/>
                </a:solidFill>
                <a:latin typeface="Calibri"/>
              </a:rPr>
              <a:t> </a:t>
            </a:r>
            <a:r>
              <a:rPr lang="en-US" sz="1800" b="0" err="1">
                <a:solidFill>
                  <a:schemeClr val="tx1"/>
                </a:solidFill>
                <a:latin typeface="Calibri"/>
              </a:rPr>
              <a:t>haciendo</a:t>
            </a:r>
            <a:r>
              <a:rPr lang="en-US" sz="1800" b="0">
                <a:solidFill>
                  <a:schemeClr val="tx1"/>
                </a:solidFill>
                <a:latin typeface="Calibri"/>
              </a:rPr>
              <a:t>, </a:t>
            </a:r>
            <a:r>
              <a:rPr lang="en-US" sz="1800" b="0" err="1">
                <a:solidFill>
                  <a:schemeClr val="tx1"/>
                </a:solidFill>
                <a:latin typeface="Calibri"/>
              </a:rPr>
              <a:t>sino</a:t>
            </a:r>
            <a:r>
              <a:rPr lang="en-US" sz="1800" b="0">
                <a:solidFill>
                  <a:schemeClr val="tx1"/>
                </a:solidFill>
                <a:latin typeface="Calibri"/>
              </a:rPr>
              <a:t> que </a:t>
            </a:r>
            <a:r>
              <a:rPr lang="en-US" sz="1800" b="0" err="1">
                <a:solidFill>
                  <a:schemeClr val="tx1"/>
                </a:solidFill>
                <a:latin typeface="Calibri"/>
              </a:rPr>
              <a:t>deben</a:t>
            </a:r>
            <a:r>
              <a:rPr lang="en-US" sz="1800" b="0">
                <a:solidFill>
                  <a:schemeClr val="tx1"/>
                </a:solidFill>
                <a:latin typeface="Calibri"/>
              </a:rPr>
              <a:t> </a:t>
            </a:r>
            <a:r>
              <a:rPr lang="en-US" sz="1800" b="0" err="1">
                <a:solidFill>
                  <a:schemeClr val="tx1"/>
                </a:solidFill>
                <a:latin typeface="Calibri"/>
              </a:rPr>
              <a:t>participar</a:t>
            </a:r>
            <a:r>
              <a:rPr lang="en-US" sz="1800" b="0">
                <a:solidFill>
                  <a:schemeClr val="tx1"/>
                </a:solidFill>
                <a:latin typeface="Calibri"/>
              </a:rPr>
              <a:t> </a:t>
            </a:r>
            <a:r>
              <a:rPr lang="en-US" sz="1800" b="0" err="1">
                <a:solidFill>
                  <a:schemeClr val="tx1"/>
                </a:solidFill>
                <a:latin typeface="Calibri"/>
              </a:rPr>
              <a:t>activamente</a:t>
            </a:r>
            <a:r>
              <a:rPr lang="en-US" sz="1800" b="0">
                <a:solidFill>
                  <a:schemeClr val="tx1"/>
                </a:solidFill>
                <a:latin typeface="Calibri"/>
              </a:rPr>
              <a:t> del Proyecto.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err="1">
                <a:solidFill>
                  <a:schemeClr val="tx1"/>
                </a:solidFill>
                <a:latin typeface="Calibri"/>
              </a:rPr>
              <a:t>Justamente</a:t>
            </a:r>
            <a:r>
              <a:rPr lang="en-US" sz="1800" b="0">
                <a:solidFill>
                  <a:schemeClr val="tx1"/>
                </a:solidFill>
                <a:latin typeface="Calibri"/>
              </a:rPr>
              <a:t> </a:t>
            </a:r>
            <a:r>
              <a:rPr lang="en-US" sz="1800" b="0" err="1">
                <a:solidFill>
                  <a:schemeClr val="tx1"/>
                </a:solidFill>
                <a:latin typeface="Calibri"/>
              </a:rPr>
              <a:t>esto</a:t>
            </a:r>
            <a:r>
              <a:rPr lang="en-US" sz="1800" b="0">
                <a:solidFill>
                  <a:schemeClr val="tx1"/>
                </a:solidFill>
                <a:latin typeface="Calibri"/>
              </a:rPr>
              <a:t> </a:t>
            </a:r>
            <a:r>
              <a:rPr lang="en-US" sz="1800" b="0" err="1">
                <a:solidFill>
                  <a:schemeClr val="tx1"/>
                </a:solidFill>
                <a:latin typeface="Calibri"/>
              </a:rPr>
              <a:t>fue</a:t>
            </a:r>
            <a:r>
              <a:rPr lang="en-US" sz="1800" b="0">
                <a:solidFill>
                  <a:schemeClr val="tx1"/>
                </a:solidFill>
                <a:latin typeface="Calibri"/>
              </a:rPr>
              <a:t> lo que </a:t>
            </a:r>
            <a:r>
              <a:rPr lang="en-US" sz="1800" b="0" err="1">
                <a:solidFill>
                  <a:schemeClr val="tx1"/>
                </a:solidFill>
                <a:latin typeface="Calibri"/>
              </a:rPr>
              <a:t>hizo</a:t>
            </a:r>
            <a:r>
              <a:rPr lang="en-US" sz="1800" b="0">
                <a:solidFill>
                  <a:schemeClr val="tx1"/>
                </a:solidFill>
                <a:latin typeface="Calibri"/>
              </a:rPr>
              <a:t> Telecom con la </a:t>
            </a:r>
            <a:r>
              <a:rPr lang="en-US" sz="1800" b="0" err="1">
                <a:solidFill>
                  <a:schemeClr val="tx1"/>
                </a:solidFill>
                <a:latin typeface="Calibri"/>
              </a:rPr>
              <a:t>firma</a:t>
            </a:r>
            <a:r>
              <a:rPr lang="en-US" sz="1800" b="0">
                <a:solidFill>
                  <a:schemeClr val="tx1"/>
                </a:solidFill>
                <a:latin typeface="Calibri"/>
              </a:rPr>
              <a:t> del Memorandum de </a:t>
            </a:r>
            <a:r>
              <a:rPr lang="en-US" sz="1800" b="0" err="1">
                <a:solidFill>
                  <a:schemeClr val="tx1"/>
                </a:solidFill>
                <a:latin typeface="Calibri"/>
              </a:rPr>
              <a:t>Entendimiento</a:t>
            </a:r>
            <a:r>
              <a:rPr lang="en-US" sz="1800" b="0">
                <a:solidFill>
                  <a:schemeClr val="tx1"/>
                </a:solidFill>
                <a:latin typeface="Calibri"/>
              </a:rPr>
              <a:t>, que </a:t>
            </a:r>
            <a:r>
              <a:rPr lang="en-US" sz="1800" b="0" err="1">
                <a:solidFill>
                  <a:schemeClr val="tx1"/>
                </a:solidFill>
                <a:latin typeface="Calibri"/>
              </a:rPr>
              <a:t>fue</a:t>
            </a:r>
            <a:r>
              <a:rPr lang="en-US" sz="1800" b="0">
                <a:solidFill>
                  <a:schemeClr val="tx1"/>
                </a:solidFill>
                <a:latin typeface="Calibri"/>
              </a:rPr>
              <a:t> </a:t>
            </a:r>
            <a:r>
              <a:rPr lang="en-US" sz="1800" b="0" err="1">
                <a:solidFill>
                  <a:schemeClr val="tx1"/>
                </a:solidFill>
                <a:latin typeface="Calibri"/>
              </a:rPr>
              <a:t>implementar</a:t>
            </a:r>
            <a:r>
              <a:rPr lang="en-US" sz="1800" b="0">
                <a:solidFill>
                  <a:schemeClr val="tx1"/>
                </a:solidFill>
                <a:latin typeface="Calibri"/>
              </a:rPr>
              <a:t> </a:t>
            </a:r>
            <a:r>
              <a:rPr lang="en-US" sz="1800" b="0" err="1">
                <a:solidFill>
                  <a:schemeClr val="tx1"/>
                </a:solidFill>
                <a:latin typeface="Calibri"/>
              </a:rPr>
              <a:t>una</a:t>
            </a:r>
            <a:r>
              <a:rPr lang="en-US" sz="1800" b="0">
                <a:solidFill>
                  <a:schemeClr val="tx1"/>
                </a:solidFill>
                <a:latin typeface="Calibri"/>
              </a:rPr>
              <a:t> y </a:t>
            </a:r>
            <a:r>
              <a:rPr lang="en-US" sz="1800" b="0" err="1">
                <a:solidFill>
                  <a:schemeClr val="tx1"/>
                </a:solidFill>
                <a:latin typeface="Calibri"/>
              </a:rPr>
              <a:t>proponer</a:t>
            </a:r>
            <a:r>
              <a:rPr lang="en-US" sz="1800" b="0">
                <a:solidFill>
                  <a:schemeClr val="tx1"/>
                </a:solidFill>
                <a:latin typeface="Calibri"/>
              </a:rPr>
              <a:t> </a:t>
            </a:r>
            <a:r>
              <a:rPr lang="en-US" sz="1800" b="0" err="1">
                <a:solidFill>
                  <a:schemeClr val="tx1"/>
                </a:solidFill>
                <a:latin typeface="Calibri"/>
              </a:rPr>
              <a:t>otra</a:t>
            </a:r>
            <a:r>
              <a:rPr lang="en-US" sz="1800" b="0">
                <a:solidFill>
                  <a:schemeClr val="tx1"/>
                </a:solidFill>
                <a:latin typeface="Calibri"/>
              </a:rPr>
              <a:t>.</a:t>
            </a:r>
          </a:p>
          <a:p>
            <a:endParaRPr lang="en-GB" sz="1800" b="1">
              <a:effectLst/>
              <a:latin typeface="Times New Roman" panose="02020603050405020304" pitchFamily="18" charset="0"/>
              <a:ea typeface="Times New Roman" panose="02020603050405020304" pitchFamily="18" charset="0"/>
            </a:endParaRPr>
          </a:p>
          <a:p>
            <a:r>
              <a:rPr lang="en-GB" sz="1800" b="0">
                <a:effectLst/>
                <a:latin typeface="Times New Roman" panose="02020603050405020304" pitchFamily="18" charset="0"/>
                <a:ea typeface="Times New Roman" panose="02020603050405020304" pitchFamily="18" charset="0"/>
              </a:rPr>
              <a:t>Las </a:t>
            </a:r>
            <a:r>
              <a:rPr lang="en-GB" sz="1800" b="0" err="1">
                <a:effectLst/>
                <a:latin typeface="Times New Roman" panose="02020603050405020304" pitchFamily="18" charset="0"/>
                <a:ea typeface="Times New Roman" panose="02020603050405020304" pitchFamily="18" charset="0"/>
              </a:rPr>
              <a:t>resaltadas</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en</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naranja</a:t>
            </a:r>
            <a:r>
              <a:rPr lang="en-GB" sz="1800" b="0">
                <a:effectLst/>
                <a:latin typeface="Times New Roman" panose="02020603050405020304" pitchFamily="18" charset="0"/>
                <a:ea typeface="Times New Roman" panose="02020603050405020304" pitchFamily="18" charset="0"/>
              </a:rPr>
              <a:t>, son las que mayor </a:t>
            </a:r>
            <a:r>
              <a:rPr lang="en-GB" sz="1800" b="0" err="1">
                <a:effectLst/>
                <a:latin typeface="Times New Roman" panose="02020603050405020304" pitchFamily="18" charset="0"/>
                <a:ea typeface="Times New Roman" panose="02020603050405020304" pitchFamily="18" charset="0"/>
              </a:rPr>
              <a:t>actividad</a:t>
            </a:r>
            <a:r>
              <a:rPr lang="en-GB" sz="1800" b="0">
                <a:effectLst/>
                <a:latin typeface="Times New Roman" panose="02020603050405020304" pitchFamily="18" charset="0"/>
                <a:ea typeface="Times New Roman" panose="02020603050405020304" pitchFamily="18" charset="0"/>
              </a:rPr>
              <a:t>/</a:t>
            </a:r>
            <a:r>
              <a:rPr lang="en-GB" sz="1800" b="0" err="1">
                <a:effectLst/>
                <a:latin typeface="Times New Roman" panose="02020603050405020304" pitchFamily="18" charset="0"/>
                <a:ea typeface="Times New Roman" panose="02020603050405020304" pitchFamily="18" charset="0"/>
              </a:rPr>
              <a:t>discusion</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están</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teniendo</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Muy</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relacionadas</a:t>
            </a:r>
            <a:r>
              <a:rPr lang="en-GB" sz="1800" b="0">
                <a:effectLst/>
                <a:latin typeface="Times New Roman" panose="02020603050405020304" pitchFamily="18" charset="0"/>
                <a:ea typeface="Times New Roman" panose="02020603050405020304" pitchFamily="18" charset="0"/>
              </a:rPr>
              <a:t> con </a:t>
            </a:r>
            <a:r>
              <a:rPr lang="en-GB" sz="1800" b="0" err="1">
                <a:effectLst/>
                <a:latin typeface="Times New Roman" panose="02020603050405020304" pitchFamily="18" charset="0"/>
                <a:ea typeface="Times New Roman" panose="02020603050405020304" pitchFamily="18" charset="0"/>
              </a:rPr>
              <a:t>temas</a:t>
            </a:r>
            <a:r>
              <a:rPr lang="en-GB" sz="1800" b="0">
                <a:effectLst/>
                <a:latin typeface="Times New Roman" panose="02020603050405020304" pitchFamily="18" charset="0"/>
                <a:ea typeface="Times New Roman" panose="02020603050405020304" pitchFamily="18" charset="0"/>
              </a:rPr>
              <a:t> de </a:t>
            </a:r>
            <a:r>
              <a:rPr lang="en-GB" sz="1800" b="0" err="1">
                <a:effectLst/>
                <a:latin typeface="Times New Roman" panose="02020603050405020304" pitchFamily="18" charset="0"/>
                <a:ea typeface="Times New Roman" panose="02020603050405020304" pitchFamily="18" charset="0"/>
              </a:rPr>
              <a:t>antifraude</a:t>
            </a:r>
            <a:r>
              <a:rPr lang="en-GB" sz="1800" b="0">
                <a:effectLst/>
                <a:latin typeface="Times New Roman" panose="02020603050405020304" pitchFamily="18" charset="0"/>
                <a:ea typeface="Times New Roman" panose="02020603050405020304" pitchFamily="18" charset="0"/>
              </a:rPr>
              <a:t>. </a:t>
            </a:r>
          </a:p>
          <a:p>
            <a:pPr marL="285750" indent="-285750">
              <a:buFont typeface="Arial" panose="020B0604020202020204" pitchFamily="34" charset="0"/>
              <a:buChar char="•"/>
            </a:pPr>
            <a:r>
              <a:rPr lang="en-GB" sz="1800" b="1">
                <a:effectLst/>
                <a:latin typeface="Times New Roman" panose="02020603050405020304" pitchFamily="18" charset="0"/>
                <a:ea typeface="Times New Roman" panose="02020603050405020304" pitchFamily="18" charset="0"/>
              </a:rPr>
              <a:t>SIM Swap</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Diferentes</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Servicios</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Bancos</a:t>
            </a:r>
            <a:r>
              <a:rPr lang="en-GB" sz="1800" b="0">
                <a:effectLst/>
                <a:latin typeface="Times New Roman" panose="02020603050405020304" pitchFamily="18" charset="0"/>
                <a:ea typeface="Times New Roman" panose="02020603050405020304" pitchFamily="18" charset="0"/>
              </a:rPr>
              <a:t>, Fintech, </a:t>
            </a:r>
            <a:r>
              <a:rPr lang="en-GB" sz="1800" b="0" err="1">
                <a:effectLst/>
                <a:latin typeface="Times New Roman" panose="02020603050405020304" pitchFamily="18" charset="0"/>
                <a:ea typeface="Times New Roman" panose="02020603050405020304" pitchFamily="18" charset="0"/>
              </a:rPr>
              <a:t>Seguros</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pueden</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hacer</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validaciones</a:t>
            </a:r>
            <a:r>
              <a:rPr lang="en-GB" sz="1800" b="0">
                <a:effectLst/>
                <a:latin typeface="Times New Roman" panose="02020603050405020304" pitchFamily="18" charset="0"/>
                <a:ea typeface="Times New Roman" panose="02020603050405020304" pitchFamily="18" charset="0"/>
              </a:rPr>
              <a:t> previas de </a:t>
            </a:r>
            <a:r>
              <a:rPr lang="en-GB" sz="1800" b="0" err="1">
                <a:effectLst/>
                <a:latin typeface="Times New Roman" panose="02020603050405020304" pitchFamily="18" charset="0"/>
                <a:ea typeface="Times New Roman" panose="02020603050405020304" pitchFamily="18" charset="0"/>
              </a:rPr>
              <a:t>seguridad</a:t>
            </a:r>
            <a:r>
              <a:rPr lang="en-GB" sz="1800" b="0">
                <a:effectLst/>
                <a:latin typeface="Times New Roman" panose="02020603050405020304" pitchFamily="18" charset="0"/>
                <a:ea typeface="Times New Roman" panose="02020603050405020304" pitchFamily="18" charset="0"/>
              </a:rPr>
              <a:t> antes de </a:t>
            </a:r>
            <a:r>
              <a:rPr lang="en-GB" sz="1800" b="0" err="1">
                <a:effectLst/>
                <a:latin typeface="Times New Roman" panose="02020603050405020304" pitchFamily="18" charset="0"/>
                <a:ea typeface="Times New Roman" panose="02020603050405020304" pitchFamily="18" charset="0"/>
              </a:rPr>
              <a:t>avanzar</a:t>
            </a:r>
            <a:r>
              <a:rPr lang="en-GB" sz="1800" b="0">
                <a:effectLst/>
                <a:latin typeface="Times New Roman" panose="02020603050405020304" pitchFamily="18" charset="0"/>
                <a:ea typeface="Times New Roman" panose="02020603050405020304" pitchFamily="18" charset="0"/>
              </a:rPr>
              <a:t> con la </a:t>
            </a:r>
            <a:r>
              <a:rPr lang="en-GB" sz="1800" b="0" err="1">
                <a:effectLst/>
                <a:latin typeface="Times New Roman" panose="02020603050405020304" pitchFamily="18" charset="0"/>
                <a:ea typeface="Times New Roman" panose="02020603050405020304" pitchFamily="18" charset="0"/>
              </a:rPr>
              <a:t>operacion</a:t>
            </a:r>
            <a:r>
              <a:rPr lang="en-GB" sz="1800" b="0">
                <a:effectLst/>
                <a:latin typeface="Times New Roman" panose="02020603050405020304" pitchFamily="18" charset="0"/>
                <a:ea typeface="Times New Roman" panose="02020603050405020304" pitchFamily="18" charset="0"/>
              </a:rPr>
              <a:t>. Este es </a:t>
            </a:r>
            <a:r>
              <a:rPr lang="en-GB" sz="1800" b="0" err="1">
                <a:effectLst/>
                <a:latin typeface="Times New Roman" panose="02020603050405020304" pitchFamily="18" charset="0"/>
                <a:ea typeface="Times New Roman" panose="02020603050405020304" pitchFamily="18" charset="0"/>
              </a:rPr>
              <a:t>el</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caso</a:t>
            </a:r>
            <a:r>
              <a:rPr lang="en-GB" sz="1800" b="0">
                <a:effectLst/>
                <a:latin typeface="Times New Roman" panose="02020603050405020304" pitchFamily="18" charset="0"/>
                <a:ea typeface="Times New Roman" panose="02020603050405020304" pitchFamily="18" charset="0"/>
              </a:rPr>
              <a:t> de </a:t>
            </a:r>
            <a:r>
              <a:rPr lang="en-GB" sz="1800" b="0" err="1">
                <a:effectLst/>
                <a:latin typeface="Times New Roman" panose="02020603050405020304" pitchFamily="18" charset="0"/>
                <a:ea typeface="Times New Roman" panose="02020603050405020304" pitchFamily="18" charset="0"/>
              </a:rPr>
              <a:t>uso</a:t>
            </a:r>
            <a:r>
              <a:rPr lang="en-GB" sz="1800" b="0">
                <a:effectLst/>
                <a:latin typeface="Times New Roman" panose="02020603050405020304" pitchFamily="18" charset="0"/>
                <a:ea typeface="Times New Roman" panose="02020603050405020304" pitchFamily="18" charset="0"/>
              </a:rPr>
              <a:t> que se </a:t>
            </a:r>
            <a:r>
              <a:rPr lang="en-GB" sz="1800" b="0" err="1">
                <a:effectLst/>
                <a:latin typeface="Times New Roman" panose="02020603050405020304" pitchFamily="18" charset="0"/>
                <a:ea typeface="Times New Roman" panose="02020603050405020304" pitchFamily="18" charset="0"/>
              </a:rPr>
              <a:t>coimprometio</a:t>
            </a:r>
            <a:r>
              <a:rPr lang="en-GB" sz="1800" b="0">
                <a:effectLst/>
                <a:latin typeface="Times New Roman" panose="02020603050405020304" pitchFamily="18" charset="0"/>
                <a:ea typeface="Times New Roman" panose="02020603050405020304" pitchFamily="18" charset="0"/>
              </a:rPr>
              <a:t> TECO </a:t>
            </a:r>
            <a:r>
              <a:rPr lang="en-GB" sz="1800" b="0" err="1">
                <a:effectLst/>
                <a:latin typeface="Times New Roman" panose="02020603050405020304" pitchFamily="18" charset="0"/>
                <a:ea typeface="Times New Roman" panose="02020603050405020304" pitchFamily="18" charset="0"/>
              </a:rPr>
              <a:t>en</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implementar</a:t>
            </a:r>
            <a:r>
              <a:rPr lang="en-GB" sz="1800" b="0">
                <a:effectLst/>
                <a:latin typeface="Times New Roman" panose="02020603050405020304" pitchFamily="18" charset="0"/>
                <a:ea typeface="Times New Roman" panose="02020603050405020304" pitchFamily="18" charset="0"/>
              </a:rPr>
              <a:t>, y </a:t>
            </a:r>
            <a:r>
              <a:rPr lang="en-GB" sz="1800" b="0" err="1">
                <a:effectLst/>
                <a:latin typeface="Times New Roman" panose="02020603050405020304" pitchFamily="18" charset="0"/>
                <a:ea typeface="Times New Roman" panose="02020603050405020304" pitchFamily="18" charset="0"/>
              </a:rPr>
              <a:t>el</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objetivo</a:t>
            </a:r>
            <a:r>
              <a:rPr lang="en-GB" sz="1800" b="0">
                <a:effectLst/>
                <a:latin typeface="Times New Roman" panose="02020603050405020304" pitchFamily="18" charset="0"/>
                <a:ea typeface="Times New Roman" panose="02020603050405020304" pitchFamily="18" charset="0"/>
              </a:rPr>
              <a:t> es </a:t>
            </a:r>
            <a:r>
              <a:rPr lang="en-GB" sz="1800" b="0" err="1">
                <a:effectLst/>
                <a:latin typeface="Times New Roman" panose="02020603050405020304" pitchFamily="18" charset="0"/>
                <a:ea typeface="Times New Roman" panose="02020603050405020304" pitchFamily="18" charset="0"/>
              </a:rPr>
              <a:t>poder</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implementarlo</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en</a:t>
            </a:r>
            <a:r>
              <a:rPr lang="en-GB" sz="1800" b="0">
                <a:effectLst/>
                <a:latin typeface="Times New Roman" panose="02020603050405020304" pitchFamily="18" charset="0"/>
                <a:ea typeface="Times New Roman" panose="02020603050405020304" pitchFamily="18" charset="0"/>
              </a:rPr>
              <a:t> Agosto.</a:t>
            </a:r>
          </a:p>
          <a:p>
            <a:pPr marL="285750" indent="-285750">
              <a:buFont typeface="Arial" panose="020B0604020202020204" pitchFamily="34" charset="0"/>
              <a:buChar char="•"/>
            </a:pPr>
            <a:r>
              <a:rPr lang="en-GB" sz="1800" b="0">
                <a:effectLst/>
                <a:latin typeface="Times New Roman" panose="02020603050405020304" pitchFamily="18" charset="0"/>
                <a:ea typeface="Times New Roman" panose="02020603050405020304" pitchFamily="18" charset="0"/>
              </a:rPr>
              <a:t>Number Verification: Validar que </a:t>
            </a:r>
            <a:r>
              <a:rPr lang="en-GB" sz="1800" b="0" err="1">
                <a:effectLst/>
                <a:latin typeface="Times New Roman" panose="02020603050405020304" pitchFamily="18" charset="0"/>
                <a:ea typeface="Times New Roman" panose="02020603050405020304" pitchFamily="18" charset="0"/>
              </a:rPr>
              <a:t>el</a:t>
            </a:r>
            <a:r>
              <a:rPr lang="en-GB" sz="1800" b="0">
                <a:effectLst/>
                <a:latin typeface="Times New Roman" panose="02020603050405020304" pitchFamily="18" charset="0"/>
                <a:ea typeface="Times New Roman" panose="02020603050405020304" pitchFamily="18" charset="0"/>
              </a:rPr>
              <a:t> que </a:t>
            </a:r>
            <a:r>
              <a:rPr lang="en-GB" sz="1800" b="0" err="1">
                <a:effectLst/>
                <a:latin typeface="Times New Roman" panose="02020603050405020304" pitchFamily="18" charset="0"/>
                <a:ea typeface="Times New Roman" panose="02020603050405020304" pitchFamily="18" charset="0"/>
              </a:rPr>
              <a:t>está</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realizando</a:t>
            </a:r>
            <a:r>
              <a:rPr lang="en-GB" sz="1800" b="0">
                <a:effectLst/>
                <a:latin typeface="Times New Roman" panose="02020603050405020304" pitchFamily="18" charset="0"/>
                <a:ea typeface="Times New Roman" panose="02020603050405020304" pitchFamily="18" charset="0"/>
              </a:rPr>
              <a:t> la </a:t>
            </a:r>
            <a:r>
              <a:rPr lang="en-GB" sz="1800" b="0" err="1">
                <a:effectLst/>
                <a:latin typeface="Times New Roman" panose="02020603050405020304" pitchFamily="18" charset="0"/>
                <a:ea typeface="Times New Roman" panose="02020603050405020304" pitchFamily="18" charset="0"/>
              </a:rPr>
              <a:t>operacion</a:t>
            </a:r>
            <a:r>
              <a:rPr lang="en-GB" sz="1800" b="0">
                <a:effectLst/>
                <a:latin typeface="Times New Roman" panose="02020603050405020304" pitchFamily="18" charset="0"/>
                <a:ea typeface="Times New Roman" panose="02020603050405020304" pitchFamily="18" charset="0"/>
              </a:rPr>
              <a:t> se</a:t>
            </a:r>
          </a:p>
          <a:p>
            <a:pPr marL="285750" indent="-285750">
              <a:buFont typeface="Arial" panose="020B0604020202020204" pitchFamily="34" charset="0"/>
              <a:buChar char="•"/>
            </a:pPr>
            <a:r>
              <a:rPr lang="en-GB" sz="1800" b="0">
                <a:effectLst/>
                <a:latin typeface="Times New Roman" panose="02020603050405020304" pitchFamily="18" charset="0"/>
                <a:ea typeface="Times New Roman" panose="02020603050405020304" pitchFamily="18" charset="0"/>
              </a:rPr>
              <a:t>Device Status: </a:t>
            </a:r>
          </a:p>
          <a:p>
            <a:pPr marL="285750" indent="-285750">
              <a:buFont typeface="Arial" panose="020B0604020202020204" pitchFamily="34" charset="0"/>
              <a:buChar char="•"/>
            </a:pPr>
            <a:r>
              <a:rPr lang="en-GB" sz="1800" b="0">
                <a:effectLst/>
                <a:latin typeface="Times New Roman" panose="02020603050405020304" pitchFamily="18" charset="0"/>
                <a:ea typeface="Times New Roman" panose="02020603050405020304" pitchFamily="18" charset="0"/>
              </a:rPr>
              <a:t>Device Location: </a:t>
            </a:r>
            <a:r>
              <a:rPr lang="en-GB" sz="1800" b="0" err="1">
                <a:effectLst/>
                <a:latin typeface="Times New Roman" panose="02020603050405020304" pitchFamily="18" charset="0"/>
                <a:ea typeface="Times New Roman" panose="02020603050405020304" pitchFamily="18" charset="0"/>
              </a:rPr>
              <a:t>Verifica</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si</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el</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dispositivo</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está</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cerca</a:t>
            </a:r>
            <a:r>
              <a:rPr lang="en-GB" sz="1800" b="0">
                <a:effectLst/>
                <a:latin typeface="Times New Roman" panose="02020603050405020304" pitchFamily="18" charset="0"/>
                <a:ea typeface="Times New Roman" panose="02020603050405020304" pitchFamily="18" charset="0"/>
              </a:rPr>
              <a:t> de un </a:t>
            </a:r>
            <a:r>
              <a:rPr lang="en-GB" sz="1800" b="0" err="1">
                <a:effectLst/>
                <a:latin typeface="Times New Roman" panose="02020603050405020304" pitchFamily="18" charset="0"/>
                <a:ea typeface="Times New Roman" panose="02020603050405020304" pitchFamily="18" charset="0"/>
              </a:rPr>
              <a:t>lugar</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determinado</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por</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ejemplo</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si</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quisiera</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verificar</a:t>
            </a:r>
            <a:r>
              <a:rPr lang="en-GB" sz="1800" b="0">
                <a:effectLst/>
                <a:latin typeface="Times New Roman" panose="02020603050405020304" pitchFamily="18" charset="0"/>
                <a:ea typeface="Times New Roman" panose="02020603050405020304" pitchFamily="18" charset="0"/>
              </a:rPr>
              <a:t> que un </a:t>
            </a:r>
            <a:r>
              <a:rPr lang="en-GB" sz="1800" b="0" err="1">
                <a:effectLst/>
                <a:latin typeface="Times New Roman" panose="02020603050405020304" pitchFamily="18" charset="0"/>
                <a:ea typeface="Times New Roman" panose="02020603050405020304" pitchFamily="18" charset="0"/>
              </a:rPr>
              <a:t>movil</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está</a:t>
            </a:r>
            <a:r>
              <a:rPr lang="en-GB" sz="1800" b="0">
                <a:effectLst/>
                <a:latin typeface="Times New Roman" panose="02020603050405020304" pitchFamily="18" charset="0"/>
                <a:ea typeface="Times New Roman" panose="02020603050405020304" pitchFamily="18" charset="0"/>
              </a:rPr>
              <a:t> </a:t>
            </a:r>
            <a:r>
              <a:rPr lang="en-GB" sz="1800" b="0" err="1">
                <a:effectLst/>
                <a:latin typeface="Times New Roman" panose="02020603050405020304" pitchFamily="18" charset="0"/>
                <a:ea typeface="Times New Roman" panose="02020603050405020304" pitchFamily="18" charset="0"/>
              </a:rPr>
              <a:t>cerca</a:t>
            </a:r>
            <a:r>
              <a:rPr lang="en-GB" sz="1800" b="0">
                <a:effectLst/>
                <a:latin typeface="Times New Roman" panose="02020603050405020304" pitchFamily="18" charset="0"/>
                <a:ea typeface="Times New Roman" panose="02020603050405020304" pitchFamily="18" charset="0"/>
              </a:rPr>
              <a:t> de un </a:t>
            </a:r>
            <a:r>
              <a:rPr lang="en-GB" sz="1800" b="0" err="1">
                <a:effectLst/>
                <a:latin typeface="Times New Roman" panose="02020603050405020304" pitchFamily="18" charset="0"/>
                <a:ea typeface="Times New Roman" panose="02020603050405020304" pitchFamily="18" charset="0"/>
              </a:rPr>
              <a:t>cajero</a:t>
            </a:r>
            <a:r>
              <a:rPr lang="en-GB" sz="1800" b="0">
                <a:effectLst/>
                <a:latin typeface="Times New Roman" panose="02020603050405020304" pitchFamily="18" charset="0"/>
                <a:ea typeface="Times New Roman" panose="02020603050405020304" pitchFamily="18" charset="0"/>
              </a:rPr>
              <a:t>…)</a:t>
            </a:r>
          </a:p>
          <a:p>
            <a:endParaRPr lang="en-GB" sz="1800" b="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effectLst/>
                <a:latin typeface="Times New Roman" panose="02020603050405020304" pitchFamily="18" charset="0"/>
                <a:ea typeface="Times New Roman" panose="02020603050405020304" pitchFamily="18" charset="0"/>
              </a:rPr>
              <a:t>// CAMARA </a:t>
            </a:r>
            <a:r>
              <a:rPr lang="en-US" sz="1800">
                <a:latin typeface="Calibri"/>
                <a:ea typeface="Roboto"/>
                <a:cs typeface="Times New Roman"/>
              </a:rPr>
              <a:t>(Converged Authentication and Management for 5G Enhanced Mobile Access)</a:t>
            </a:r>
            <a:r>
              <a:rPr lang="en-GB" sz="1800">
                <a:effectLst/>
                <a:latin typeface="Times New Roman" panose="02020603050405020304" pitchFamily="18" charset="0"/>
                <a:ea typeface="Times New Roman" panose="02020603050405020304" pitchFamily="18" charset="0"/>
              </a:rPr>
              <a:t>:</a:t>
            </a:r>
          </a:p>
          <a:p>
            <a:pPr marL="0" indent="0">
              <a:spcBef>
                <a:spcPct val="0"/>
              </a:spcBef>
              <a:buFont typeface="Arial" panose="020B0604020202020204" pitchFamily="34" charset="0"/>
              <a:buNone/>
            </a:pPr>
            <a:endParaRPr lang="en-US" sz="1800" b="1">
              <a:latin typeface="Calibri"/>
              <a:ea typeface="Roboto"/>
              <a:cs typeface="Calibri"/>
            </a:endParaRPr>
          </a:p>
          <a:p>
            <a:pPr marL="0" indent="0" algn="l">
              <a:buFont typeface="Arial" panose="020B0604020202020204" pitchFamily="34" charset="0"/>
              <a:buNone/>
            </a:pPr>
            <a:r>
              <a:rPr lang="es-ES" sz="1400" b="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Otro compromiso asumido es proponer una nueva API para un nuevo caso de uso a la GSMA OPG, para esto se requiere detectar </a:t>
            </a:r>
            <a:r>
              <a:rPr lang="es-ES_tradnl" sz="1400"/>
              <a:t>una necesidad no satisfecha en las industrias/negocios de la Argentina</a:t>
            </a:r>
            <a:endParaRPr lang="es-ES" sz="1400" b="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endParaRPr>
          </a:p>
          <a:p>
            <a:pPr marL="0" indent="0" algn="l">
              <a:buFont typeface="Arial" panose="020B0604020202020204" pitchFamily="34" charset="0"/>
              <a:buNone/>
            </a:pPr>
            <a:r>
              <a:rPr lang="es-ES" sz="1400" b="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Para esto se realizaron tanto Workshops internos como con Clientes y </a:t>
            </a:r>
            <a:r>
              <a:rPr lang="es-ES" sz="1400" b="0" err="1">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Partners</a:t>
            </a:r>
            <a:r>
              <a:rPr lang="es-ES" sz="1400" b="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 Se detectaron 4 posibles casos de uso, que se van a analizar cuál es el más conveniente para avanzar.</a:t>
            </a:r>
          </a:p>
          <a:p>
            <a:pPr marL="0" indent="0" algn="l">
              <a:buFont typeface="Arial" panose="020B0604020202020204" pitchFamily="34" charset="0"/>
              <a:buNone/>
            </a:pPr>
            <a:r>
              <a:rPr lang="es-ES" sz="1400" b="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Estos son:</a:t>
            </a:r>
          </a:p>
          <a:p>
            <a:pPr marL="285750" marR="0" lvl="1"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3200" b="0">
                <a:solidFill>
                  <a:srgbClr val="FFFFFF"/>
                </a:solidFill>
                <a:latin typeface="+mn-lt"/>
                <a:ea typeface="+mn-ea"/>
                <a:cs typeface="+mn-cs"/>
                <a:sym typeface="Helvetica Neue Medium"/>
              </a:defRPr>
            </a:pPr>
            <a:r>
              <a:rPr kumimoji="0" lang="es-ES" sz="1400" b="1"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Datos Esponsorizados</a:t>
            </a:r>
            <a:r>
              <a:rPr kumimoji="0" lang="es-ES" sz="1400" b="0"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 </a:t>
            </a:r>
            <a:r>
              <a:rPr lang="es-ES" sz="140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habilita que el Usuario Móvil navegue sin consumir de sus datos de cuota y dicha navegación sea auspiciada por un tercero</a:t>
            </a:r>
            <a:endParaRPr kumimoji="0" lang="es-ES" sz="1400" b="0"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a:p>
            <a:pPr marL="285750" marR="0" lvl="1" indent="-285750" defTabSz="914400" eaLnBrk="1" fontAlgn="auto" latinLnBrk="0" hangingPunct="1">
              <a:lnSpc>
                <a:spcPct val="100000"/>
              </a:lnSpc>
              <a:spcBef>
                <a:spcPts val="0"/>
              </a:spcBef>
              <a:spcAft>
                <a:spcPts val="300"/>
              </a:spcAft>
              <a:buClrTx/>
              <a:buSzTx/>
              <a:buFont typeface="Arial" panose="020B0604020202020204" pitchFamily="34" charset="0"/>
              <a:buChar char="•"/>
              <a:tabLst/>
              <a:defRPr sz="3200" b="0">
                <a:solidFill>
                  <a:srgbClr val="FFFFFF"/>
                </a:solidFill>
                <a:latin typeface="+mn-lt"/>
                <a:ea typeface="+mn-ea"/>
                <a:cs typeface="+mn-cs"/>
                <a:sym typeface="Helvetica Neue Medium"/>
              </a:defRPr>
            </a:pPr>
            <a:r>
              <a:rPr kumimoji="0" lang="es-ES" sz="1400" b="1" i="0" u="none" strike="noStrike" kern="0" cap="none" spc="0" normalizeH="0" baseline="0" noProof="0" err="1">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Scoring</a:t>
            </a:r>
            <a:r>
              <a:rPr kumimoji="0" lang="es-ES" sz="1400" b="1"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 de Clientes</a:t>
            </a:r>
            <a:r>
              <a:rPr kumimoji="0" lang="es-ES" sz="1400" b="0"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 </a:t>
            </a:r>
            <a:r>
              <a:rPr lang="es-ES" sz="140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brinda información de </a:t>
            </a:r>
            <a:r>
              <a:rPr lang="es-ES" sz="1400" err="1">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cluster</a:t>
            </a:r>
            <a:r>
              <a:rPr lang="es-ES" sz="140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 de cliente por número de línea </a:t>
            </a:r>
            <a:endParaRPr kumimoji="0" lang="es-ES" sz="1400" b="0"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a:p>
            <a:pPr marL="285750" marR="0" lvl="1" indent="-285750" defTabSz="914400" eaLnBrk="1" fontAlgn="auto" latinLnBrk="0" hangingPunct="1">
              <a:lnSpc>
                <a:spcPct val="100000"/>
              </a:lnSpc>
              <a:spcBef>
                <a:spcPts val="0"/>
              </a:spcBef>
              <a:spcAft>
                <a:spcPts val="300"/>
              </a:spcAft>
              <a:buClrTx/>
              <a:buSzTx/>
              <a:buFont typeface="Arial" panose="020B0604020202020204" pitchFamily="34" charset="0"/>
              <a:buChar char="•"/>
              <a:tabLst/>
              <a:defRPr sz="3200" b="0">
                <a:solidFill>
                  <a:srgbClr val="FFFFFF"/>
                </a:solidFill>
                <a:latin typeface="+mn-lt"/>
                <a:ea typeface="+mn-ea"/>
                <a:cs typeface="+mn-cs"/>
                <a:sym typeface="Helvetica Neue Medium"/>
              </a:defRPr>
            </a:pPr>
            <a:r>
              <a:rPr kumimoji="0" lang="es-ES" sz="1400" b="1"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Gestión Audiencias</a:t>
            </a:r>
            <a:r>
              <a:rPr kumimoji="0" lang="es-ES" sz="1400" b="0"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 </a:t>
            </a:r>
            <a:r>
              <a:rPr lang="es-ES" sz="140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genera en tiempo real </a:t>
            </a:r>
            <a:r>
              <a:rPr lang="es-ES" sz="1400" err="1">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clusters</a:t>
            </a:r>
            <a:r>
              <a:rPr lang="es-ES" sz="140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 y agrupamientos según información demográfica, económica y comportamental del Cliente</a:t>
            </a:r>
            <a:endParaRPr kumimoji="0" lang="es-ES" sz="1400" b="0"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a:p>
            <a:pPr marL="285750" marR="0" lvl="1" indent="-285750" defTabSz="914400" eaLnBrk="1" fontAlgn="auto" latinLnBrk="0" hangingPunct="1">
              <a:lnSpc>
                <a:spcPct val="100000"/>
              </a:lnSpc>
              <a:spcBef>
                <a:spcPts val="0"/>
              </a:spcBef>
              <a:spcAft>
                <a:spcPts val="300"/>
              </a:spcAft>
              <a:buClrTx/>
              <a:buSzTx/>
              <a:buFont typeface="Arial" panose="020B0604020202020204" pitchFamily="34" charset="0"/>
              <a:buChar char="•"/>
              <a:tabLst/>
              <a:defRPr sz="3200" b="0">
                <a:solidFill>
                  <a:srgbClr val="FFFFFF"/>
                </a:solidFill>
                <a:latin typeface="+mn-lt"/>
                <a:ea typeface="+mn-ea"/>
                <a:cs typeface="+mn-cs"/>
                <a:sym typeface="Helvetica Neue Medium"/>
              </a:defRPr>
            </a:pPr>
            <a:r>
              <a:rPr kumimoji="0" lang="es-ES" sz="1400" b="1"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Mapa de Dispersión</a:t>
            </a:r>
            <a:r>
              <a:rPr kumimoji="0" lang="es-ES" sz="1400" b="0"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 </a:t>
            </a:r>
            <a:r>
              <a:rPr lang="es-ES" sz="140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Consulta en tiempo real de combinación de Clientes y Dispositivos traficando por zona, nivel de cobertura, flujo horario, cual mapa de calor.</a:t>
            </a:r>
            <a:endParaRPr kumimoji="0" lang="es-ES" sz="1400" b="0"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a:p>
            <a:pPr marL="0" indent="0">
              <a:spcBef>
                <a:spcPct val="0"/>
              </a:spcBef>
              <a:buFont typeface="Arial" panose="020B0604020202020204" pitchFamily="34" charset="0"/>
              <a:buNone/>
            </a:pPr>
            <a:endParaRPr lang="en-US" sz="1800" b="1">
              <a:latin typeface="Calibri"/>
              <a:ea typeface="Roboto"/>
              <a:cs typeface="Calibri"/>
            </a:endParaRPr>
          </a:p>
          <a:p>
            <a:pPr marL="0" indent="0">
              <a:spcBef>
                <a:spcPct val="0"/>
              </a:spcBef>
              <a:buFont typeface="Arial" panose="020B0604020202020204" pitchFamily="34" charset="0"/>
              <a:buNone/>
            </a:pPr>
            <a:endParaRPr lang="en-US" sz="1800" b="1">
              <a:latin typeface="Calibri"/>
              <a:ea typeface="Roboto"/>
              <a:cs typeface="Calibri"/>
            </a:endParaRPr>
          </a:p>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US" sz="1800" err="1">
                <a:latin typeface="Calibri"/>
                <a:ea typeface="Roboto"/>
                <a:cs typeface="Times New Roman"/>
              </a:rPr>
              <a:t>En</a:t>
            </a:r>
            <a:r>
              <a:rPr lang="en-US" sz="1800">
                <a:latin typeface="Calibri"/>
                <a:ea typeface="Roboto"/>
                <a:cs typeface="Times New Roman"/>
              </a:rPr>
              <a:t> GitHub </a:t>
            </a:r>
            <a:r>
              <a:rPr lang="en-US" sz="1800" err="1">
                <a:latin typeface="Calibri"/>
                <a:ea typeface="Roboto"/>
                <a:cs typeface="Times New Roman"/>
              </a:rPr>
              <a:t>ya</a:t>
            </a:r>
            <a:r>
              <a:rPr lang="en-US" sz="1800">
                <a:latin typeface="Calibri"/>
                <a:ea typeface="Roboto"/>
                <a:cs typeface="Times New Roman"/>
              </a:rPr>
              <a:t> es </a:t>
            </a:r>
            <a:r>
              <a:rPr lang="en-US" sz="1800" err="1">
                <a:latin typeface="Calibri"/>
                <a:ea typeface="Roboto"/>
                <a:cs typeface="Times New Roman"/>
              </a:rPr>
              <a:t>posible</a:t>
            </a:r>
            <a:r>
              <a:rPr lang="en-US" sz="1800">
                <a:latin typeface="Calibri"/>
                <a:ea typeface="Roboto"/>
                <a:cs typeface="Times New Roman"/>
              </a:rPr>
              <a:t> </a:t>
            </a:r>
            <a:r>
              <a:rPr lang="en-US" sz="1800" err="1">
                <a:latin typeface="Calibri"/>
                <a:ea typeface="Roboto"/>
                <a:cs typeface="Times New Roman"/>
              </a:rPr>
              <a:t>encontrar</a:t>
            </a:r>
            <a:r>
              <a:rPr lang="en-US" sz="1800">
                <a:latin typeface="Calibri"/>
                <a:ea typeface="Roboto"/>
                <a:cs typeface="Times New Roman"/>
              </a:rPr>
              <a:t> </a:t>
            </a:r>
            <a:r>
              <a:rPr lang="en-US" sz="1800" err="1">
                <a:latin typeface="Calibri"/>
                <a:ea typeface="Roboto"/>
                <a:cs typeface="Times New Roman"/>
              </a:rPr>
              <a:t>ocho</a:t>
            </a:r>
            <a:r>
              <a:rPr lang="en-US" sz="1800">
                <a:latin typeface="Calibri"/>
                <a:ea typeface="Roboto"/>
                <a:cs typeface="Times New Roman"/>
              </a:rPr>
              <a:t> </a:t>
            </a:r>
            <a:r>
              <a:rPr lang="en-US" sz="1800" err="1">
                <a:latin typeface="Calibri"/>
                <a:ea typeface="Roboto"/>
                <a:cs typeface="Times New Roman"/>
              </a:rPr>
              <a:t>casos</a:t>
            </a:r>
            <a:r>
              <a:rPr lang="en-US" sz="1800">
                <a:latin typeface="Calibri"/>
                <a:ea typeface="Roboto"/>
                <a:cs typeface="Times New Roman"/>
              </a:rPr>
              <a:t> de </a:t>
            </a:r>
            <a:r>
              <a:rPr lang="en-US" sz="1800" err="1">
                <a:latin typeface="Calibri"/>
                <a:ea typeface="Roboto"/>
                <a:cs typeface="Times New Roman"/>
              </a:rPr>
              <a:t>uso</a:t>
            </a:r>
            <a:r>
              <a:rPr lang="en-US" sz="1800">
                <a:latin typeface="Calibri"/>
                <a:ea typeface="Roboto"/>
                <a:cs typeface="Times New Roman"/>
              </a:rPr>
              <a:t> con sus APIs </a:t>
            </a:r>
            <a:r>
              <a:rPr lang="en-US" sz="1800" err="1">
                <a:latin typeface="Calibri"/>
                <a:ea typeface="Roboto"/>
                <a:cs typeface="Times New Roman"/>
              </a:rPr>
              <a:t>correspondientes</a:t>
            </a:r>
            <a:r>
              <a:rPr lang="en-US" sz="1800">
                <a:latin typeface="Calibri"/>
                <a:ea typeface="Roboto"/>
                <a:cs typeface="Times New Roman"/>
              </a:rPr>
              <a:t>:</a:t>
            </a:r>
            <a:endParaRPr lang="en-US" sz="1800">
              <a:latin typeface="Calibri"/>
              <a:ea typeface="Roboto"/>
              <a:cs typeface="Calibri"/>
            </a:endParaRPr>
          </a:p>
          <a:p>
            <a:pPr marL="0" indent="0">
              <a:spcBef>
                <a:spcPct val="0"/>
              </a:spcBef>
              <a:buFont typeface="Arial" panose="020B0604020202020204" pitchFamily="34" charset="0"/>
              <a:buNone/>
            </a:pPr>
            <a:endParaRPr lang="en-US" sz="1800" b="1">
              <a:latin typeface="Calibri"/>
              <a:ea typeface="Roboto"/>
              <a:cs typeface="Calibri"/>
            </a:endParaRPr>
          </a:p>
          <a:p>
            <a:pPr marL="342900" indent="-342900" algn="just">
              <a:buFont typeface="Arial,Sans-Serif" panose="020B0604020202020204" pitchFamily="34" charset="0"/>
              <a:buChar char="•"/>
            </a:pPr>
            <a:r>
              <a:rPr lang="en-US" sz="1800" b="1">
                <a:latin typeface="Calibri"/>
                <a:ea typeface="Roboto"/>
                <a:cs typeface="Calibri"/>
              </a:rPr>
              <a:t>SIM Swap: </a:t>
            </a:r>
          </a:p>
          <a:p>
            <a:pPr marL="742950" lvl="1" indent="-285750" algn="just">
              <a:buFont typeface="Arial,Sans-Serif" panose="020B0604020202020204" pitchFamily="34" charset="0"/>
              <a:buChar char="•"/>
            </a:pPr>
            <a:r>
              <a:rPr lang="es-AR" b="1"/>
              <a:t>Descripción de la API:</a:t>
            </a:r>
            <a:r>
              <a:rPr lang="es-AR"/>
              <a:t> La API comprueba la última vez que ha cambiado la tarjeta SIM asociada a un número de móvil (MSISDN). La respuesta puede ser una marca de tiempo o un sí/no para un período definido (por ejemplo, las últimas 24 horas).</a:t>
            </a:r>
          </a:p>
          <a:p>
            <a:pPr lvl="1" algn="just"/>
            <a:endParaRPr lang="es-AR">
              <a:cs typeface="Calibri"/>
            </a:endParaRPr>
          </a:p>
          <a:p>
            <a:pPr marL="342900" indent="-342900" algn="just">
              <a:buFont typeface="Arial,Sans-Serif"/>
              <a:buChar char="•"/>
            </a:pPr>
            <a:r>
              <a:rPr lang="es-AR" b="1" err="1"/>
              <a:t>Quality</a:t>
            </a:r>
            <a:r>
              <a:rPr lang="es-AR" b="1"/>
              <a:t> </a:t>
            </a:r>
            <a:r>
              <a:rPr lang="es-AR" b="1" err="1"/>
              <a:t>On</a:t>
            </a:r>
            <a:r>
              <a:rPr lang="es-AR" b="1"/>
              <a:t> </a:t>
            </a:r>
            <a:r>
              <a:rPr lang="es-AR" b="1" err="1"/>
              <a:t>Demand</a:t>
            </a:r>
            <a:r>
              <a:rPr lang="es-AR" b="1"/>
              <a:t> (Calidad de servicio bajo demanda)</a:t>
            </a:r>
            <a:endParaRPr lang="es-AR"/>
          </a:p>
          <a:p>
            <a:pPr marL="742950" lvl="1" indent="-285750" algn="just">
              <a:buFont typeface="Arial,Sans-Serif"/>
              <a:buChar char="•"/>
            </a:pPr>
            <a:r>
              <a:rPr lang="es-AR" b="1"/>
              <a:t>Descripción de la API:</a:t>
            </a:r>
            <a:r>
              <a:rPr lang="es-AR"/>
              <a:t> La API permite que una aplicación solicite un nivel de calidad para su(s) flujo(s) de tráfico. La calidad puede definirse en términos de, por ejemplo, latencia, fluctuación, ancho de banda. La respuesta de la API confirma si la red puede cumplir con la solicitud o si puede ofrecer un nivel de calidad alternativo.</a:t>
            </a:r>
            <a:endParaRPr lang="es-AR">
              <a:cs typeface="Calibri"/>
            </a:endParaRPr>
          </a:p>
          <a:p>
            <a:pPr marL="342900" indent="-342900" algn="just">
              <a:buFont typeface="Arial,Sans-Serif"/>
              <a:buChar char="•"/>
            </a:pPr>
            <a:r>
              <a:rPr lang="es-AR" b="1" err="1"/>
              <a:t>Device</a:t>
            </a:r>
            <a:r>
              <a:rPr lang="es-AR" b="1"/>
              <a:t> status (Estado del dispositivo)</a:t>
            </a:r>
            <a:endParaRPr lang="es-AR"/>
          </a:p>
          <a:p>
            <a:pPr marL="742950" lvl="1" indent="-285750" algn="just">
              <a:buFont typeface="Arial,Sans-Serif"/>
              <a:buChar char="•"/>
            </a:pPr>
            <a:r>
              <a:rPr lang="es-AR" b="1"/>
              <a:t>Descripción de la API:</a:t>
            </a:r>
            <a:r>
              <a:rPr lang="es-AR"/>
              <a:t> La API verifica si un dispositivo está conectado a la red y/o si está en </a:t>
            </a:r>
            <a:r>
              <a:rPr lang="es-AR" err="1"/>
              <a:t>roaming</a:t>
            </a:r>
            <a:r>
              <a:rPr lang="es-AR"/>
              <a:t> .</a:t>
            </a:r>
            <a:endParaRPr lang="es-AR">
              <a:cs typeface="Calibri"/>
            </a:endParaRPr>
          </a:p>
          <a:p>
            <a:pPr marL="742950" lvl="1" indent="-285750" algn="just">
              <a:buFont typeface="Arial,Sans-Serif"/>
              <a:buChar char="•"/>
            </a:pPr>
            <a:endParaRPr lang="es-AR"/>
          </a:p>
          <a:p>
            <a:pPr marL="342900" indent="-342900" algn="just">
              <a:buFont typeface="Arial,Sans-Serif"/>
              <a:buChar char="•"/>
            </a:pPr>
            <a:r>
              <a:rPr lang="es-AR" b="1" err="1"/>
              <a:t>Number</a:t>
            </a:r>
            <a:r>
              <a:rPr lang="es-AR" b="1"/>
              <a:t> </a:t>
            </a:r>
            <a:r>
              <a:rPr lang="es-AR" b="1" err="1"/>
              <a:t>Verify</a:t>
            </a:r>
            <a:r>
              <a:rPr lang="es-AR" b="1"/>
              <a:t>  (Verificación del dispositivo)</a:t>
            </a:r>
            <a:endParaRPr lang="es-AR"/>
          </a:p>
          <a:p>
            <a:pPr marL="742950" lvl="1" indent="-285750" algn="just">
              <a:buFont typeface="Arial,Sans-Serif"/>
              <a:buChar char="•"/>
            </a:pPr>
            <a:r>
              <a:rPr lang="es-AR" b="1"/>
              <a:t>Descripción de la API:</a:t>
            </a:r>
            <a:r>
              <a:rPr lang="es-AR"/>
              <a:t> La API solicita la autenticación del dispositivo móvil por parte de la red móvil. La red móvil confirma si la autenticación fue exitosa o fallida.</a:t>
            </a:r>
            <a:endParaRPr lang="es-AR">
              <a:cs typeface="Calibri"/>
            </a:endParaRPr>
          </a:p>
          <a:p>
            <a:pPr marL="742950" lvl="1" indent="-285750" algn="just">
              <a:buFont typeface="Arial,Sans-Serif"/>
              <a:buChar char="•"/>
            </a:pPr>
            <a:endParaRPr lang="es-AR"/>
          </a:p>
          <a:p>
            <a:pPr marL="342900" indent="-342900" algn="just">
              <a:buFont typeface="Arial,Sans-Serif"/>
              <a:buChar char="•"/>
            </a:pPr>
            <a:r>
              <a:rPr lang="es-AR" b="1"/>
              <a:t>Edge Site </a:t>
            </a:r>
            <a:r>
              <a:rPr lang="es-AR" b="1" err="1"/>
              <a:t>Selection</a:t>
            </a:r>
            <a:r>
              <a:rPr lang="es-AR" b="1"/>
              <a:t> and </a:t>
            </a:r>
            <a:r>
              <a:rPr lang="es-AR" b="1" err="1"/>
              <a:t>Routing</a:t>
            </a:r>
            <a:r>
              <a:rPr lang="es-AR" b="1"/>
              <a:t> (Selección de frontera mas cercana y enrutamiento de tráfico)</a:t>
            </a:r>
            <a:endParaRPr lang="en-US"/>
          </a:p>
          <a:p>
            <a:pPr marL="742950" lvl="1" indent="-285750" algn="just">
              <a:buFont typeface="Arial,Sans-Serif"/>
              <a:buChar char="•"/>
            </a:pPr>
            <a:r>
              <a:rPr lang="es-AR" b="1"/>
              <a:t>Descripción de la API:</a:t>
            </a:r>
            <a:r>
              <a:rPr lang="es-AR"/>
              <a:t> La API permite que una aplicación descubra el nodo Edge-Cloud más cercano al usuario para enviar hacia él el tráfico (puede ser la nube perimetral del operador o la nube perimetral de un </a:t>
            </a:r>
            <a:r>
              <a:rPr lang="es-AR" err="1"/>
              <a:t>hiperescalador</a:t>
            </a:r>
            <a:r>
              <a:rPr lang="es-AR"/>
              <a:t>, según se requiera). (Nota: la definición de API actual en CAMARA es Edge Discovery en el marco del "</a:t>
            </a:r>
            <a:r>
              <a:rPr lang="es-AR" err="1"/>
              <a:t>EdgeX</a:t>
            </a:r>
            <a:r>
              <a:rPr lang="es-AR"/>
              <a:t> </a:t>
            </a:r>
            <a:r>
              <a:rPr lang="es-AR" err="1"/>
              <a:t>Foundry</a:t>
            </a:r>
            <a:r>
              <a:rPr lang="es-AR"/>
              <a:t> Project" de la Linux </a:t>
            </a:r>
            <a:r>
              <a:rPr lang="es-AR" err="1"/>
              <a:t>Foundation</a:t>
            </a:r>
            <a:r>
              <a:rPr lang="es-AR"/>
              <a:t>).</a:t>
            </a:r>
            <a:endParaRPr lang="es-AR">
              <a:cs typeface="Calibri"/>
            </a:endParaRPr>
          </a:p>
          <a:p>
            <a:pPr marL="742950" lvl="1" indent="-285750" algn="just">
              <a:buFont typeface="Arial,Sans-Serif"/>
              <a:buChar char="•"/>
            </a:pPr>
            <a:endParaRPr lang="es-AR"/>
          </a:p>
          <a:p>
            <a:pPr marL="342900" indent="-342900" algn="just">
              <a:buFont typeface="Arial,Sans-Serif"/>
              <a:buChar char="•"/>
            </a:pPr>
            <a:r>
              <a:rPr lang="es-AR" b="1"/>
              <a:t>Carrier </a:t>
            </a:r>
            <a:r>
              <a:rPr lang="es-AR" b="1" err="1"/>
              <a:t>Billing</a:t>
            </a:r>
            <a:r>
              <a:rPr lang="es-AR" b="1"/>
              <a:t>  (facturación a cuenta)</a:t>
            </a:r>
            <a:endParaRPr lang="en-US"/>
          </a:p>
          <a:p>
            <a:pPr marL="742950" lvl="1" indent="-285750" algn="just">
              <a:buFont typeface="Arial,Sans-Serif"/>
              <a:buChar char="•"/>
            </a:pPr>
            <a:r>
              <a:rPr lang="es-AR" b="1"/>
              <a:t>Descripción de la API:</a:t>
            </a:r>
            <a:r>
              <a:rPr lang="es-AR"/>
              <a:t> La API permite que una aplicación facture online un servicio a través del facturador del operador del usuario. La API responde con el éxito o el fracaso del pago y los detalles relacionados, por ejemplo, monto del pago, impuestos, identificador de cargo, código de error. Luego, el monto del pago se agrega a la factura telefónica del usuario o se deduce de su saldo prepago, y finalmente el operador móvil paga los fondos a la aplicación.</a:t>
            </a:r>
            <a:endParaRPr lang="es-AR">
              <a:cs typeface="Calibri"/>
            </a:endParaRPr>
          </a:p>
          <a:p>
            <a:pPr marL="742950" lvl="1" indent="-285750" algn="just">
              <a:buFont typeface="Arial,Sans-Serif"/>
              <a:buChar char="•"/>
            </a:pPr>
            <a:endParaRPr lang="es-AR"/>
          </a:p>
          <a:p>
            <a:pPr marL="342900" indent="-342900" algn="just">
              <a:buFont typeface="Arial,Sans-Serif"/>
              <a:buChar char="•"/>
            </a:pPr>
            <a:r>
              <a:rPr lang="es-AR" b="1"/>
              <a:t>OTP </a:t>
            </a:r>
            <a:r>
              <a:rPr lang="es-AR" b="1" err="1"/>
              <a:t>Validation</a:t>
            </a:r>
            <a:r>
              <a:rPr lang="es-AR" b="1"/>
              <a:t> (</a:t>
            </a:r>
            <a:r>
              <a:rPr lang="es-AR" b="1" err="1"/>
              <a:t>One</a:t>
            </a:r>
            <a:r>
              <a:rPr lang="es-AR" b="1"/>
              <a:t>-Time-</a:t>
            </a:r>
            <a:r>
              <a:rPr lang="es-AR" b="1" err="1"/>
              <a:t>Password</a:t>
            </a:r>
            <a:r>
              <a:rPr lang="es-AR" b="1"/>
              <a:t> </a:t>
            </a:r>
            <a:r>
              <a:rPr lang="es-AR" b="1" err="1"/>
              <a:t>Validation</a:t>
            </a:r>
            <a:r>
              <a:rPr lang="es-AR" b="1"/>
              <a:t>)</a:t>
            </a:r>
            <a:endParaRPr lang="es-AR"/>
          </a:p>
          <a:p>
            <a:pPr marL="742950" lvl="1" indent="-285750" algn="just">
              <a:buFont typeface="Arial,Sans-Serif"/>
              <a:buChar char="•"/>
            </a:pPr>
            <a:r>
              <a:rPr lang="es-AR" b="1"/>
              <a:t>Descripción de la API:</a:t>
            </a:r>
            <a:r>
              <a:rPr lang="es-AR"/>
              <a:t> </a:t>
            </a:r>
            <a:r>
              <a:rPr lang="es-AR" err="1"/>
              <a:t>One</a:t>
            </a:r>
            <a:r>
              <a:rPr lang="es-AR"/>
              <a:t> Time </a:t>
            </a:r>
            <a:r>
              <a:rPr lang="es-AR" err="1"/>
              <a:t>Password</a:t>
            </a:r>
            <a:r>
              <a:rPr lang="es-AR"/>
              <a:t> SMS API se utiliza para enviar contraseñas de un solo uso, de corta duración, a un número de teléfono a través de SMS y validarlo después, para proporcionar una prueba de posesión del número de teléfono.</a:t>
            </a:r>
            <a:endParaRPr lang="es-AR">
              <a:cs typeface="Calibri"/>
            </a:endParaRPr>
          </a:p>
          <a:p>
            <a:pPr marL="742950" lvl="1" indent="-285750" algn="just">
              <a:buFont typeface="Arial,Sans-Serif"/>
              <a:buChar char="•"/>
            </a:pPr>
            <a:endParaRPr lang="es-AR"/>
          </a:p>
          <a:p>
            <a:pPr marL="342900" indent="-342900" algn="just">
              <a:buFont typeface="Arial,Sans-Serif"/>
              <a:buChar char="•"/>
            </a:pPr>
            <a:r>
              <a:rPr lang="es-AR" b="1" err="1"/>
              <a:t>Verify</a:t>
            </a:r>
            <a:r>
              <a:rPr lang="es-AR" b="1"/>
              <a:t> </a:t>
            </a:r>
            <a:r>
              <a:rPr lang="es-AR" b="1" err="1"/>
              <a:t>Location</a:t>
            </a:r>
            <a:r>
              <a:rPr lang="es-AR" b="1"/>
              <a:t> (Verificación de proximidad)</a:t>
            </a:r>
            <a:endParaRPr lang="es-AR"/>
          </a:p>
          <a:p>
            <a:pPr marL="742950" lvl="1" indent="-285750" algn="just">
              <a:buFont typeface="Arial,Sans-Serif"/>
              <a:buChar char="•"/>
            </a:pPr>
            <a:r>
              <a:rPr lang="es-AR" b="1"/>
              <a:t>Descripción de la API:</a:t>
            </a:r>
            <a:r>
              <a:rPr lang="es-AR"/>
              <a:t> La API permite que una aplicación verifique si un dispositivo móvil está cerca de una ubicación determinada. La solicitud de la API contiene la ubicación que se verificará y el número de teléfono móvil (MSISDN). La respuesta de la API indica si la ubicación se encuentra dentro de un radio predefinido de la última ubicación conocida del MSISDN.</a:t>
            </a:r>
            <a:endParaRPr lang="es-AR">
              <a:cs typeface="Calibri"/>
            </a:endParaRPr>
          </a:p>
          <a:p>
            <a:pPr marL="742950" lvl="1" indent="-285750" algn="just">
              <a:buFont typeface="Arial,Sans-Serif"/>
              <a:buChar char="•"/>
            </a:pPr>
            <a:endParaRPr lang="es-AR" b="1">
              <a:cs typeface="Calibri"/>
            </a:endParaRPr>
          </a:p>
          <a:p>
            <a:pPr lvl="1" algn="just"/>
            <a:endParaRPr lang="es-AR" b="1">
              <a:cs typeface="Calibri"/>
            </a:endParaRPr>
          </a:p>
        </p:txBody>
      </p:sp>
      <p:sp>
        <p:nvSpPr>
          <p:cNvPr id="4" name="Marcador de número de diapositiva 3"/>
          <p:cNvSpPr>
            <a:spLocks noGrp="1"/>
          </p:cNvSpPr>
          <p:nvPr>
            <p:ph type="sldNum" sz="quarter" idx="5"/>
          </p:nvPr>
        </p:nvSpPr>
        <p:spPr/>
        <p:txBody>
          <a:bodyPr/>
          <a:lstStyle/>
          <a:p>
            <a:fld id="{85C448C7-916C-084D-88B4-AAA2ED391D16}" type="slidenum">
              <a:rPr lang="es-ES_tradnl" smtClean="0"/>
              <a:t>85</a:t>
            </a:fld>
            <a:endParaRPr lang="es-ES_tradnl"/>
          </a:p>
        </p:txBody>
      </p:sp>
    </p:spTree>
    <p:extLst>
      <p:ext uri="{BB962C8B-B14F-4D97-AF65-F5344CB8AC3E}">
        <p14:creationId xmlns:p14="http://schemas.microsoft.com/office/powerpoint/2010/main" val="3321338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poder</a:t>
            </a:r>
            <a:r>
              <a:rPr lang="en-US" dirty="0"/>
              <a:t> </a:t>
            </a:r>
            <a:r>
              <a:rPr lang="en-US" dirty="0" err="1"/>
              <a:t>poder</a:t>
            </a:r>
            <a:r>
              <a:rPr lang="en-US" dirty="0"/>
              <a:t> </a:t>
            </a:r>
            <a:r>
              <a:rPr lang="en-US" dirty="0" err="1"/>
              <a:t>construir</a:t>
            </a:r>
            <a:r>
              <a:rPr lang="en-US" dirty="0"/>
              <a:t> </a:t>
            </a:r>
            <a:r>
              <a:rPr lang="en-US" dirty="0" err="1"/>
              <a:t>este</a:t>
            </a:r>
            <a:r>
              <a:rPr lang="en-US" dirty="0"/>
              <a:t> </a:t>
            </a:r>
            <a:r>
              <a:rPr lang="en-US" dirty="0" err="1"/>
              <a:t>ecosistema</a:t>
            </a:r>
            <a:r>
              <a:rPr lang="en-US" dirty="0"/>
              <a:t> temenos un </a:t>
            </a:r>
            <a:r>
              <a:rPr lang="en-US" dirty="0" err="1"/>
              <a:t>cojunto</a:t>
            </a:r>
            <a:r>
              <a:rPr lang="en-US" dirty="0"/>
              <a:t> de </a:t>
            </a:r>
            <a:r>
              <a:rPr lang="en-US" dirty="0" err="1"/>
              <a:t>iniciativas</a:t>
            </a:r>
            <a:r>
              <a:rPr lang="en-US" dirty="0"/>
              <a:t> que </a:t>
            </a:r>
            <a:r>
              <a:rPr lang="en-US" dirty="0" err="1"/>
              <a:t>tiene</a:t>
            </a:r>
            <a:r>
              <a:rPr lang="en-US" dirty="0"/>
              <a:t> </a:t>
            </a:r>
            <a:r>
              <a:rPr lang="en-US" dirty="0" err="1"/>
              <a:t>una</a:t>
            </a:r>
            <a:r>
              <a:rPr lang="en-US" dirty="0"/>
              <a:t> </a:t>
            </a:r>
            <a:r>
              <a:rPr lang="en-US" dirty="0" err="1"/>
              <a:t>mirada</a:t>
            </a:r>
            <a:r>
              <a:rPr lang="en-US" dirty="0"/>
              <a:t> E2E </a:t>
            </a:r>
            <a:r>
              <a:rPr lang="en-US" dirty="0" err="1"/>
              <a:t>conectándolas</a:t>
            </a:r>
            <a:r>
              <a:rPr lang="en-US" dirty="0"/>
              <a:t> con las </a:t>
            </a:r>
            <a:r>
              <a:rPr lang="en-US" dirty="0" err="1"/>
              <a:t>necesidades</a:t>
            </a:r>
            <a:r>
              <a:rPr lang="en-US" dirty="0"/>
              <a:t> de </a:t>
            </a:r>
            <a:r>
              <a:rPr lang="en-US" dirty="0" err="1"/>
              <a:t>Negocio</a:t>
            </a:r>
            <a:r>
              <a:rPr lang="en-US" dirty="0"/>
              <a:t>, que </a:t>
            </a:r>
            <a:r>
              <a:rPr lang="en-US" dirty="0" err="1"/>
              <a:t>estan</a:t>
            </a:r>
            <a:r>
              <a:rPr lang="en-US" dirty="0"/>
              <a:t> </a:t>
            </a:r>
            <a:r>
              <a:rPr lang="en-US" dirty="0" err="1"/>
              <a:t>reflejadas</a:t>
            </a:r>
            <a:r>
              <a:rPr lang="en-US" dirty="0"/>
              <a:t> </a:t>
            </a:r>
            <a:r>
              <a:rPr lang="en-US" dirty="0" err="1"/>
              <a:t>en</a:t>
            </a:r>
            <a:r>
              <a:rPr lang="en-US" dirty="0"/>
              <a:t> </a:t>
            </a:r>
            <a:r>
              <a:rPr lang="en-US" dirty="0" err="1"/>
              <a:t>los</a:t>
            </a:r>
            <a:r>
              <a:rPr lang="en-US" dirty="0"/>
              <a:t> OKRs </a:t>
            </a:r>
            <a:r>
              <a:rPr lang="en-US" dirty="0" err="1"/>
              <a:t>tacticos</a:t>
            </a:r>
            <a:r>
              <a:rPr lang="en-US" dirty="0"/>
              <a:t> que se </a:t>
            </a:r>
            <a:r>
              <a:rPr lang="en-US" dirty="0" err="1"/>
              <a:t>alienan</a:t>
            </a:r>
            <a:r>
              <a:rPr lang="en-US" dirty="0"/>
              <a:t> a </a:t>
            </a:r>
            <a:r>
              <a:rPr lang="en-US" dirty="0" err="1"/>
              <a:t>los</a:t>
            </a:r>
            <a:r>
              <a:rPr lang="en-US" dirty="0"/>
              <a:t> Obj y </a:t>
            </a:r>
            <a:r>
              <a:rPr lang="en-US" dirty="0" err="1"/>
              <a:t>Desafios</a:t>
            </a:r>
            <a:r>
              <a:rPr lang="en-US" dirty="0"/>
              <a:t> </a:t>
            </a:r>
            <a:r>
              <a:rPr lang="en-US" dirty="0" err="1"/>
              <a:t>Estratégicos</a:t>
            </a:r>
            <a:r>
              <a:rPr lang="en-US" dirty="0"/>
              <a:t>.  </a:t>
            </a:r>
          </a:p>
          <a:p>
            <a:endParaRPr lang="en-US" dirty="0"/>
          </a:p>
          <a:p>
            <a:r>
              <a:rPr lang="en-US" dirty="0"/>
              <a:t>La </a:t>
            </a:r>
            <a:r>
              <a:rPr lang="en-US" dirty="0" err="1"/>
              <a:t>mirda</a:t>
            </a:r>
            <a:r>
              <a:rPr lang="en-US" dirty="0"/>
              <a:t> E2E es cross a las </a:t>
            </a:r>
            <a:r>
              <a:rPr lang="en-US" dirty="0" err="1"/>
              <a:t>distintas</a:t>
            </a:r>
            <a:r>
              <a:rPr lang="en-US" dirty="0"/>
              <a:t> </a:t>
            </a:r>
            <a:r>
              <a:rPr lang="en-US" dirty="0" err="1"/>
              <a:t>capas</a:t>
            </a:r>
            <a:r>
              <a:rPr lang="en-US" dirty="0"/>
              <a:t> del </a:t>
            </a:r>
            <a:r>
              <a:rPr lang="en-US" dirty="0" err="1"/>
              <a:t>este</a:t>
            </a:r>
            <a:r>
              <a:rPr lang="en-US" dirty="0"/>
              <a:t> framework, </a:t>
            </a:r>
            <a:r>
              <a:rPr lang="en-US" dirty="0" err="1"/>
              <a:t>eso</a:t>
            </a:r>
            <a:r>
              <a:rPr lang="en-US" dirty="0"/>
              <a:t> </a:t>
            </a:r>
            <a:r>
              <a:rPr lang="en-US" dirty="0" err="1"/>
              <a:t>implica</a:t>
            </a:r>
            <a:r>
              <a:rPr lang="en-US" dirty="0"/>
              <a:t> que </a:t>
            </a:r>
            <a:r>
              <a:rPr lang="en-US" dirty="0" err="1"/>
              <a:t>una</a:t>
            </a:r>
            <a:r>
              <a:rPr lang="en-US" dirty="0"/>
              <a:t> </a:t>
            </a:r>
            <a:r>
              <a:rPr lang="en-US" dirty="0" err="1"/>
              <a:t>misma</a:t>
            </a:r>
            <a:r>
              <a:rPr lang="en-US" dirty="0"/>
              <a:t> </a:t>
            </a:r>
            <a:r>
              <a:rPr lang="en-US" dirty="0" err="1"/>
              <a:t>iniciativa</a:t>
            </a:r>
            <a:r>
              <a:rPr lang="en-US" dirty="0"/>
              <a:t> </a:t>
            </a:r>
            <a:r>
              <a:rPr lang="en-US" dirty="0" err="1"/>
              <a:t>puede</a:t>
            </a:r>
            <a:r>
              <a:rPr lang="en-US" dirty="0"/>
              <a:t> </a:t>
            </a:r>
            <a:r>
              <a:rPr lang="en-US" dirty="0" err="1"/>
              <a:t>estar</a:t>
            </a:r>
            <a:r>
              <a:rPr lang="en-US" dirty="0"/>
              <a:t> </a:t>
            </a:r>
            <a:r>
              <a:rPr lang="en-US" dirty="0" err="1"/>
              <a:t>conectada</a:t>
            </a:r>
            <a:r>
              <a:rPr lang="en-US" dirty="0"/>
              <a:t> con </a:t>
            </a:r>
            <a:r>
              <a:rPr lang="en-US" dirty="0" err="1"/>
              <a:t>otras</a:t>
            </a:r>
            <a:r>
              <a:rPr lang="en-US" dirty="0"/>
              <a:t> e </a:t>
            </a:r>
            <a:r>
              <a:rPr lang="en-US" dirty="0" err="1"/>
              <a:t>incluso</a:t>
            </a:r>
            <a:r>
              <a:rPr lang="en-US" dirty="0"/>
              <a:t> ser cross a </a:t>
            </a:r>
            <a:r>
              <a:rPr lang="en-US" dirty="0" err="1"/>
              <a:t>varias</a:t>
            </a:r>
            <a:r>
              <a:rPr lang="en-US" dirty="0"/>
              <a:t> </a:t>
            </a:r>
            <a:r>
              <a:rPr lang="en-US" dirty="0" err="1"/>
              <a:t>plataformas</a:t>
            </a:r>
            <a:r>
              <a:rPr lang="en-US" dirty="0"/>
              <a:t>.</a:t>
            </a:r>
          </a:p>
        </p:txBody>
      </p:sp>
      <p:sp>
        <p:nvSpPr>
          <p:cNvPr id="4" name="Slide Number Placeholder 3"/>
          <p:cNvSpPr>
            <a:spLocks noGrp="1"/>
          </p:cNvSpPr>
          <p:nvPr>
            <p:ph type="sldNum" sz="quarter" idx="5"/>
          </p:nvPr>
        </p:nvSpPr>
        <p:spPr/>
        <p:txBody>
          <a:bodyPr/>
          <a:lstStyle/>
          <a:p>
            <a:fld id="{1A674B31-BCC5-4C52-9078-67F13E4BC0FD}" type="slidenum">
              <a:rPr lang="es-AR" smtClean="0"/>
              <a:t>8</a:t>
            </a:fld>
            <a:endParaRPr lang="es-AR"/>
          </a:p>
        </p:txBody>
      </p:sp>
    </p:spTree>
    <p:extLst>
      <p:ext uri="{BB962C8B-B14F-4D97-AF65-F5344CB8AC3E}">
        <p14:creationId xmlns:p14="http://schemas.microsoft.com/office/powerpoint/2010/main" val="3664973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sz="3200" b="0">
                <a:solidFill>
                  <a:srgbClr val="FFFFFF"/>
                </a:solidFill>
                <a:latin typeface="+mn-lt"/>
                <a:ea typeface="+mn-ea"/>
                <a:cs typeface="+mn-cs"/>
                <a:sym typeface="Helvetica Neue Medium"/>
              </a:defRPr>
            </a:pPr>
            <a:r>
              <a:rPr lang="es-ES" sz="1200" b="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Como comentamos al principio, uno de los compromisos asumidos a partir de la firma del </a:t>
            </a:r>
            <a:r>
              <a:rPr lang="es-ES_tradnl" sz="800"/>
              <a:t>Memorando de Entendimiento con la GSMA, fue la implementación de una API ya definida en el proyecto de GSMA Open GW. En este caso se eligió la API de SIM Swap.</a:t>
            </a:r>
          </a:p>
          <a:p>
            <a:pPr marL="0" marR="0" lvl="0" indent="0" algn="l" defTabSz="914400" rtl="0" eaLnBrk="1" fontAlgn="auto" latinLnBrk="0" hangingPunct="1">
              <a:lnSpc>
                <a:spcPct val="100000"/>
              </a:lnSpc>
              <a:spcBef>
                <a:spcPts val="0"/>
              </a:spcBef>
              <a:spcAft>
                <a:spcPts val="300"/>
              </a:spcAft>
              <a:buClrTx/>
              <a:buSzTx/>
              <a:buFontTx/>
              <a:buNone/>
              <a:tabLst/>
              <a:defRPr sz="3200" b="0">
                <a:solidFill>
                  <a:srgbClr val="FFFFFF"/>
                </a:solidFill>
                <a:latin typeface="+mn-lt"/>
                <a:ea typeface="+mn-ea"/>
                <a:cs typeface="+mn-cs"/>
                <a:sym typeface="Helvetica Neue Medium"/>
              </a:defRPr>
            </a:pPr>
            <a:endParaRPr lang="es-ES_tradnl" sz="800"/>
          </a:p>
          <a:p>
            <a:pPr marL="0" marR="0" lvl="0" indent="0" algn="l" defTabSz="914400" rtl="0" eaLnBrk="1" fontAlgn="auto" latinLnBrk="0" hangingPunct="1">
              <a:lnSpc>
                <a:spcPct val="100000"/>
              </a:lnSpc>
              <a:spcBef>
                <a:spcPts val="0"/>
              </a:spcBef>
              <a:spcAft>
                <a:spcPts val="300"/>
              </a:spcAft>
              <a:buClrTx/>
              <a:buSzTx/>
              <a:buFontTx/>
              <a:buNone/>
              <a:tabLst/>
              <a:defRPr sz="3200" b="0">
                <a:solidFill>
                  <a:srgbClr val="FFFFFF"/>
                </a:solidFill>
                <a:latin typeface="+mn-lt"/>
                <a:ea typeface="+mn-ea"/>
                <a:cs typeface="+mn-cs"/>
                <a:sym typeface="Helvetica Neue Medium"/>
              </a:defRPr>
            </a:pPr>
            <a:r>
              <a:rPr lang="es-ES_tradnl" sz="800" b="1"/>
              <a:t>¿En qué consiste?</a:t>
            </a:r>
          </a:p>
          <a:p>
            <a:pPr marL="0" marR="0" lvl="0" indent="0" algn="l" defTabSz="914400" rtl="0" eaLnBrk="1" fontAlgn="auto" latinLnBrk="0" hangingPunct="1">
              <a:lnSpc>
                <a:spcPct val="100000"/>
              </a:lnSpc>
              <a:spcBef>
                <a:spcPts val="0"/>
              </a:spcBef>
              <a:spcAft>
                <a:spcPts val="300"/>
              </a:spcAft>
              <a:buClrTx/>
              <a:buSzTx/>
              <a:buFontTx/>
              <a:buNone/>
              <a:tabLst/>
              <a:defRPr sz="3200" b="0">
                <a:solidFill>
                  <a:srgbClr val="FFFFFF"/>
                </a:solidFill>
                <a:latin typeface="+mn-lt"/>
                <a:ea typeface="+mn-ea"/>
                <a:cs typeface="+mn-cs"/>
                <a:sym typeface="Helvetica Neue Medium"/>
              </a:defRPr>
            </a:pPr>
            <a:r>
              <a:rPr lang="es-ES_tradnl" sz="800" b="0"/>
              <a:t>Es un servicio que permite verificar el cambio de SIM en una ventana de tiempo dado, con el objetivo principal de ayudar a prevenir posibles fraudes bancarios..</a:t>
            </a:r>
          </a:p>
          <a:p>
            <a:pPr marL="0" marR="0" lvl="0" indent="0" algn="l" defTabSz="914400" rtl="0" eaLnBrk="1" fontAlgn="auto" latinLnBrk="0" hangingPunct="1">
              <a:lnSpc>
                <a:spcPct val="100000"/>
              </a:lnSpc>
              <a:spcBef>
                <a:spcPts val="0"/>
              </a:spcBef>
              <a:spcAft>
                <a:spcPts val="300"/>
              </a:spcAft>
              <a:buClrTx/>
              <a:buSzTx/>
              <a:buFontTx/>
              <a:buNone/>
              <a:tabLst/>
              <a:defRPr sz="3200" b="0">
                <a:solidFill>
                  <a:srgbClr val="FFFFFF"/>
                </a:solidFill>
                <a:latin typeface="+mn-lt"/>
                <a:ea typeface="+mn-ea"/>
                <a:cs typeface="+mn-cs"/>
                <a:sym typeface="Helvetica Neue Medium"/>
              </a:defRPr>
            </a:pPr>
            <a:endParaRPr lang="es-ES_tradnl" sz="800" b="0"/>
          </a:p>
          <a:p>
            <a:pPr marL="228600" marR="0" lvl="0" indent="-228600" algn="l" defTabSz="914400" rtl="0" eaLnBrk="1" fontAlgn="auto" latinLnBrk="0" hangingPunct="1">
              <a:lnSpc>
                <a:spcPct val="100000"/>
              </a:lnSpc>
              <a:spcBef>
                <a:spcPts val="0"/>
              </a:spcBef>
              <a:spcAft>
                <a:spcPts val="300"/>
              </a:spcAft>
              <a:buClrTx/>
              <a:buSzTx/>
              <a:buFontTx/>
              <a:buAutoNum type="arabicPeriod"/>
              <a:tabLst/>
              <a:defRPr sz="3200" b="0">
                <a:solidFill>
                  <a:srgbClr val="FFFFFF"/>
                </a:solidFill>
                <a:latin typeface="+mn-lt"/>
                <a:ea typeface="+mn-ea"/>
                <a:cs typeface="+mn-cs"/>
                <a:sym typeface="Helvetica Neue Medium"/>
              </a:defRPr>
            </a:pPr>
            <a:r>
              <a:rPr lang="es-ES_tradnl" sz="800" b="0"/>
              <a:t>El </a:t>
            </a:r>
            <a:r>
              <a:rPr lang="es-ES_tradnl" sz="800" b="0" err="1"/>
              <a:t>workflow</a:t>
            </a:r>
            <a:r>
              <a:rPr lang="es-ES_tradnl" sz="800" b="0"/>
              <a:t> se inicia cuando el cliente realiza una operación bancaria vía una Aplicación móvil. </a:t>
            </a:r>
          </a:p>
          <a:p>
            <a:pPr marL="228600" marR="0" lvl="0" indent="-228600" algn="l" defTabSz="914400" rtl="0" eaLnBrk="1" fontAlgn="auto" latinLnBrk="0" hangingPunct="1">
              <a:lnSpc>
                <a:spcPct val="100000"/>
              </a:lnSpc>
              <a:spcBef>
                <a:spcPts val="0"/>
              </a:spcBef>
              <a:spcAft>
                <a:spcPts val="300"/>
              </a:spcAft>
              <a:buClrTx/>
              <a:buSzTx/>
              <a:buFontTx/>
              <a:buAutoNum type="arabicPeriod"/>
              <a:tabLst/>
              <a:defRPr sz="3200" b="0">
                <a:solidFill>
                  <a:srgbClr val="FFFFFF"/>
                </a:solidFill>
                <a:latin typeface="+mn-lt"/>
                <a:ea typeface="+mn-ea"/>
                <a:cs typeface="+mn-cs"/>
                <a:sym typeface="Helvetica Neue Medium"/>
              </a:defRPr>
            </a:pPr>
            <a:r>
              <a:rPr lang="es-ES_tradnl" sz="800" b="0"/>
              <a:t>El banco define las transacciones que van a ser validades con esta API. Puede que existan operaciones que no lo requieran.</a:t>
            </a:r>
          </a:p>
          <a:p>
            <a:pPr marL="228600" marR="0" lvl="0" indent="-228600" algn="l" defTabSz="914400" rtl="0" eaLnBrk="1" fontAlgn="auto" latinLnBrk="0" hangingPunct="1">
              <a:lnSpc>
                <a:spcPct val="100000"/>
              </a:lnSpc>
              <a:spcBef>
                <a:spcPts val="0"/>
              </a:spcBef>
              <a:spcAft>
                <a:spcPts val="300"/>
              </a:spcAft>
              <a:buClrTx/>
              <a:buSzTx/>
              <a:buFontTx/>
              <a:buAutoNum type="arabicPeriod"/>
              <a:tabLst/>
              <a:defRPr sz="3200" b="0">
                <a:solidFill>
                  <a:srgbClr val="FFFFFF"/>
                </a:solidFill>
                <a:latin typeface="+mn-lt"/>
                <a:ea typeface="+mn-ea"/>
                <a:cs typeface="+mn-cs"/>
                <a:sym typeface="Helvetica Neue Medium"/>
              </a:defRPr>
            </a:pPr>
            <a:r>
              <a:rPr lang="es-ES_tradnl" sz="800" b="0"/>
              <a:t>Luego el agregador, distingue en base al MSISDN a que operador corresponde la solicitud.</a:t>
            </a:r>
          </a:p>
          <a:p>
            <a:pPr marL="228600" marR="0" lvl="0" indent="-228600" algn="l" defTabSz="914400" rtl="0" eaLnBrk="1" fontAlgn="auto" latinLnBrk="0" hangingPunct="1">
              <a:lnSpc>
                <a:spcPct val="100000"/>
              </a:lnSpc>
              <a:spcBef>
                <a:spcPts val="0"/>
              </a:spcBef>
              <a:spcAft>
                <a:spcPts val="300"/>
              </a:spcAft>
              <a:buClrTx/>
              <a:buSzTx/>
              <a:buFontTx/>
              <a:buAutoNum type="arabicPeriod"/>
              <a:tabLst/>
              <a:defRPr sz="3200" b="0">
                <a:solidFill>
                  <a:srgbClr val="FFFFFF"/>
                </a:solidFill>
                <a:latin typeface="+mn-lt"/>
                <a:ea typeface="+mn-ea"/>
                <a:cs typeface="+mn-cs"/>
                <a:sym typeface="Helvetica Neue Medium"/>
              </a:defRPr>
            </a:pPr>
            <a:r>
              <a:rPr lang="es-ES_tradnl" sz="800" b="0"/>
              <a:t>Esto llega al API Gateway de AWS, el cual consulta con la base de datos </a:t>
            </a:r>
            <a:r>
              <a:rPr lang="es-ES_tradnl" sz="800" b="0" err="1"/>
              <a:t>hosteada</a:t>
            </a:r>
            <a:r>
              <a:rPr lang="es-ES_tradnl" sz="800" b="0"/>
              <a:t> en AWS. Dicha Base de datos es poblada con los eventos generados en el CRM de Teco por cada orden de cambio de SIM, o alta de cliente.  Los </a:t>
            </a:r>
            <a:r>
              <a:rPr lang="es-ES_tradnl" sz="800" b="0" err="1"/>
              <a:t>requests</a:t>
            </a:r>
            <a:r>
              <a:rPr lang="es-ES_tradnl" sz="800" b="0"/>
              <a:t> que pueden llegar serían dos: </a:t>
            </a:r>
          </a:p>
          <a:p>
            <a:pPr marL="685800" marR="0" lvl="1" indent="-228600" algn="l" defTabSz="914400" rtl="0" eaLnBrk="1" fontAlgn="auto" latinLnBrk="0" hangingPunct="1">
              <a:lnSpc>
                <a:spcPct val="100000"/>
              </a:lnSpc>
              <a:spcBef>
                <a:spcPts val="0"/>
              </a:spcBef>
              <a:spcAft>
                <a:spcPts val="300"/>
              </a:spcAft>
              <a:buClrTx/>
              <a:buSzTx/>
              <a:buFontTx/>
              <a:buAutoNum type="arabicPeriod"/>
              <a:tabLst/>
              <a:defRPr sz="3200" b="0">
                <a:solidFill>
                  <a:srgbClr val="FFFFFF"/>
                </a:solidFill>
                <a:latin typeface="+mn-lt"/>
                <a:ea typeface="+mn-ea"/>
                <a:cs typeface="+mn-cs"/>
                <a:sym typeface="Helvetica Neue Medium"/>
              </a:defRPr>
            </a:pPr>
            <a:r>
              <a:rPr lang="es-ES_tradnl" sz="800" b="1"/>
              <a:t>API </a:t>
            </a:r>
            <a:r>
              <a:rPr lang="es-ES_tradnl" sz="800" b="1" err="1"/>
              <a:t>Check</a:t>
            </a:r>
            <a:r>
              <a:rPr lang="es-ES_tradnl" sz="800" b="0"/>
              <a:t>: </a:t>
            </a:r>
            <a:r>
              <a:rPr lang="es-ES" sz="800">
                <a:latin typeface="+mj-lt"/>
              </a:rPr>
              <a:t>Verifica si se cambió SIM para un período</a:t>
            </a:r>
            <a:endParaRPr lang="es-ES_tradnl" sz="800" b="0"/>
          </a:p>
          <a:p>
            <a:pPr marL="685800" marR="0" lvl="1" indent="-228600" algn="l" defTabSz="914400" rtl="0" eaLnBrk="1" fontAlgn="auto" latinLnBrk="0" hangingPunct="1">
              <a:lnSpc>
                <a:spcPct val="100000"/>
              </a:lnSpc>
              <a:spcBef>
                <a:spcPts val="0"/>
              </a:spcBef>
              <a:spcAft>
                <a:spcPts val="300"/>
              </a:spcAft>
              <a:buClrTx/>
              <a:buSzTx/>
              <a:buFontTx/>
              <a:buAutoNum type="arabicPeriod"/>
              <a:tabLst/>
              <a:defRPr sz="3200" b="0">
                <a:solidFill>
                  <a:srgbClr val="FFFFFF"/>
                </a:solidFill>
                <a:latin typeface="+mn-lt"/>
                <a:ea typeface="+mn-ea"/>
                <a:cs typeface="+mn-cs"/>
                <a:sym typeface="Helvetica Neue Medium"/>
              </a:defRPr>
            </a:pPr>
            <a:r>
              <a:rPr lang="es-ES_tradnl" sz="800" b="1"/>
              <a:t>API Fecha</a:t>
            </a:r>
            <a:r>
              <a:rPr lang="es-ES_tradnl" sz="800" b="0"/>
              <a:t>: </a:t>
            </a:r>
            <a:r>
              <a:rPr lang="es-ES" sz="800">
                <a:latin typeface="+mj-lt"/>
              </a:rPr>
              <a:t>Informa la fecha del último cambio de SIM</a:t>
            </a:r>
          </a:p>
          <a:p>
            <a:pPr marL="685800" marR="0" lvl="1" indent="-228600" algn="l" defTabSz="914400" rtl="0" eaLnBrk="1" fontAlgn="auto" latinLnBrk="0" hangingPunct="1">
              <a:lnSpc>
                <a:spcPct val="100000"/>
              </a:lnSpc>
              <a:spcBef>
                <a:spcPts val="0"/>
              </a:spcBef>
              <a:spcAft>
                <a:spcPts val="300"/>
              </a:spcAft>
              <a:buClrTx/>
              <a:buSzTx/>
              <a:buFontTx/>
              <a:buAutoNum type="arabicPeriod"/>
              <a:tabLst/>
              <a:defRPr sz="3200" b="0">
                <a:solidFill>
                  <a:srgbClr val="FFFFFF"/>
                </a:solidFill>
                <a:latin typeface="+mn-lt"/>
                <a:ea typeface="+mn-ea"/>
                <a:cs typeface="+mn-cs"/>
                <a:sym typeface="Helvetica Neue Medium"/>
              </a:defRPr>
            </a:pPr>
            <a:endParaRPr lang="es-ES_tradnl" sz="800" b="0"/>
          </a:p>
          <a:p>
            <a:pPr marL="228600" marR="0" lvl="0" indent="-228600" algn="l" defTabSz="914400" rtl="0" eaLnBrk="1" fontAlgn="auto" latinLnBrk="0" hangingPunct="1">
              <a:lnSpc>
                <a:spcPct val="100000"/>
              </a:lnSpc>
              <a:spcBef>
                <a:spcPts val="0"/>
              </a:spcBef>
              <a:spcAft>
                <a:spcPts val="300"/>
              </a:spcAft>
              <a:buClrTx/>
              <a:buSzTx/>
              <a:buFontTx/>
              <a:buAutoNum type="arabicPeriod"/>
              <a:tabLst/>
              <a:defRPr sz="3200" b="0">
                <a:solidFill>
                  <a:srgbClr val="FFFFFF"/>
                </a:solidFill>
                <a:latin typeface="+mn-lt"/>
                <a:ea typeface="+mn-ea"/>
                <a:cs typeface="+mn-cs"/>
                <a:sym typeface="Helvetica Neue Medium"/>
              </a:defRPr>
            </a:pPr>
            <a:r>
              <a:rPr lang="es-ES_tradnl" sz="800" b="0"/>
              <a:t>En base a la respuesta obtenida, el banco decide si continua, rechaza la operación bancaria o aplica medidas de seguridad adicionales.</a:t>
            </a:r>
          </a:p>
          <a:p>
            <a:pPr marL="228600" marR="0" lvl="0" indent="-228600" algn="l" defTabSz="914400" rtl="0" eaLnBrk="1" fontAlgn="auto" latinLnBrk="0" hangingPunct="1">
              <a:lnSpc>
                <a:spcPct val="100000"/>
              </a:lnSpc>
              <a:spcBef>
                <a:spcPts val="0"/>
              </a:spcBef>
              <a:spcAft>
                <a:spcPts val="300"/>
              </a:spcAft>
              <a:buClrTx/>
              <a:buSzTx/>
              <a:buFontTx/>
              <a:buAutoNum type="arabicPeriod"/>
              <a:tabLst/>
              <a:defRPr sz="3200" b="0">
                <a:solidFill>
                  <a:srgbClr val="FFFFFF"/>
                </a:solidFill>
                <a:latin typeface="+mn-lt"/>
                <a:ea typeface="+mn-ea"/>
                <a:cs typeface="+mn-cs"/>
                <a:sym typeface="Helvetica Neue Medium"/>
              </a:defRPr>
            </a:pPr>
            <a:r>
              <a:rPr lang="es-ES_tradnl" sz="800" b="0"/>
              <a:t>La tarifación de este servicio sería en un esquema </a:t>
            </a:r>
            <a:r>
              <a:rPr lang="es-ES_tradnl" sz="800" b="0" err="1"/>
              <a:t>PxQ</a:t>
            </a:r>
            <a:r>
              <a:rPr lang="es-ES_tradnl" sz="800" b="0"/>
              <a:t>, en base a la cantidad de validaciones solicitadas por los Clientes – Bancos.</a:t>
            </a:r>
          </a:p>
          <a:p>
            <a:pPr marL="0" marR="0" lvl="0" indent="0" algn="l" defTabSz="914400" rtl="0" eaLnBrk="1" fontAlgn="auto" latinLnBrk="0" hangingPunct="1">
              <a:lnSpc>
                <a:spcPct val="100000"/>
              </a:lnSpc>
              <a:spcBef>
                <a:spcPts val="0"/>
              </a:spcBef>
              <a:spcAft>
                <a:spcPts val="300"/>
              </a:spcAft>
              <a:buClrTx/>
              <a:buSzTx/>
              <a:buFontTx/>
              <a:buNone/>
              <a:tabLst/>
              <a:defRPr sz="3200" b="0">
                <a:solidFill>
                  <a:srgbClr val="FFFFFF"/>
                </a:solidFill>
                <a:latin typeface="+mn-lt"/>
                <a:ea typeface="+mn-ea"/>
                <a:cs typeface="+mn-cs"/>
                <a:sym typeface="Helvetica Neue Medium"/>
              </a:defRPr>
            </a:pPr>
            <a:endParaRPr lang="es-ES_tradnl" sz="800" b="0"/>
          </a:p>
          <a:p>
            <a:pPr>
              <a:spcAft>
                <a:spcPts val="300"/>
              </a:spcAft>
              <a:defRPr sz="3200" b="0">
                <a:solidFill>
                  <a:srgbClr val="FFFFFF"/>
                </a:solidFill>
                <a:latin typeface="+mn-lt"/>
                <a:ea typeface="+mn-ea"/>
                <a:cs typeface="+mn-cs"/>
                <a:sym typeface="Helvetica Neue Medium"/>
              </a:defRPr>
            </a:pPr>
            <a:r>
              <a:rPr lang="es-ES" sz="1200" b="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El MVP sería de manera “manual”, tanto el ABM de esta base como el </a:t>
            </a:r>
            <a:r>
              <a:rPr lang="es-ES" sz="1200" b="0" err="1">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billing</a:t>
            </a:r>
            <a:r>
              <a:rPr lang="es-ES" sz="1200" b="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sym typeface="Helvetica Neue Medium"/>
              </a:rPr>
              <a:t>.</a:t>
            </a:r>
          </a:p>
          <a:p>
            <a:pPr algn="l">
              <a:buFont typeface="Arial" panose="020B0604020202020204" pitchFamily="34" charset="0"/>
              <a:buChar char="•"/>
            </a:pP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161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cs typeface="Calibri"/>
              </a:rPr>
              <a:t>Breve introducción de comunicaciones grupales y pasaje a próximo </a:t>
            </a:r>
            <a:r>
              <a:rPr lang="es-AR" err="1">
                <a:cs typeface="Calibri"/>
              </a:rPr>
              <a:t>slide</a:t>
            </a:r>
            <a:r>
              <a:rPr lang="es-AR">
                <a:cs typeface="Calibri"/>
              </a:rPr>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369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Vamos a </a:t>
            </a:r>
            <a:r>
              <a:rPr lang="en-US" err="1"/>
              <a:t>comentar</a:t>
            </a:r>
            <a:r>
              <a:rPr lang="en-US"/>
              <a:t> un poco </a:t>
            </a:r>
            <a:r>
              <a:rPr lang="en-US" err="1"/>
              <a:t>los</a:t>
            </a:r>
            <a:r>
              <a:rPr lang="en-US"/>
              <a:t> </a:t>
            </a:r>
            <a:r>
              <a:rPr lang="en-US" err="1"/>
              <a:t>avances</a:t>
            </a:r>
            <a:r>
              <a:rPr lang="en-US"/>
              <a:t> que </a:t>
            </a:r>
            <a:r>
              <a:rPr lang="en-US" err="1"/>
              <a:t>hubo</a:t>
            </a:r>
            <a:r>
              <a:rPr lang="en-US"/>
              <a:t> </a:t>
            </a:r>
            <a:r>
              <a:rPr lang="en-US" err="1"/>
              <a:t>durante</a:t>
            </a:r>
            <a:r>
              <a:rPr lang="en-US"/>
              <a:t> </a:t>
            </a:r>
            <a:r>
              <a:rPr lang="en-US" err="1"/>
              <a:t>el</a:t>
            </a:r>
            <a:r>
              <a:rPr lang="en-US"/>
              <a:t> Q2 en lo </a:t>
            </a:r>
            <a:r>
              <a:rPr lang="en-US" err="1"/>
              <a:t>relativo</a:t>
            </a:r>
            <a:r>
              <a:rPr lang="en-US"/>
              <a:t> a la </a:t>
            </a:r>
            <a:r>
              <a:rPr lang="en-US" err="1"/>
              <a:t>Activación</a:t>
            </a:r>
            <a:r>
              <a:rPr lang="en-US"/>
              <a:t> de </a:t>
            </a:r>
            <a:r>
              <a:rPr lang="en-US" err="1"/>
              <a:t>Misión</a:t>
            </a:r>
            <a:r>
              <a:rPr lang="en-US"/>
              <a:t> </a:t>
            </a:r>
            <a:r>
              <a:rPr lang="en-US" err="1"/>
              <a:t>Crítica</a:t>
            </a:r>
            <a:r>
              <a:rPr lang="en-US"/>
              <a:t>.</a:t>
            </a:r>
            <a:endParaRPr lang="es-ES"/>
          </a:p>
          <a:p>
            <a:endParaRPr lang="en-US"/>
          </a:p>
          <a:p>
            <a:r>
              <a:rPr lang="en-US"/>
              <a:t>Antes que nada, </a:t>
            </a:r>
            <a:r>
              <a:rPr lang="en-US" err="1"/>
              <a:t>quisiera</a:t>
            </a:r>
            <a:r>
              <a:rPr lang="en-US"/>
              <a:t> </a:t>
            </a:r>
            <a:r>
              <a:rPr lang="en-US" err="1"/>
              <a:t>recordar</a:t>
            </a:r>
            <a:r>
              <a:rPr lang="en-US"/>
              <a:t> que </a:t>
            </a:r>
            <a:r>
              <a:rPr lang="en-US" err="1"/>
              <a:t>este</a:t>
            </a:r>
            <a:r>
              <a:rPr lang="en-US"/>
              <a:t> es un </a:t>
            </a:r>
            <a:r>
              <a:rPr lang="en-US" err="1"/>
              <a:t>equipo</a:t>
            </a:r>
            <a:r>
              <a:rPr lang="en-US"/>
              <a:t> cross, </a:t>
            </a:r>
            <a:r>
              <a:rPr lang="en-US" err="1"/>
              <a:t>conformado</a:t>
            </a:r>
            <a:r>
              <a:rPr lang="en-US"/>
              <a:t> por </a:t>
            </a:r>
            <a:r>
              <a:rPr lang="en-US" err="1"/>
              <a:t>miembros</a:t>
            </a:r>
            <a:r>
              <a:rPr lang="en-US"/>
              <a:t> de  TRS, Plat de Core y </a:t>
            </a:r>
            <a:r>
              <a:rPr lang="en-US" err="1"/>
              <a:t>Servicio</a:t>
            </a:r>
            <a:r>
              <a:rPr lang="en-US"/>
              <a:t>, Plat. </a:t>
            </a:r>
            <a:r>
              <a:rPr lang="en-US" err="1"/>
              <a:t>Acceso</a:t>
            </a:r>
            <a:r>
              <a:rPr lang="en-US"/>
              <a:t> </a:t>
            </a:r>
            <a:r>
              <a:rPr lang="en-US" err="1"/>
              <a:t>Móvil</a:t>
            </a:r>
            <a:r>
              <a:rPr lang="en-US"/>
              <a:t>, </a:t>
            </a:r>
            <a:r>
              <a:rPr lang="en-US" err="1"/>
              <a:t>Aseguramiento</a:t>
            </a:r>
            <a:r>
              <a:rPr lang="en-US"/>
              <a:t> de Redes y Serv.  y B2B </a:t>
            </a:r>
            <a:r>
              <a:rPr lang="en-US" err="1"/>
              <a:t>Proyectos</a:t>
            </a:r>
            <a:r>
              <a:rPr lang="en-US"/>
              <a:t> </a:t>
            </a:r>
            <a:r>
              <a:rPr lang="en-US" err="1"/>
              <a:t>Especiales</a:t>
            </a:r>
            <a:r>
              <a:rPr lang="en-US"/>
              <a:t> </a:t>
            </a:r>
            <a:endParaRPr lang="es-AR"/>
          </a:p>
          <a:p>
            <a:endParaRPr lang="es-AR"/>
          </a:p>
          <a:p>
            <a:r>
              <a:rPr lang="es-AR"/>
              <a:t>Bien....Durante el segundo Q, en lo relativo a Misión Crítica, continuamos trabajando conjuntamente con los equipos de Acceso y Plataformas, con el fin de optimizar la performance del servicio en ambientes de muy alta carga. En este sentido, durante el Q pasado tuvimos chance de realizar pruebas en tres eventos en la cancha de </a:t>
            </a:r>
            <a:r>
              <a:rPr lang="es-AR" err="1"/>
              <a:t>River</a:t>
            </a:r>
            <a:r>
              <a:rPr lang="es-AR"/>
              <a:t>, en las cuales probamos el servicio de voz, video, handover y registraciones en momentos de pico de tráfico, el entretiempo. El servicio mostró muy buen comportamiento tanto para comunicaciones de voz como de video. </a:t>
            </a:r>
            <a:endParaRPr lang="es-AR">
              <a:cs typeface="Calibri"/>
            </a:endParaRPr>
          </a:p>
          <a:p>
            <a:endParaRPr lang="es-AR">
              <a:cs typeface="Calibri"/>
            </a:endParaRPr>
          </a:p>
          <a:p>
            <a:r>
              <a:rPr lang="en-US"/>
              <a:t>Si bien las </a:t>
            </a:r>
            <a:r>
              <a:rPr lang="en-US" err="1"/>
              <a:t>pruebas</a:t>
            </a:r>
            <a:r>
              <a:rPr lang="en-US"/>
              <a:t> </a:t>
            </a:r>
            <a:r>
              <a:rPr lang="en-US" err="1"/>
              <a:t>recién</a:t>
            </a:r>
            <a:r>
              <a:rPr lang="en-US"/>
              <a:t> </a:t>
            </a:r>
            <a:r>
              <a:rPr lang="en-US" err="1"/>
              <a:t>mencionadas</a:t>
            </a:r>
            <a:r>
              <a:rPr lang="en-US"/>
              <a:t> son, </a:t>
            </a:r>
            <a:r>
              <a:rPr lang="en-US" err="1"/>
              <a:t>como</a:t>
            </a:r>
            <a:r>
              <a:rPr lang="en-US"/>
              <a:t> </a:t>
            </a:r>
            <a:r>
              <a:rPr lang="en-US" err="1"/>
              <a:t>dijimos</a:t>
            </a:r>
            <a:r>
              <a:rPr lang="en-US"/>
              <a:t>, para </a:t>
            </a:r>
            <a:r>
              <a:rPr lang="en-US" err="1"/>
              <a:t>asegurar</a:t>
            </a:r>
            <a:r>
              <a:rPr lang="en-US"/>
              <a:t> la performance </a:t>
            </a:r>
            <a:r>
              <a:rPr lang="en-US" err="1"/>
              <a:t>aun</a:t>
            </a:r>
            <a:r>
              <a:rPr lang="en-US"/>
              <a:t> en ambientes de </a:t>
            </a:r>
            <a:r>
              <a:rPr lang="en-US" err="1"/>
              <a:t>elevada</a:t>
            </a:r>
            <a:r>
              <a:rPr lang="en-US"/>
              <a:t> carga, </a:t>
            </a:r>
            <a:r>
              <a:rPr lang="en-US" err="1"/>
              <a:t>cabe</a:t>
            </a:r>
            <a:r>
              <a:rPr lang="en-US"/>
              <a:t> </a:t>
            </a:r>
            <a:r>
              <a:rPr lang="en-US" err="1"/>
              <a:t>mencionar</a:t>
            </a:r>
            <a:r>
              <a:rPr lang="en-US"/>
              <a:t> que hoy en día </a:t>
            </a:r>
            <a:r>
              <a:rPr lang="en-US" err="1"/>
              <a:t>el</a:t>
            </a:r>
            <a:r>
              <a:rPr lang="en-US"/>
              <a:t> </a:t>
            </a:r>
            <a:r>
              <a:rPr lang="en-US" err="1"/>
              <a:t>servicio</a:t>
            </a:r>
            <a:r>
              <a:rPr lang="en-US"/>
              <a:t> de </a:t>
            </a:r>
            <a:r>
              <a:rPr lang="en-US" err="1"/>
              <a:t>Misión</a:t>
            </a:r>
            <a:r>
              <a:rPr lang="en-US"/>
              <a:t> </a:t>
            </a:r>
            <a:r>
              <a:rPr lang="en-US" err="1"/>
              <a:t>Crítica</a:t>
            </a:r>
            <a:r>
              <a:rPr lang="en-US"/>
              <a:t> </a:t>
            </a:r>
            <a:r>
              <a:rPr lang="en-US" err="1"/>
              <a:t>ya</a:t>
            </a:r>
            <a:r>
              <a:rPr lang="en-US"/>
              <a:t> </a:t>
            </a:r>
            <a:r>
              <a:rPr lang="en-US" err="1"/>
              <a:t>está</a:t>
            </a:r>
            <a:r>
              <a:rPr lang="en-US"/>
              <a:t> </a:t>
            </a:r>
            <a:r>
              <a:rPr lang="en-US" err="1"/>
              <a:t>siendo</a:t>
            </a:r>
            <a:r>
              <a:rPr lang="en-US"/>
              <a:t> </a:t>
            </a:r>
            <a:r>
              <a:rPr lang="en-US" err="1"/>
              <a:t>empleado</a:t>
            </a:r>
            <a:r>
              <a:rPr lang="en-US"/>
              <a:t> por </a:t>
            </a:r>
            <a:r>
              <a:rPr lang="en-US" err="1"/>
              <a:t>el</a:t>
            </a:r>
            <a:r>
              <a:rPr lang="en-US"/>
              <a:t> </a:t>
            </a:r>
            <a:r>
              <a:rPr lang="en-US" err="1"/>
              <a:t>Cliente</a:t>
            </a:r>
            <a:r>
              <a:rPr lang="en-US"/>
              <a:t>, "</a:t>
            </a:r>
            <a:r>
              <a:rPr lang="en-US" err="1"/>
              <a:t>Ministerio</a:t>
            </a:r>
            <a:r>
              <a:rPr lang="en-US"/>
              <a:t> de  Justicia y Seguridad de CABA", con </a:t>
            </a:r>
            <a:r>
              <a:rPr lang="en-US" err="1"/>
              <a:t>aproximadamente</a:t>
            </a:r>
            <a:r>
              <a:rPr lang="en-US"/>
              <a:t> </a:t>
            </a:r>
            <a:r>
              <a:rPr lang="en-US" err="1"/>
              <a:t>unos</a:t>
            </a:r>
            <a:r>
              <a:rPr lang="en-US"/>
              <a:t> 200 </a:t>
            </a:r>
            <a:r>
              <a:rPr lang="en-US" err="1"/>
              <a:t>usuarios</a:t>
            </a:r>
            <a:r>
              <a:rPr lang="en-US"/>
              <a:t> </a:t>
            </a:r>
            <a:r>
              <a:rPr lang="en-US" err="1"/>
              <a:t>aprovisionados</a:t>
            </a:r>
            <a:r>
              <a:rPr lang="en-US"/>
              <a:t>, de </a:t>
            </a:r>
            <a:r>
              <a:rPr lang="en-US" err="1"/>
              <a:t>los</a:t>
            </a:r>
            <a:r>
              <a:rPr lang="en-US"/>
              <a:t> </a:t>
            </a:r>
            <a:r>
              <a:rPr lang="en-US" err="1"/>
              <a:t>cuales</a:t>
            </a:r>
            <a:r>
              <a:rPr lang="en-US"/>
              <a:t>, </a:t>
            </a:r>
            <a:r>
              <a:rPr lang="en-US" err="1"/>
              <a:t>como</a:t>
            </a:r>
            <a:r>
              <a:rPr lang="en-US"/>
              <a:t> se </a:t>
            </a:r>
            <a:r>
              <a:rPr lang="en-US" err="1"/>
              <a:t>aprecia</a:t>
            </a:r>
            <a:r>
              <a:rPr lang="en-US"/>
              <a:t> en la </a:t>
            </a:r>
            <a:r>
              <a:rPr lang="en-US" err="1"/>
              <a:t>gráfica</a:t>
            </a:r>
            <a:r>
              <a:rPr lang="en-US"/>
              <a:t>, por día </a:t>
            </a:r>
            <a:r>
              <a:rPr lang="en-US" err="1"/>
              <a:t>unos</a:t>
            </a:r>
            <a:r>
              <a:rPr lang="en-US"/>
              <a:t> 60 </a:t>
            </a:r>
            <a:r>
              <a:rPr lang="en-US" err="1"/>
              <a:t>aproximadamente</a:t>
            </a:r>
            <a:r>
              <a:rPr lang="en-US"/>
              <a:t> se </a:t>
            </a:r>
            <a:r>
              <a:rPr lang="en-US" err="1"/>
              <a:t>registran</a:t>
            </a:r>
            <a:r>
              <a:rPr lang="en-US"/>
              <a:t> a la red en forma </a:t>
            </a:r>
            <a:r>
              <a:rPr lang="en-US" err="1"/>
              <a:t>simultánea</a:t>
            </a:r>
            <a:r>
              <a:rPr lang="en-US"/>
              <a:t>. </a:t>
            </a:r>
            <a:endParaRPr lang="es-AR"/>
          </a:p>
          <a:p>
            <a:endParaRPr lang="en-US"/>
          </a:p>
          <a:p>
            <a:r>
              <a:rPr lang="en-US">
                <a:ea typeface="Calibri"/>
                <a:cs typeface="Calibri"/>
              </a:rPr>
              <a:t>-------</a:t>
            </a:r>
            <a:endParaRPr lang="en-US"/>
          </a:p>
          <a:p>
            <a:r>
              <a:rPr lang="en-US">
                <a:ea typeface="Calibri"/>
                <a:cs typeface="Calibri"/>
              </a:rPr>
              <a:t>Con Motorola </a:t>
            </a:r>
            <a:r>
              <a:rPr lang="en-US" err="1">
                <a:ea typeface="Calibri"/>
                <a:cs typeface="Calibri"/>
              </a:rPr>
              <a:t>retomamos</a:t>
            </a:r>
            <a:r>
              <a:rPr lang="en-US">
                <a:ea typeface="Calibri"/>
                <a:cs typeface="Calibri"/>
              </a:rPr>
              <a:t> </a:t>
            </a:r>
            <a:r>
              <a:rPr lang="en-US" err="1">
                <a:ea typeface="Calibri"/>
                <a:cs typeface="Calibri"/>
              </a:rPr>
              <a:t>los</a:t>
            </a:r>
            <a:r>
              <a:rPr lang="en-US">
                <a:ea typeface="Calibri"/>
                <a:cs typeface="Calibri"/>
              </a:rPr>
              <a:t> </a:t>
            </a:r>
            <a:r>
              <a:rPr lang="en-US" err="1">
                <a:ea typeface="Calibri"/>
                <a:cs typeface="Calibri"/>
              </a:rPr>
              <a:t>trabajos</a:t>
            </a:r>
            <a:r>
              <a:rPr lang="en-US">
                <a:ea typeface="Calibri"/>
                <a:cs typeface="Calibri"/>
              </a:rPr>
              <a:t> para </a:t>
            </a:r>
            <a:r>
              <a:rPr lang="en-US" err="1">
                <a:ea typeface="Calibri"/>
                <a:cs typeface="Calibri"/>
              </a:rPr>
              <a:t>continuar</a:t>
            </a:r>
            <a:r>
              <a:rPr lang="en-US">
                <a:ea typeface="Calibri"/>
                <a:cs typeface="Calibri"/>
              </a:rPr>
              <a:t> la </a:t>
            </a:r>
            <a:r>
              <a:rPr lang="en-US" err="1">
                <a:ea typeface="Calibri"/>
                <a:cs typeface="Calibri"/>
              </a:rPr>
              <a:t>integración</a:t>
            </a:r>
            <a:r>
              <a:rPr lang="en-US">
                <a:ea typeface="Calibri"/>
                <a:cs typeface="Calibri"/>
              </a:rPr>
              <a:t> de </a:t>
            </a:r>
            <a:r>
              <a:rPr lang="en-US" err="1">
                <a:ea typeface="Calibri"/>
                <a:cs typeface="Calibri"/>
              </a:rPr>
              <a:t>su</a:t>
            </a:r>
            <a:r>
              <a:rPr lang="en-US">
                <a:ea typeface="Calibri"/>
                <a:cs typeface="Calibri"/>
              </a:rPr>
              <a:t> </a:t>
            </a:r>
            <a:r>
              <a:rPr lang="en-US" err="1">
                <a:ea typeface="Calibri"/>
                <a:cs typeface="Calibri"/>
              </a:rPr>
              <a:t>solución</a:t>
            </a:r>
            <a:r>
              <a:rPr lang="en-US">
                <a:ea typeface="Calibri"/>
                <a:cs typeface="Calibri"/>
              </a:rPr>
              <a:t> con </a:t>
            </a:r>
            <a:r>
              <a:rPr lang="en-US" err="1">
                <a:ea typeface="Calibri"/>
                <a:cs typeface="Calibri"/>
              </a:rPr>
              <a:t>nuestro</a:t>
            </a:r>
            <a:r>
              <a:rPr lang="en-US">
                <a:ea typeface="Calibri"/>
                <a:cs typeface="Calibri"/>
              </a:rPr>
              <a:t> PCRF en </a:t>
            </a:r>
            <a:r>
              <a:rPr lang="en-US" err="1">
                <a:ea typeface="Calibri"/>
                <a:cs typeface="Calibri"/>
              </a:rPr>
              <a:t>el</a:t>
            </a:r>
            <a:r>
              <a:rPr lang="en-US">
                <a:ea typeface="Calibri"/>
                <a:cs typeface="Calibri"/>
              </a:rPr>
              <a:t> </a:t>
            </a:r>
            <a:r>
              <a:rPr lang="en-US" err="1">
                <a:ea typeface="Calibri"/>
                <a:cs typeface="Calibri"/>
              </a:rPr>
              <a:t>laboratorio</a:t>
            </a:r>
            <a:r>
              <a:rPr lang="en-US">
                <a:ea typeface="Calibri"/>
                <a:cs typeface="Calibri"/>
              </a:rPr>
              <a:t> de </a:t>
            </a:r>
            <a:r>
              <a:rPr lang="en-US" err="1">
                <a:ea typeface="Calibri"/>
                <a:cs typeface="Calibri"/>
              </a:rPr>
              <a:t>Olivos</a:t>
            </a:r>
            <a:r>
              <a:rPr lang="en-US">
                <a:ea typeface="Calibri"/>
                <a:cs typeface="Calibri"/>
              </a:rPr>
              <a:t>. Nuestra </a:t>
            </a:r>
            <a:r>
              <a:rPr lang="en-US" err="1">
                <a:ea typeface="Calibri"/>
                <a:cs typeface="Calibri"/>
              </a:rPr>
              <a:t>expectativa</a:t>
            </a:r>
            <a:r>
              <a:rPr lang="en-US">
                <a:ea typeface="Calibri"/>
                <a:cs typeface="Calibri"/>
              </a:rPr>
              <a:t> era </a:t>
            </a:r>
            <a:r>
              <a:rPr lang="en-US" err="1">
                <a:ea typeface="Calibri"/>
                <a:cs typeface="Calibri"/>
              </a:rPr>
              <a:t>concluir</a:t>
            </a:r>
            <a:r>
              <a:rPr lang="en-US">
                <a:ea typeface="Calibri"/>
                <a:cs typeface="Calibri"/>
              </a:rPr>
              <a:t> las </a:t>
            </a:r>
            <a:r>
              <a:rPr lang="en-US" err="1">
                <a:ea typeface="Calibri"/>
                <a:cs typeface="Calibri"/>
              </a:rPr>
              <a:t>pruebas</a:t>
            </a:r>
            <a:r>
              <a:rPr lang="en-US">
                <a:ea typeface="Calibri"/>
                <a:cs typeface="Calibri"/>
              </a:rPr>
              <a:t> </a:t>
            </a:r>
            <a:r>
              <a:rPr lang="en-US" err="1">
                <a:ea typeface="Calibri"/>
                <a:cs typeface="Calibri"/>
              </a:rPr>
              <a:t>durante</a:t>
            </a:r>
            <a:r>
              <a:rPr lang="en-US">
                <a:ea typeface="Calibri"/>
                <a:cs typeface="Calibri"/>
              </a:rPr>
              <a:t> </a:t>
            </a:r>
            <a:r>
              <a:rPr lang="en-US" err="1">
                <a:ea typeface="Calibri"/>
                <a:cs typeface="Calibri"/>
              </a:rPr>
              <a:t>el</a:t>
            </a:r>
            <a:r>
              <a:rPr lang="en-US">
                <a:ea typeface="Calibri"/>
                <a:cs typeface="Calibri"/>
              </a:rPr>
              <a:t> </a:t>
            </a:r>
            <a:r>
              <a:rPr lang="en-US" err="1">
                <a:ea typeface="Calibri"/>
                <a:cs typeface="Calibri"/>
              </a:rPr>
              <a:t>mes</a:t>
            </a:r>
            <a:r>
              <a:rPr lang="en-US">
                <a:ea typeface="Calibri"/>
                <a:cs typeface="Calibri"/>
              </a:rPr>
              <a:t> de Junio, sin embargo </a:t>
            </a:r>
            <a:r>
              <a:rPr lang="en-US" err="1">
                <a:ea typeface="Calibri"/>
                <a:cs typeface="Calibri"/>
              </a:rPr>
              <a:t>distintas</a:t>
            </a:r>
            <a:r>
              <a:rPr lang="en-US">
                <a:ea typeface="Calibri"/>
                <a:cs typeface="Calibri"/>
              </a:rPr>
              <a:t> </a:t>
            </a:r>
            <a:r>
              <a:rPr lang="en-US" err="1">
                <a:ea typeface="Calibri"/>
                <a:cs typeface="Calibri"/>
              </a:rPr>
              <a:t>circunstacias</a:t>
            </a:r>
            <a:r>
              <a:rPr lang="en-US">
                <a:ea typeface="Calibri"/>
                <a:cs typeface="Calibri"/>
              </a:rPr>
              <a:t>, tanto del </a:t>
            </a:r>
            <a:r>
              <a:rPr lang="en-US" err="1">
                <a:ea typeface="Calibri"/>
                <a:cs typeface="Calibri"/>
              </a:rPr>
              <a:t>lado</a:t>
            </a:r>
            <a:r>
              <a:rPr lang="en-US">
                <a:ea typeface="Calibri"/>
                <a:cs typeface="Calibri"/>
              </a:rPr>
              <a:t> Motorola </a:t>
            </a:r>
            <a:r>
              <a:rPr lang="en-US" err="1">
                <a:ea typeface="Calibri"/>
                <a:cs typeface="Calibri"/>
              </a:rPr>
              <a:t>como</a:t>
            </a:r>
            <a:r>
              <a:rPr lang="en-US">
                <a:ea typeface="Calibri"/>
                <a:cs typeface="Calibri"/>
              </a:rPr>
              <a:t> del </a:t>
            </a:r>
            <a:r>
              <a:rPr lang="en-US" err="1">
                <a:ea typeface="Calibri"/>
                <a:cs typeface="Calibri"/>
              </a:rPr>
              <a:t>nuestro</a:t>
            </a:r>
            <a:r>
              <a:rPr lang="en-US">
                <a:ea typeface="Calibri"/>
                <a:cs typeface="Calibri"/>
              </a:rPr>
              <a:t> </a:t>
            </a:r>
            <a:r>
              <a:rPr lang="en-US" err="1">
                <a:ea typeface="Calibri"/>
                <a:cs typeface="Calibri"/>
              </a:rPr>
              <a:t>llevaron</a:t>
            </a:r>
            <a:r>
              <a:rPr lang="en-US">
                <a:ea typeface="Calibri"/>
                <a:cs typeface="Calibri"/>
              </a:rPr>
              <a:t> a que </a:t>
            </a:r>
            <a:r>
              <a:rPr lang="en-US" err="1">
                <a:ea typeface="Calibri"/>
                <a:cs typeface="Calibri"/>
              </a:rPr>
              <a:t>tengamos</a:t>
            </a:r>
            <a:r>
              <a:rPr lang="en-US">
                <a:ea typeface="Calibri"/>
                <a:cs typeface="Calibri"/>
              </a:rPr>
              <a:t> que </a:t>
            </a:r>
            <a:r>
              <a:rPr lang="en-US" err="1">
                <a:ea typeface="Calibri"/>
                <a:cs typeface="Calibri"/>
              </a:rPr>
              <a:t>extendernos</a:t>
            </a:r>
            <a:r>
              <a:rPr lang="en-US">
                <a:ea typeface="Calibri"/>
                <a:cs typeface="Calibri"/>
              </a:rPr>
              <a:t> un poco </a:t>
            </a:r>
            <a:r>
              <a:rPr lang="en-US" err="1">
                <a:ea typeface="Calibri"/>
                <a:cs typeface="Calibri"/>
              </a:rPr>
              <a:t>más</a:t>
            </a:r>
            <a:r>
              <a:rPr lang="en-US">
                <a:ea typeface="Calibri"/>
                <a:cs typeface="Calibri"/>
              </a:rPr>
              <a:t> </a:t>
            </a:r>
            <a:r>
              <a:rPr lang="en-US" err="1">
                <a:ea typeface="Calibri"/>
                <a:cs typeface="Calibri"/>
              </a:rPr>
              <a:t>allá</a:t>
            </a:r>
            <a:r>
              <a:rPr lang="en-US">
                <a:ea typeface="Calibri"/>
                <a:cs typeface="Calibri"/>
              </a:rPr>
              <a:t> del Segundo Q.</a:t>
            </a:r>
            <a:endParaRPr lang="en-US"/>
          </a:p>
          <a:p>
            <a:endParaRPr lang="en-US">
              <a:ea typeface="Calibri"/>
              <a:cs typeface="Calibri"/>
            </a:endParaRPr>
          </a:p>
          <a:p>
            <a:r>
              <a:rPr lang="en-US">
                <a:ea typeface="Calibri"/>
                <a:cs typeface="Calibri"/>
              </a:rPr>
              <a:t>------</a:t>
            </a:r>
          </a:p>
          <a:p>
            <a:r>
              <a:rPr lang="en-US" err="1">
                <a:ea typeface="Calibri"/>
                <a:cs typeface="Calibri"/>
              </a:rPr>
              <a:t>Adicionalmente</a:t>
            </a:r>
            <a:r>
              <a:rPr lang="en-US">
                <a:ea typeface="Calibri"/>
                <a:cs typeface="Calibri"/>
              </a:rPr>
              <a:t> se </a:t>
            </a:r>
            <a:r>
              <a:rPr lang="en-US" err="1">
                <a:ea typeface="Calibri"/>
                <a:cs typeface="Calibri"/>
              </a:rPr>
              <a:t>acordó</a:t>
            </a:r>
            <a:r>
              <a:rPr lang="en-US">
                <a:ea typeface="Calibri"/>
                <a:cs typeface="Calibri"/>
              </a:rPr>
              <a:t> con </a:t>
            </a:r>
            <a:r>
              <a:rPr lang="en-US" err="1">
                <a:ea typeface="Calibri"/>
                <a:cs typeface="Calibri"/>
              </a:rPr>
              <a:t>el</a:t>
            </a:r>
            <a:r>
              <a:rPr lang="en-US">
                <a:ea typeface="Calibri"/>
                <a:cs typeface="Calibri"/>
              </a:rPr>
              <a:t> </a:t>
            </a:r>
            <a:r>
              <a:rPr lang="en-US" err="1">
                <a:ea typeface="Calibri"/>
                <a:cs typeface="Calibri"/>
              </a:rPr>
              <a:t>equipo</a:t>
            </a:r>
            <a:r>
              <a:rPr lang="en-US">
                <a:ea typeface="Calibri"/>
                <a:cs typeface="Calibri"/>
              </a:rPr>
              <a:t> de TAMBO un </a:t>
            </a:r>
            <a:r>
              <a:rPr lang="en-US" err="1">
                <a:ea typeface="Calibri"/>
                <a:cs typeface="Calibri"/>
              </a:rPr>
              <a:t>desarrollo</a:t>
            </a:r>
            <a:r>
              <a:rPr lang="en-US">
                <a:ea typeface="Calibri"/>
                <a:cs typeface="Calibri"/>
              </a:rPr>
              <a:t> para </a:t>
            </a:r>
            <a:r>
              <a:rPr lang="en-US" err="1">
                <a:ea typeface="Calibri"/>
                <a:cs typeface="Calibri"/>
              </a:rPr>
              <a:t>tener</a:t>
            </a:r>
            <a:r>
              <a:rPr lang="en-US">
                <a:ea typeface="Calibri"/>
                <a:cs typeface="Calibri"/>
              </a:rPr>
              <a:t> un primer </a:t>
            </a:r>
            <a:r>
              <a:rPr lang="en-US" err="1">
                <a:ea typeface="Calibri"/>
                <a:cs typeface="Calibri"/>
              </a:rPr>
              <a:t>grado</a:t>
            </a:r>
            <a:r>
              <a:rPr lang="en-US">
                <a:ea typeface="Calibri"/>
                <a:cs typeface="Calibri"/>
              </a:rPr>
              <a:t> de </a:t>
            </a:r>
            <a:r>
              <a:rPr lang="en-US" err="1">
                <a:ea typeface="Calibri"/>
                <a:cs typeface="Calibri"/>
              </a:rPr>
              <a:t>automatización</a:t>
            </a:r>
            <a:r>
              <a:rPr lang="en-US">
                <a:ea typeface="Calibri"/>
                <a:cs typeface="Calibri"/>
              </a:rPr>
              <a:t> en la </a:t>
            </a:r>
            <a:r>
              <a:rPr lang="en-US" err="1">
                <a:ea typeface="Calibri"/>
                <a:cs typeface="Calibri"/>
              </a:rPr>
              <a:t>implementación</a:t>
            </a:r>
            <a:r>
              <a:rPr lang="en-US">
                <a:ea typeface="Calibri"/>
                <a:cs typeface="Calibri"/>
              </a:rPr>
              <a:t> de la </a:t>
            </a:r>
            <a:r>
              <a:rPr lang="en-US" err="1">
                <a:ea typeface="Calibri"/>
                <a:cs typeface="Calibri"/>
              </a:rPr>
              <a:t>configuración</a:t>
            </a:r>
            <a:r>
              <a:rPr lang="en-US">
                <a:ea typeface="Calibri"/>
                <a:cs typeface="Calibri"/>
              </a:rPr>
              <a:t> de traffic steering en </a:t>
            </a:r>
            <a:r>
              <a:rPr lang="en-US" err="1">
                <a:ea typeface="Calibri"/>
                <a:cs typeface="Calibri"/>
              </a:rPr>
              <a:t>algunos</a:t>
            </a:r>
            <a:r>
              <a:rPr lang="en-US">
                <a:ea typeface="Calibri"/>
                <a:cs typeface="Calibri"/>
              </a:rPr>
              <a:t> </a:t>
            </a:r>
            <a:r>
              <a:rPr lang="en-US" err="1">
                <a:ea typeface="Calibri"/>
                <a:cs typeface="Calibri"/>
              </a:rPr>
              <a:t>nodos</a:t>
            </a:r>
            <a:r>
              <a:rPr lang="en-US">
                <a:ea typeface="Calibri"/>
                <a:cs typeface="Calibri"/>
              </a:rPr>
              <a:t> de la red de </a:t>
            </a:r>
            <a:r>
              <a:rPr lang="en-US" err="1">
                <a:ea typeface="Calibri"/>
                <a:cs typeface="Calibri"/>
              </a:rPr>
              <a:t>acceso</a:t>
            </a:r>
            <a:r>
              <a:rPr lang="en-US">
                <a:ea typeface="Calibri"/>
                <a:cs typeface="Calibri"/>
              </a:rPr>
              <a:t>.  </a:t>
            </a:r>
            <a:endParaRPr lang="en-US"/>
          </a:p>
          <a:p>
            <a:endParaRPr lang="en-US"/>
          </a:p>
          <a:p>
            <a:r>
              <a:rPr lang="en-US">
                <a:cs typeface="Calibri"/>
              </a:rPr>
              <a:t>------</a:t>
            </a:r>
            <a:endParaRPr lang="en-US"/>
          </a:p>
          <a:p>
            <a:endParaRPr lang="es-AR"/>
          </a:p>
          <a:p>
            <a:r>
              <a:rPr lang="es-AR"/>
              <a:t>Y por último, conjuntamente con el equipo de Plataformas de Core y Servicios se validó una solución que salva un inconveniente encontrado con la implementación inicial del APN utilizado por Cliente. </a:t>
            </a:r>
          </a:p>
          <a:p>
            <a:endParaRPr lang="es-AR">
              <a:cs typeface="Calibri"/>
            </a:endParaRPr>
          </a:p>
          <a:p>
            <a:r>
              <a:rPr lang="es-AR">
                <a:cs typeface="Calibri"/>
              </a:rPr>
              <a:t>Hasta aquí los avances del Q2 respecto de MC.</a:t>
            </a:r>
          </a:p>
          <a:p>
            <a:endParaRPr lang="en-US"/>
          </a:p>
          <a:p>
            <a:r>
              <a:rPr lang="es-AR"/>
              <a:t>Muchas gracias!.</a:t>
            </a:r>
            <a:endParaRPr lang="es-AR">
              <a:cs typeface="Calibri"/>
            </a:endParaRPr>
          </a:p>
          <a:p>
            <a:endParaRPr lang="es-AR">
              <a:cs typeface="Calibri"/>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89</a:t>
            </a:fld>
            <a:endParaRPr lang="es-AR"/>
          </a:p>
        </p:txBody>
      </p:sp>
    </p:spTree>
    <p:extLst>
      <p:ext uri="{BB962C8B-B14F-4D97-AF65-F5344CB8AC3E}">
        <p14:creationId xmlns:p14="http://schemas.microsoft.com/office/powerpoint/2010/main" val="970277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0" i="0">
              <a:solidFill>
                <a:srgbClr val="374151"/>
              </a:solidFill>
              <a:effectLst/>
              <a:latin typeface="Söhne"/>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5637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s-ES">
                <a:cs typeface="Calibri"/>
              </a:rPr>
              <a:t>En el escenario 1 se plantea migrar únicamente el plano de datos (</a:t>
            </a:r>
            <a:r>
              <a:rPr lang="es-ES" err="1">
                <a:cs typeface="Calibri"/>
              </a:rPr>
              <a:t>User</a:t>
            </a:r>
            <a:r>
              <a:rPr lang="es-ES">
                <a:cs typeface="Calibri"/>
              </a:rPr>
              <a:t> Plane).</a:t>
            </a:r>
          </a:p>
          <a:p>
            <a:pPr marL="171450" indent="-171450" algn="l">
              <a:buFont typeface="Arial" panose="020B0604020202020204" pitchFamily="34" charset="0"/>
              <a:buChar char="•"/>
            </a:pPr>
            <a:r>
              <a:rPr lang="es-ES">
                <a:cs typeface="Calibri"/>
              </a:rPr>
              <a:t>Se plantea un despliegue en fases, de manera de poder hacerlo de forma gradual.</a:t>
            </a:r>
          </a:p>
          <a:p>
            <a:pPr marL="628650" lvl="1" indent="-171450" algn="l">
              <a:buFont typeface="Arial" panose="020B0604020202020204" pitchFamily="34" charset="0"/>
              <a:buChar char="•"/>
            </a:pPr>
            <a:r>
              <a:rPr lang="es-ES">
                <a:cs typeface="Calibri"/>
              </a:rPr>
              <a:t>AMBA</a:t>
            </a:r>
          </a:p>
          <a:p>
            <a:pPr marL="628650" lvl="1" indent="-171450" algn="l">
              <a:buFont typeface="Arial" panose="020B0604020202020204" pitchFamily="34" charset="0"/>
              <a:buChar char="•"/>
            </a:pPr>
            <a:r>
              <a:rPr lang="es-ES">
                <a:cs typeface="Calibri"/>
              </a:rPr>
              <a:t>COR/ROS</a:t>
            </a:r>
          </a:p>
          <a:p>
            <a:pPr marL="628650" lvl="1" indent="-171450" algn="l">
              <a:buFont typeface="Arial" panose="020B0604020202020204" pitchFamily="34" charset="0"/>
              <a:buChar char="•"/>
            </a:pPr>
            <a:r>
              <a:rPr lang="es-ES">
                <a:cs typeface="Calibri"/>
              </a:rPr>
              <a:t>TUC/RES/MDP</a:t>
            </a:r>
          </a:p>
          <a:p>
            <a:pPr marL="171450" indent="-171450" algn="l">
              <a:buFont typeface="Arial" panose="020B0604020202020204" pitchFamily="34" charset="0"/>
              <a:buChar char="•"/>
            </a:pPr>
            <a:r>
              <a:rPr lang="es-ES">
                <a:cs typeface="Calibri"/>
              </a:rPr>
              <a:t>En la primera etapa se plantea migrar todos los clientes B2B de AMBA y todos los clientes APN corporativos. Se migran todos los servicios actuales</a:t>
            </a:r>
          </a:p>
          <a:p>
            <a:pPr marL="628650" lvl="1" indent="-171450" algn="l">
              <a:buFont typeface="Arial" panose="020B0604020202020204" pitchFamily="34" charset="0"/>
              <a:buChar char="•"/>
            </a:pPr>
            <a:r>
              <a:rPr lang="es-ES">
                <a:cs typeface="Calibri"/>
              </a:rPr>
              <a:t>Datos</a:t>
            </a:r>
          </a:p>
          <a:p>
            <a:pPr marL="628650" lvl="1" indent="-171450" algn="l">
              <a:buFont typeface="Arial" panose="020B0604020202020204" pitchFamily="34" charset="0"/>
              <a:buChar char="•"/>
            </a:pPr>
            <a:r>
              <a:rPr lang="es-ES" err="1">
                <a:cs typeface="Calibri"/>
              </a:rPr>
              <a:t>VoLTE</a:t>
            </a:r>
            <a:r>
              <a:rPr lang="es-ES">
                <a:cs typeface="Calibri"/>
              </a:rPr>
              <a:t>/</a:t>
            </a:r>
            <a:r>
              <a:rPr lang="es-ES" err="1">
                <a:cs typeface="Calibri"/>
              </a:rPr>
              <a:t>VoWiFi</a:t>
            </a:r>
            <a:endParaRPr lang="es-ES">
              <a:cs typeface="Calibri"/>
            </a:endParaRPr>
          </a:p>
          <a:p>
            <a:pPr marL="628650" lvl="1" indent="-171450" algn="l">
              <a:buFont typeface="Arial" panose="020B0604020202020204" pitchFamily="34" charset="0"/>
              <a:buChar char="•"/>
            </a:pPr>
            <a:r>
              <a:rPr lang="es-ES" err="1">
                <a:cs typeface="Calibri"/>
              </a:rPr>
              <a:t>APNs</a:t>
            </a:r>
            <a:r>
              <a:rPr lang="es-ES">
                <a:cs typeface="Calibri"/>
              </a:rPr>
              <a:t> Corporativos</a:t>
            </a:r>
          </a:p>
          <a:p>
            <a:pPr marL="628650" lvl="1" indent="-171450" algn="l">
              <a:buFont typeface="Arial" panose="020B0604020202020204" pitchFamily="34" charset="0"/>
              <a:buChar char="•"/>
            </a:pPr>
            <a:r>
              <a:rPr lang="es-ES">
                <a:cs typeface="Calibri"/>
              </a:rPr>
              <a:t>NB-</a:t>
            </a:r>
            <a:r>
              <a:rPr lang="es-ES" err="1">
                <a:cs typeface="Calibri"/>
              </a:rPr>
              <a:t>IoT</a:t>
            </a:r>
            <a:r>
              <a:rPr lang="es-ES">
                <a:cs typeface="Calibri"/>
              </a:rPr>
              <a:t> y CAT-M.</a:t>
            </a:r>
          </a:p>
          <a:p>
            <a:pPr marL="171450" indent="-171450" algn="l">
              <a:buFont typeface="Arial" panose="020B0604020202020204" pitchFamily="34" charset="0"/>
              <a:buChar char="•"/>
            </a:pPr>
            <a:r>
              <a:rPr lang="es-ES">
                <a:cs typeface="Calibri"/>
              </a:rPr>
              <a:t>Se deben realizar integraciones a las plataformas</a:t>
            </a:r>
          </a:p>
          <a:p>
            <a:pPr marL="628650" lvl="1" indent="-171450" algn="l">
              <a:buFont typeface="Arial" panose="020B0604020202020204" pitchFamily="34" charset="0"/>
              <a:buChar char="•"/>
            </a:pPr>
            <a:r>
              <a:rPr lang="es-ES">
                <a:cs typeface="Calibri"/>
              </a:rPr>
              <a:t>Cisco Jasper</a:t>
            </a:r>
          </a:p>
          <a:p>
            <a:pPr marL="628650" lvl="1" indent="-171450" algn="l">
              <a:buFont typeface="Arial" panose="020B0604020202020204" pitchFamily="34" charset="0"/>
              <a:buChar char="•"/>
            </a:pPr>
            <a:r>
              <a:rPr lang="es-ES">
                <a:cs typeface="Calibri"/>
              </a:rPr>
              <a:t>Nokia </a:t>
            </a:r>
            <a:r>
              <a:rPr lang="es-ES" err="1">
                <a:cs typeface="Calibri"/>
              </a:rPr>
              <a:t>Wing</a:t>
            </a:r>
            <a:endParaRPr lang="es-ES">
              <a:cs typeface="Calibri"/>
            </a:endParaRPr>
          </a:p>
          <a:p>
            <a:pPr marL="628650" lvl="1" indent="-171450" algn="l">
              <a:buFont typeface="Arial" panose="020B0604020202020204" pitchFamily="34" charset="0"/>
              <a:buChar char="•"/>
            </a:pPr>
            <a:r>
              <a:rPr lang="es-ES" err="1">
                <a:cs typeface="Calibri"/>
              </a:rPr>
              <a:t>Billing</a:t>
            </a:r>
            <a:r>
              <a:rPr lang="es-ES">
                <a:cs typeface="Calibri"/>
              </a:rPr>
              <a:t> de Telecom. </a:t>
            </a:r>
          </a:p>
          <a:p>
            <a:pPr marL="171450" indent="-171450" algn="l">
              <a:buFont typeface="Arial" panose="020B0604020202020204" pitchFamily="34" charset="0"/>
              <a:buChar char="•"/>
            </a:pPr>
            <a:r>
              <a:rPr lang="es-ES">
                <a:cs typeface="Calibri"/>
              </a:rPr>
              <a:t>La fecha objetivo de esta primera fase es 1Q 2024.</a:t>
            </a:r>
          </a:p>
          <a:p>
            <a:pPr marL="171450" indent="-171450" algn="l">
              <a:buFont typeface="Arial" panose="020B0604020202020204" pitchFamily="34" charset="0"/>
              <a:buChar char="•"/>
            </a:pPr>
            <a:r>
              <a:rPr lang="es-ES">
                <a:cs typeface="Calibri"/>
              </a:rPr>
              <a:t>Luego en las siguientes fases, ir sumando mayor cantidad de clientes de las diferentes regiones, empezando por las áreas servidas por Córdoba/Rosario y finalizando con Tucumán/Resistencia/Mar del Plata.</a:t>
            </a:r>
          </a:p>
          <a:p>
            <a:pPr marL="171450" indent="-171450" algn="l">
              <a:buFont typeface="Arial" panose="020B0604020202020204" pitchFamily="34" charset="0"/>
              <a:buChar char="•"/>
            </a:pPr>
            <a:r>
              <a:rPr lang="es-ES">
                <a:cs typeface="Calibri"/>
              </a:rPr>
              <a:t>La opción que propone Telecom para el enrutamiento de tráfico hacia el nuevo </a:t>
            </a:r>
            <a:r>
              <a:rPr lang="es-ES" err="1">
                <a:cs typeface="Calibri"/>
              </a:rPr>
              <a:t>User</a:t>
            </a:r>
            <a:r>
              <a:rPr lang="es-ES">
                <a:cs typeface="Calibri"/>
              </a:rPr>
              <a:t> Plane, es mediante la utilización de un nuevo </a:t>
            </a:r>
            <a:r>
              <a:rPr lang="es-ES" err="1">
                <a:cs typeface="Calibri"/>
              </a:rPr>
              <a:t>Charging</a:t>
            </a:r>
            <a:r>
              <a:rPr lang="es-ES">
                <a:cs typeface="Calibri"/>
              </a:rPr>
              <a:t> </a:t>
            </a:r>
            <a:r>
              <a:rPr lang="es-ES" err="1">
                <a:cs typeface="Calibri"/>
              </a:rPr>
              <a:t>Characteristics</a:t>
            </a:r>
            <a:r>
              <a:rPr lang="es-ES">
                <a:cs typeface="Calibri"/>
              </a:rPr>
              <a:t> en el aprovisionamiento para los clientes B2B.</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4385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s-ES">
                <a:cs typeface="Calibri"/>
              </a:rPr>
              <a:t>En el escenario 2 se plantea dedicarle un Core completo al segmento B2B, tanto plano de control como de datos.</a:t>
            </a:r>
          </a:p>
          <a:p>
            <a:pPr marL="171450" indent="-171450" algn="l">
              <a:buFont typeface="Arial" panose="020B0604020202020204" pitchFamily="34" charset="0"/>
              <a:buChar char="•"/>
            </a:pPr>
            <a:r>
              <a:rPr lang="es-ES">
                <a:cs typeface="Calibri"/>
              </a:rPr>
              <a:t>Para este escenario el desafío es como enrutar el tráfico de los clientes B2B tanto CP como UP, hacia el nuevo Core. </a:t>
            </a: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213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s-ES">
                <a:cs typeface="Calibri"/>
              </a:rPr>
              <a:t>En el escenario 2 se plantea dedicarle un Core completo al segmento B2B, tanto plano de control como de datos.</a:t>
            </a:r>
          </a:p>
          <a:p>
            <a:pPr marL="171450" indent="-171450" algn="l">
              <a:buFont typeface="Arial" panose="020B0604020202020204" pitchFamily="34" charset="0"/>
              <a:buChar char="•"/>
            </a:pPr>
            <a:r>
              <a:rPr lang="es-ES">
                <a:cs typeface="Calibri"/>
              </a:rPr>
              <a:t>Para este escenario el desafío es como enrutar el tráfico de los clientes B2B tanto CP como UP, hacia el nuevo Core. Las propuestas para enrutar el tráfico hacia el segundo Core, a evaluar, son:</a:t>
            </a:r>
          </a:p>
          <a:p>
            <a:pPr marL="171450" indent="-171450" algn="l">
              <a:buFont typeface="Arial" panose="020B0604020202020204" pitchFamily="34" charset="0"/>
              <a:buChar char="•"/>
            </a:pPr>
            <a:r>
              <a:rPr lang="es-ES" b="1" u="sng">
                <a:cs typeface="Calibri"/>
              </a:rPr>
              <a:t>4G</a:t>
            </a:r>
          </a:p>
          <a:p>
            <a:pPr marL="628650" lvl="1" indent="-171450" algn="l">
              <a:buFont typeface="Arial" panose="020B0604020202020204" pitchFamily="34" charset="0"/>
              <a:buChar char="•"/>
            </a:pPr>
            <a:r>
              <a:rPr lang="es-ES">
                <a:cs typeface="Calibri"/>
              </a:rPr>
              <a:t>Esquema RAN </a:t>
            </a:r>
            <a:r>
              <a:rPr lang="es-ES" err="1">
                <a:cs typeface="Calibri"/>
              </a:rPr>
              <a:t>Sharing</a:t>
            </a:r>
            <a:r>
              <a:rPr lang="es-ES">
                <a:cs typeface="Calibri"/>
              </a:rPr>
              <a:t> (PLMN ID Separado para B2B) – MOCN</a:t>
            </a:r>
          </a:p>
          <a:p>
            <a:pPr lvl="2" algn="l">
              <a:buFont typeface="Arial" panose="020B0604020202020204" pitchFamily="34" charset="0"/>
              <a:buNone/>
            </a:pPr>
            <a:r>
              <a:rPr lang="es-ES">
                <a:cs typeface="Calibri"/>
              </a:rPr>
              <a:t>Se enruta al nuevo Core basado en el nuevo PLMN ID.</a:t>
            </a:r>
          </a:p>
          <a:p>
            <a:pPr lvl="2" algn="l">
              <a:buFont typeface="Arial" panose="020B0604020202020204" pitchFamily="34" charset="0"/>
              <a:buNone/>
            </a:pPr>
            <a:r>
              <a:rPr lang="es-ES">
                <a:cs typeface="Calibri"/>
              </a:rPr>
              <a:t>Este esquema cuenta con mayor aislación a nivel de Core. </a:t>
            </a:r>
          </a:p>
          <a:p>
            <a:pPr lvl="2" algn="l">
              <a:buFont typeface="Arial" panose="020B0604020202020204" pitchFamily="34" charset="0"/>
              <a:buNone/>
            </a:pPr>
            <a:r>
              <a:rPr lang="es-ES">
                <a:cs typeface="Calibri"/>
              </a:rPr>
              <a:t>El desafío en este esquema es que requiere cambio de SIM del usuario.</a:t>
            </a:r>
          </a:p>
          <a:p>
            <a:pPr lvl="2" algn="l">
              <a:buFont typeface="Arial" panose="020B0604020202020204" pitchFamily="34" charset="0"/>
              <a:buNone/>
            </a:pPr>
            <a:r>
              <a:rPr lang="es-ES" b="1">
                <a:cs typeface="Calibri"/>
              </a:rPr>
              <a:t>Desventajas</a:t>
            </a:r>
            <a:r>
              <a:rPr lang="es-ES">
                <a:cs typeface="Calibri"/>
              </a:rPr>
              <a:t>:</a:t>
            </a:r>
          </a:p>
          <a:p>
            <a:pPr marL="1085850" lvl="2" indent="-171450" algn="l">
              <a:buFont typeface="Arial" panose="020B0604020202020204" pitchFamily="34" charset="0"/>
              <a:buChar char="•"/>
            </a:pPr>
            <a:r>
              <a:rPr lang="es-ES">
                <a:cs typeface="Calibri"/>
              </a:rPr>
              <a:t>Nueva SIM.</a:t>
            </a:r>
          </a:p>
          <a:p>
            <a:pPr marL="1085850" lvl="2" indent="-171450" algn="l">
              <a:buFont typeface="Arial" panose="020B0604020202020204" pitchFamily="34" charset="0"/>
              <a:buChar char="•"/>
            </a:pPr>
            <a:r>
              <a:rPr lang="es-ES">
                <a:cs typeface="Calibri"/>
              </a:rPr>
              <a:t>Utilización de un PLMN separado.</a:t>
            </a:r>
          </a:p>
          <a:p>
            <a:pPr algn="l">
              <a:buFont typeface="Arial" panose="020B0604020202020204" pitchFamily="34" charset="0"/>
              <a:buNone/>
            </a:pPr>
            <a:endParaRPr lang="es-ES">
              <a:cs typeface="Calibri"/>
            </a:endParaRPr>
          </a:p>
          <a:p>
            <a:pPr marL="628650" lvl="1" indent="-171450" algn="l">
              <a:buFont typeface="Arial" panose="020B0604020202020204" pitchFamily="34" charset="0"/>
              <a:buChar char="•"/>
            </a:pPr>
            <a:r>
              <a:rPr lang="es-ES">
                <a:cs typeface="Calibri"/>
              </a:rPr>
              <a:t>Esquema </a:t>
            </a:r>
            <a:r>
              <a:rPr lang="es-ES" err="1">
                <a:cs typeface="Calibri"/>
              </a:rPr>
              <a:t>Dedicated</a:t>
            </a:r>
            <a:r>
              <a:rPr lang="es-ES">
                <a:cs typeface="Calibri"/>
              </a:rPr>
              <a:t> Core Network</a:t>
            </a:r>
          </a:p>
          <a:p>
            <a:pPr lvl="2" algn="l">
              <a:buFont typeface="Arial" panose="020B0604020202020204" pitchFamily="34" charset="0"/>
              <a:buNone/>
            </a:pPr>
            <a:r>
              <a:rPr lang="es-ES">
                <a:cs typeface="Calibri"/>
              </a:rPr>
              <a:t>Se enruta al nuevo Core basado en esquema de </a:t>
            </a:r>
            <a:r>
              <a:rPr lang="es-ES" err="1">
                <a:cs typeface="Calibri"/>
              </a:rPr>
              <a:t>Dedicated</a:t>
            </a:r>
            <a:r>
              <a:rPr lang="es-ES">
                <a:cs typeface="Calibri"/>
              </a:rPr>
              <a:t> Core, en base al aprovisionamiento del perfil del cliente (UE </a:t>
            </a:r>
            <a:r>
              <a:rPr lang="es-ES" err="1">
                <a:cs typeface="Calibri"/>
              </a:rPr>
              <a:t>Usage</a:t>
            </a:r>
            <a:r>
              <a:rPr lang="es-ES">
                <a:cs typeface="Calibri"/>
              </a:rPr>
              <a:t> </a:t>
            </a:r>
            <a:r>
              <a:rPr lang="es-ES" err="1">
                <a:cs typeface="Calibri"/>
              </a:rPr>
              <a:t>Type</a:t>
            </a:r>
            <a:r>
              <a:rPr lang="es-ES">
                <a:cs typeface="Calibri"/>
              </a:rPr>
              <a:t>). Se debe dedicar un rango de </a:t>
            </a:r>
            <a:r>
              <a:rPr lang="es-ES" err="1">
                <a:cs typeface="Calibri"/>
              </a:rPr>
              <a:t>IMSIs</a:t>
            </a:r>
            <a:r>
              <a:rPr lang="es-ES">
                <a:cs typeface="Calibri"/>
              </a:rPr>
              <a:t> para el negocio B2B si se resuelve en el MME sin consultar al HSS.</a:t>
            </a:r>
          </a:p>
          <a:p>
            <a:pPr lvl="2" algn="l">
              <a:buFont typeface="Arial" panose="020B0604020202020204" pitchFamily="34" charset="0"/>
              <a:buNone/>
            </a:pPr>
            <a:r>
              <a:rPr lang="es-ES">
                <a:cs typeface="Calibri"/>
              </a:rPr>
              <a:t>En este esquema se requiere integración entre Cores a nivel de Control Plane y puede requerir soporte del dispositivo si se prefiere el uso de </a:t>
            </a:r>
            <a:r>
              <a:rPr lang="es-ES" err="1">
                <a:cs typeface="Calibri"/>
              </a:rPr>
              <a:t>enhanced</a:t>
            </a:r>
            <a:r>
              <a:rPr lang="es-ES">
                <a:cs typeface="Calibri"/>
              </a:rPr>
              <a:t> DECOR (El UE debe soportar el parámetro DCI </a:t>
            </a:r>
            <a:r>
              <a:rPr lang="es-ES" err="1">
                <a:cs typeface="Calibri"/>
              </a:rPr>
              <a:t>identity</a:t>
            </a:r>
            <a:r>
              <a:rPr lang="es-ES">
                <a:cs typeface="Calibri"/>
              </a:rPr>
              <a:t>). </a:t>
            </a:r>
          </a:p>
          <a:p>
            <a:pPr lvl="2" algn="l">
              <a:buFont typeface="Arial" panose="020B0604020202020204" pitchFamily="34" charset="0"/>
              <a:buNone/>
            </a:pPr>
            <a:r>
              <a:rPr lang="es-ES" b="1">
                <a:cs typeface="Calibri"/>
              </a:rPr>
              <a:t>Desventaja</a:t>
            </a:r>
            <a:r>
              <a:rPr lang="es-ES">
                <a:cs typeface="Calibri"/>
              </a:rPr>
              <a:t>: </a:t>
            </a:r>
          </a:p>
          <a:p>
            <a:pPr marL="1085850" lvl="2" indent="-171450" algn="l">
              <a:buFont typeface="Arial" panose="020B0604020202020204" pitchFamily="34" charset="0"/>
              <a:buChar char="•"/>
            </a:pPr>
            <a:r>
              <a:rPr lang="es-ES">
                <a:cs typeface="Calibri"/>
              </a:rPr>
              <a:t>Con este esquema se continúa compartiendo señalización de control plane con los </a:t>
            </a:r>
            <a:r>
              <a:rPr lang="es-ES" err="1">
                <a:cs typeface="Calibri"/>
              </a:rPr>
              <a:t>MMEs</a:t>
            </a:r>
            <a:r>
              <a:rPr lang="es-ES">
                <a:cs typeface="Calibri"/>
              </a:rPr>
              <a:t> actuales, durante el primer intento de registración.</a:t>
            </a:r>
          </a:p>
          <a:p>
            <a:pPr lvl="2" algn="l">
              <a:buFont typeface="Arial" panose="020B0604020202020204" pitchFamily="34" charset="0"/>
              <a:buNone/>
            </a:pPr>
            <a:endParaRPr lang="es-ES">
              <a:cs typeface="Calibri"/>
            </a:endParaRPr>
          </a:p>
          <a:p>
            <a:pPr marL="628650" lvl="1" indent="-171450" algn="l">
              <a:buFont typeface="Arial" panose="020B0604020202020204" pitchFamily="34" charset="0"/>
              <a:buChar char="•"/>
            </a:pPr>
            <a:r>
              <a:rPr lang="es-ES">
                <a:cs typeface="Calibri"/>
              </a:rPr>
              <a:t>Esquema </a:t>
            </a:r>
            <a:r>
              <a:rPr lang="es-ES" err="1">
                <a:cs typeface="Calibri"/>
              </a:rPr>
              <a:t>Roaming</a:t>
            </a:r>
            <a:r>
              <a:rPr lang="es-ES">
                <a:cs typeface="Calibri"/>
              </a:rPr>
              <a:t> Home </a:t>
            </a:r>
            <a:r>
              <a:rPr lang="es-ES" err="1">
                <a:cs typeface="Calibri"/>
              </a:rPr>
              <a:t>Routed</a:t>
            </a:r>
            <a:endParaRPr lang="es-ES">
              <a:cs typeface="Calibri"/>
            </a:endParaRPr>
          </a:p>
          <a:p>
            <a:pPr lvl="2" algn="l">
              <a:buFont typeface="Arial" panose="020B0604020202020204" pitchFamily="34" charset="0"/>
              <a:buNone/>
            </a:pPr>
            <a:r>
              <a:rPr lang="es-ES">
                <a:cs typeface="Calibri"/>
              </a:rPr>
              <a:t>Se enruta al nuevo Core basado en esquema de </a:t>
            </a:r>
            <a:r>
              <a:rPr lang="es-ES" err="1">
                <a:cs typeface="Calibri"/>
              </a:rPr>
              <a:t>Roaming</a:t>
            </a:r>
            <a:r>
              <a:rPr lang="es-ES">
                <a:cs typeface="Calibri"/>
              </a:rPr>
              <a:t> Home </a:t>
            </a:r>
            <a:r>
              <a:rPr lang="es-ES" err="1">
                <a:cs typeface="Calibri"/>
              </a:rPr>
              <a:t>Routed</a:t>
            </a:r>
            <a:r>
              <a:rPr lang="es-ES">
                <a:cs typeface="Calibri"/>
              </a:rPr>
              <a:t>.</a:t>
            </a:r>
          </a:p>
          <a:p>
            <a:pPr lvl="2" algn="l">
              <a:buFont typeface="Arial" panose="020B0604020202020204" pitchFamily="34" charset="0"/>
              <a:buNone/>
            </a:pPr>
            <a:r>
              <a:rPr lang="es-ES" b="1">
                <a:cs typeface="Calibri"/>
              </a:rPr>
              <a:t>Desventaja</a:t>
            </a:r>
            <a:r>
              <a:rPr lang="es-ES">
                <a:cs typeface="Calibri"/>
              </a:rPr>
              <a:t>: </a:t>
            </a:r>
          </a:p>
          <a:p>
            <a:pPr marL="1085850" lvl="2" indent="-171450" algn="l">
              <a:buFont typeface="Arial" panose="020B0604020202020204" pitchFamily="34" charset="0"/>
              <a:buChar char="•"/>
            </a:pPr>
            <a:r>
              <a:rPr lang="es-ES">
                <a:cs typeface="Calibri"/>
              </a:rPr>
              <a:t>Este esquema continúa compartiendo datos entre Cores a nivel Control Plane y </a:t>
            </a:r>
            <a:r>
              <a:rPr lang="es-ES" err="1">
                <a:cs typeface="Calibri"/>
              </a:rPr>
              <a:t>User</a:t>
            </a:r>
            <a:r>
              <a:rPr lang="es-ES">
                <a:cs typeface="Calibri"/>
              </a:rPr>
              <a:t> Plane.</a:t>
            </a:r>
          </a:p>
          <a:p>
            <a:pPr lvl="2" algn="l">
              <a:buFont typeface="Arial" panose="020B0604020202020204" pitchFamily="34" charset="0"/>
              <a:buNone/>
            </a:pPr>
            <a:endParaRPr lang="es-ES">
              <a:cs typeface="Calibri"/>
            </a:endParaRPr>
          </a:p>
          <a:p>
            <a:pPr lvl="0" algn="l">
              <a:buFont typeface="Arial" panose="020B0604020202020204" pitchFamily="34" charset="0"/>
              <a:buNone/>
            </a:pPr>
            <a:r>
              <a:rPr lang="es-ES" b="1" u="sng">
                <a:cs typeface="Calibri"/>
              </a:rPr>
              <a:t>5G</a:t>
            </a:r>
          </a:p>
          <a:p>
            <a:pPr marL="628650" lvl="1" indent="-171450" algn="l">
              <a:buFont typeface="Arial" panose="020B0604020202020204" pitchFamily="34" charset="0"/>
              <a:buChar char="•"/>
            </a:pPr>
            <a:r>
              <a:rPr lang="es-ES">
                <a:cs typeface="Calibri"/>
              </a:rPr>
              <a:t>Esquema RAN </a:t>
            </a:r>
            <a:r>
              <a:rPr lang="es-ES" err="1">
                <a:cs typeface="Calibri"/>
              </a:rPr>
              <a:t>Sharing</a:t>
            </a:r>
            <a:r>
              <a:rPr lang="es-ES">
                <a:cs typeface="Calibri"/>
              </a:rPr>
              <a:t> (PLMN ID Separado para B2B) – MOCN</a:t>
            </a:r>
          </a:p>
          <a:p>
            <a:pPr lvl="2" algn="l">
              <a:buFont typeface="Arial" panose="020B0604020202020204" pitchFamily="34" charset="0"/>
              <a:buNone/>
            </a:pPr>
            <a:r>
              <a:rPr lang="es-ES">
                <a:cs typeface="Calibri"/>
              </a:rPr>
              <a:t>Se enruta al nuevo Core basado en el nuevo PLMN ID.</a:t>
            </a:r>
          </a:p>
          <a:p>
            <a:pPr lvl="2" algn="l">
              <a:buFont typeface="Arial" panose="020B0604020202020204" pitchFamily="34" charset="0"/>
              <a:buNone/>
            </a:pPr>
            <a:r>
              <a:rPr lang="es-ES">
                <a:cs typeface="Calibri"/>
              </a:rPr>
              <a:t>Este esquema cuenta con mayor aislación a nivel de Core. </a:t>
            </a:r>
          </a:p>
          <a:p>
            <a:pPr lvl="2" algn="l">
              <a:buFont typeface="Arial" panose="020B0604020202020204" pitchFamily="34" charset="0"/>
              <a:buNone/>
            </a:pPr>
            <a:r>
              <a:rPr lang="es-ES">
                <a:cs typeface="Calibri"/>
              </a:rPr>
              <a:t>El desafío en este esquema es que requiere cambio de SIM del usuario. Al igual que para el caso de Network </a:t>
            </a:r>
            <a:r>
              <a:rPr lang="es-ES" err="1">
                <a:cs typeface="Calibri"/>
              </a:rPr>
              <a:t>Slicing</a:t>
            </a:r>
            <a:r>
              <a:rPr lang="es-ES">
                <a:cs typeface="Calibri"/>
              </a:rPr>
              <a:t>.</a:t>
            </a:r>
          </a:p>
          <a:p>
            <a:pPr lvl="2" algn="l">
              <a:buFont typeface="Arial" panose="020B0604020202020204" pitchFamily="34" charset="0"/>
              <a:buNone/>
            </a:pPr>
            <a:r>
              <a:rPr lang="es-ES" b="1">
                <a:cs typeface="Calibri"/>
              </a:rPr>
              <a:t>Desventajas</a:t>
            </a:r>
            <a:r>
              <a:rPr lang="es-ES">
                <a:cs typeface="Calibri"/>
              </a:rPr>
              <a:t>: </a:t>
            </a:r>
          </a:p>
          <a:p>
            <a:pPr marL="1085850" lvl="2" indent="-171450" algn="l">
              <a:buFont typeface="Arial" panose="020B0604020202020204" pitchFamily="34" charset="0"/>
              <a:buChar char="•"/>
            </a:pPr>
            <a:r>
              <a:rPr lang="es-ES">
                <a:cs typeface="Calibri"/>
              </a:rPr>
              <a:t>Nueva SIM.</a:t>
            </a:r>
          </a:p>
          <a:p>
            <a:pPr marL="1085850" lvl="2" indent="-171450" algn="l">
              <a:buFont typeface="Arial" panose="020B0604020202020204" pitchFamily="34" charset="0"/>
              <a:buChar char="•"/>
            </a:pPr>
            <a:r>
              <a:rPr lang="es-ES">
                <a:cs typeface="Calibri"/>
              </a:rPr>
              <a:t>Utilización de un PLMN separado.</a:t>
            </a:r>
          </a:p>
          <a:p>
            <a:pPr algn="l">
              <a:buFont typeface="Arial" panose="020B0604020202020204" pitchFamily="34" charset="0"/>
              <a:buNone/>
            </a:pPr>
            <a:endParaRPr lang="es-ES">
              <a:cs typeface="Calibri"/>
            </a:endParaRPr>
          </a:p>
          <a:p>
            <a:pPr marL="628650" lvl="1" indent="-171450" algn="l">
              <a:buFont typeface="Arial" panose="020B0604020202020204" pitchFamily="34" charset="0"/>
              <a:buChar char="•"/>
            </a:pPr>
            <a:r>
              <a:rPr lang="es-ES">
                <a:cs typeface="Calibri"/>
              </a:rPr>
              <a:t>Network </a:t>
            </a:r>
            <a:r>
              <a:rPr lang="es-ES" err="1">
                <a:cs typeface="Calibri"/>
              </a:rPr>
              <a:t>Slicing</a:t>
            </a:r>
            <a:endParaRPr lang="es-ES">
              <a:cs typeface="Calibri"/>
            </a:endParaRPr>
          </a:p>
          <a:p>
            <a:pPr marL="1085850" lvl="2" indent="-171450" algn="l">
              <a:buFont typeface="Arial" panose="020B0604020202020204" pitchFamily="34" charset="0"/>
              <a:buChar char="•"/>
            </a:pPr>
            <a:r>
              <a:rPr lang="es-ES">
                <a:cs typeface="Calibri"/>
              </a:rPr>
              <a:t>Se dedican </a:t>
            </a:r>
            <a:r>
              <a:rPr lang="es-ES" err="1">
                <a:cs typeface="Calibri"/>
              </a:rPr>
              <a:t>slices</a:t>
            </a:r>
            <a:r>
              <a:rPr lang="es-ES">
                <a:cs typeface="Calibri"/>
              </a:rPr>
              <a:t> al negocio B2B: Para esto se deberán seleccionar correctamente los </a:t>
            </a:r>
            <a:r>
              <a:rPr lang="es-ES" err="1">
                <a:cs typeface="Calibri"/>
              </a:rPr>
              <a:t>slices</a:t>
            </a:r>
            <a:r>
              <a:rPr lang="es-ES">
                <a:cs typeface="Calibri"/>
              </a:rPr>
              <a:t> para B2C y B2B. Para que el Core del B2B tenga su propia Base de Datos no es necesario utilizar una PLMN diferente a la actual. Es necesario utilizar SIM </a:t>
            </a:r>
            <a:r>
              <a:rPr lang="es-ES" err="1">
                <a:cs typeface="Calibri"/>
              </a:rPr>
              <a:t>Cards</a:t>
            </a:r>
            <a:r>
              <a:rPr lang="es-ES">
                <a:cs typeface="Calibri"/>
              </a:rPr>
              <a:t> 5G en un rango dedicado, al igual que en DECOR, pero al ser 5G se podrá utilizar un </a:t>
            </a:r>
            <a:r>
              <a:rPr lang="es-ES" err="1">
                <a:cs typeface="Calibri"/>
              </a:rPr>
              <a:t>routing</a:t>
            </a:r>
            <a:r>
              <a:rPr lang="es-ES">
                <a:cs typeface="Calibri"/>
              </a:rPr>
              <a:t> </a:t>
            </a:r>
            <a:r>
              <a:rPr lang="es-ES" err="1">
                <a:cs typeface="Calibri"/>
              </a:rPr>
              <a:t>indicator</a:t>
            </a:r>
            <a:r>
              <a:rPr lang="es-ES">
                <a:cs typeface="Calibri"/>
              </a:rPr>
              <a:t> diferente para B2B. Esto facilitaría el enrutamiento al AUSF/UDM correcto en caso de encriptado del SUPI. En caso de no encriptarse el SUPI, no será necesario utilizar SIM 5G (de mayor costo) pero sí las USIM con rango de IMSI dedicado. </a:t>
            </a:r>
          </a:p>
          <a:p>
            <a:pPr marL="1085850" lvl="2" indent="-171450" algn="l">
              <a:buFont typeface="Arial" panose="020B0604020202020204" pitchFamily="34" charset="0"/>
              <a:buChar char="•"/>
            </a:pPr>
            <a:r>
              <a:rPr lang="es-ES">
                <a:cs typeface="Calibri"/>
              </a:rPr>
              <a:t>Los AMF del proveedor incumbente que reciban las solicitudes de registración seleccionaran el AMF del segundo proveedor (</a:t>
            </a:r>
            <a:r>
              <a:rPr lang="es-ES" err="1">
                <a:cs typeface="Calibri"/>
              </a:rPr>
              <a:t>Registration</a:t>
            </a:r>
            <a:r>
              <a:rPr lang="es-ES">
                <a:cs typeface="Calibri"/>
              </a:rPr>
              <a:t> </a:t>
            </a:r>
            <a:r>
              <a:rPr lang="es-ES" err="1">
                <a:cs typeface="Calibri"/>
              </a:rPr>
              <a:t>with</a:t>
            </a:r>
            <a:r>
              <a:rPr lang="es-ES">
                <a:cs typeface="Calibri"/>
              </a:rPr>
              <a:t> AMF </a:t>
            </a:r>
            <a:r>
              <a:rPr lang="es-ES" err="1">
                <a:cs typeface="Calibri"/>
              </a:rPr>
              <a:t>re-allocation</a:t>
            </a:r>
            <a:r>
              <a:rPr lang="es-ES">
                <a:cs typeface="Calibri"/>
              </a:rPr>
              <a:t>). Los clientes tendrán configurados los nuevos S-NSSAI, en el UDM del segundo proveedor, que sólo serán soportados por los </a:t>
            </a:r>
            <a:r>
              <a:rPr lang="es-ES" err="1">
                <a:cs typeface="Calibri"/>
              </a:rPr>
              <a:t>AMFs</a:t>
            </a:r>
            <a:r>
              <a:rPr lang="es-ES">
                <a:cs typeface="Calibri"/>
              </a:rPr>
              <a:t> del segundo proveedor. De esta forma si el AMF es del proveedor incumbente, buscará en el NRF un AMF que soporte el </a:t>
            </a:r>
            <a:r>
              <a:rPr lang="es-ES" err="1">
                <a:cs typeface="Calibri"/>
              </a:rPr>
              <a:t>slice</a:t>
            </a:r>
            <a:r>
              <a:rPr lang="es-ES">
                <a:cs typeface="Calibri"/>
              </a:rPr>
              <a:t> de B2B y lo informará al </a:t>
            </a:r>
            <a:r>
              <a:rPr lang="es-ES" err="1">
                <a:cs typeface="Calibri"/>
              </a:rPr>
              <a:t>gNB</a:t>
            </a:r>
            <a:r>
              <a:rPr lang="es-ES">
                <a:cs typeface="Calibri"/>
              </a:rPr>
              <a:t> para que reinicie la registración con el AMF del nuevo proveedor. Si los terminales (Android 14) envían el S-NSSAI, los </a:t>
            </a:r>
            <a:r>
              <a:rPr lang="es-ES" err="1">
                <a:cs typeface="Calibri"/>
              </a:rPr>
              <a:t>gNB</a:t>
            </a:r>
            <a:r>
              <a:rPr lang="es-ES">
                <a:cs typeface="Calibri"/>
              </a:rPr>
              <a:t> enrutarán la señalización al nuevo Core (</a:t>
            </a:r>
            <a:r>
              <a:rPr lang="es-ES" err="1">
                <a:cs typeface="Calibri"/>
              </a:rPr>
              <a:t>AMFs</a:t>
            </a:r>
            <a:r>
              <a:rPr lang="es-ES">
                <a:cs typeface="Calibri"/>
              </a:rPr>
              <a:t>).</a:t>
            </a:r>
          </a:p>
          <a:p>
            <a:pPr marL="1085850" lvl="2" indent="-171450" algn="l">
              <a:buFont typeface="Arial" panose="020B0604020202020204" pitchFamily="34" charset="0"/>
              <a:buChar char="•"/>
            </a:pPr>
            <a:r>
              <a:rPr lang="es-ES">
                <a:cs typeface="Calibri"/>
              </a:rPr>
              <a:t>Posterior análisis se deberá realizar para que en función del </a:t>
            </a:r>
            <a:r>
              <a:rPr lang="es-ES" err="1">
                <a:cs typeface="Calibri"/>
              </a:rPr>
              <a:t>rando</a:t>
            </a:r>
            <a:r>
              <a:rPr lang="es-ES">
                <a:cs typeface="Calibri"/>
              </a:rPr>
              <a:t> de IMSI, u otro atributo como ,por ejemplo, el </a:t>
            </a:r>
            <a:r>
              <a:rPr lang="es-ES" err="1">
                <a:cs typeface="Calibri"/>
              </a:rPr>
              <a:t>Routing</a:t>
            </a:r>
            <a:r>
              <a:rPr lang="es-ES">
                <a:cs typeface="Calibri"/>
              </a:rPr>
              <a:t> </a:t>
            </a:r>
            <a:r>
              <a:rPr lang="es-ES" err="1">
                <a:cs typeface="Calibri"/>
              </a:rPr>
              <a:t>Indicator</a:t>
            </a:r>
            <a:r>
              <a:rPr lang="es-ES">
                <a:cs typeface="Calibri"/>
              </a:rPr>
              <a:t>, se encamine el </a:t>
            </a:r>
            <a:r>
              <a:rPr lang="es-ES" err="1">
                <a:cs typeface="Calibri"/>
              </a:rPr>
              <a:t>discovery</a:t>
            </a:r>
            <a:r>
              <a:rPr lang="es-ES">
                <a:cs typeface="Calibri"/>
              </a:rPr>
              <a:t> de NF hacia un NRF del nuevo proveedor. En el caso del proveedor incumbente se tienen tres niveles jerárquicos de </a:t>
            </a:r>
            <a:r>
              <a:rPr lang="es-ES" err="1">
                <a:cs typeface="Calibri"/>
              </a:rPr>
              <a:t>NRFs</a:t>
            </a:r>
            <a:r>
              <a:rPr lang="es-ES">
                <a:cs typeface="Calibri"/>
              </a:rPr>
              <a:t>.</a:t>
            </a:r>
          </a:p>
          <a:p>
            <a:pPr lvl="2" algn="l">
              <a:buFont typeface="Arial" panose="020B0604020202020204" pitchFamily="34" charset="0"/>
              <a:buNone/>
            </a:pPr>
            <a:r>
              <a:rPr lang="es-ES" b="1">
                <a:cs typeface="Calibri"/>
              </a:rPr>
              <a:t>Desventajas</a:t>
            </a:r>
            <a:r>
              <a:rPr lang="es-ES">
                <a:cs typeface="Calibri"/>
              </a:rPr>
              <a:t>: </a:t>
            </a:r>
          </a:p>
          <a:p>
            <a:pPr marL="1085850" lvl="2" indent="-171450" algn="l">
              <a:buFont typeface="Arial" panose="020B0604020202020204" pitchFamily="34" charset="0"/>
              <a:buChar char="•"/>
            </a:pPr>
            <a:r>
              <a:rPr lang="es-ES">
                <a:cs typeface="Calibri"/>
              </a:rPr>
              <a:t>Con este esquema se continúa compartiendo señalización de control plane con los </a:t>
            </a:r>
            <a:r>
              <a:rPr lang="es-ES" err="1">
                <a:cs typeface="Calibri"/>
              </a:rPr>
              <a:t>AMFs</a:t>
            </a:r>
            <a:r>
              <a:rPr lang="es-ES">
                <a:cs typeface="Calibri"/>
              </a:rPr>
              <a:t> actuales (también SCP y NRF del proveedor incumbente) durante el primer intento de registración, a menos que el UE solicite un S-NSSAI específico.</a:t>
            </a:r>
          </a:p>
          <a:p>
            <a:pPr marL="1085850" lvl="2" indent="-171450" algn="l">
              <a:buFont typeface="Arial" panose="020B0604020202020204" pitchFamily="34" charset="0"/>
              <a:buChar char="•"/>
            </a:pPr>
            <a:r>
              <a:rPr lang="es-ES">
                <a:cs typeface="Calibri"/>
              </a:rPr>
              <a:t>Reemplazo de SIM </a:t>
            </a:r>
            <a:r>
              <a:rPr lang="es-ES" err="1">
                <a:cs typeface="Calibri"/>
              </a:rPr>
              <a:t>Cards</a:t>
            </a:r>
            <a:r>
              <a:rPr lang="es-ES">
                <a:cs typeface="Calibri"/>
              </a:rPr>
              <a:t>.</a:t>
            </a:r>
          </a:p>
          <a:p>
            <a:pPr algn="l">
              <a:buFont typeface="Arial" panose="020B0604020202020204" pitchFamily="34" charset="0"/>
              <a:buNone/>
            </a:pPr>
            <a:endParaRPr lang="es-ES">
              <a:cs typeface="Calibri"/>
            </a:endParaRPr>
          </a:p>
          <a:p>
            <a:pPr marL="628650" lvl="1" indent="-171450" algn="l">
              <a:buFont typeface="Arial" panose="020B0604020202020204" pitchFamily="34" charset="0"/>
              <a:buChar char="•"/>
            </a:pPr>
            <a:r>
              <a:rPr lang="es-ES">
                <a:cs typeface="Calibri"/>
              </a:rPr>
              <a:t>Esquema </a:t>
            </a:r>
            <a:r>
              <a:rPr lang="es-ES" err="1">
                <a:cs typeface="Calibri"/>
              </a:rPr>
              <a:t>Roaming</a:t>
            </a:r>
            <a:r>
              <a:rPr lang="es-ES">
                <a:cs typeface="Calibri"/>
              </a:rPr>
              <a:t> Home </a:t>
            </a:r>
            <a:r>
              <a:rPr lang="es-ES" err="1">
                <a:cs typeface="Calibri"/>
              </a:rPr>
              <a:t>Routed</a:t>
            </a:r>
            <a:endParaRPr lang="es-ES">
              <a:cs typeface="Calibri"/>
            </a:endParaRPr>
          </a:p>
          <a:p>
            <a:pPr lvl="2" algn="l">
              <a:buFont typeface="Arial" panose="020B0604020202020204" pitchFamily="34" charset="0"/>
              <a:buNone/>
            </a:pPr>
            <a:r>
              <a:rPr lang="es-ES">
                <a:cs typeface="Calibri"/>
              </a:rPr>
              <a:t>Se enruta al nuevo Core basado en esquema de </a:t>
            </a:r>
            <a:r>
              <a:rPr lang="es-ES" err="1">
                <a:cs typeface="Calibri"/>
              </a:rPr>
              <a:t>Roaming</a:t>
            </a:r>
            <a:r>
              <a:rPr lang="es-ES">
                <a:cs typeface="Calibri"/>
              </a:rPr>
              <a:t> Home </a:t>
            </a:r>
            <a:r>
              <a:rPr lang="es-ES" err="1">
                <a:cs typeface="Calibri"/>
              </a:rPr>
              <a:t>Routed</a:t>
            </a:r>
            <a:r>
              <a:rPr lang="es-ES">
                <a:cs typeface="Calibri"/>
              </a:rPr>
              <a:t>.</a:t>
            </a:r>
          </a:p>
          <a:p>
            <a:pPr lvl="2" algn="l">
              <a:buFont typeface="Arial" panose="020B0604020202020204" pitchFamily="34" charset="0"/>
              <a:buNone/>
            </a:pPr>
            <a:r>
              <a:rPr lang="es-ES" b="1">
                <a:cs typeface="Calibri"/>
              </a:rPr>
              <a:t>Desventaja</a:t>
            </a:r>
            <a:r>
              <a:rPr lang="es-ES">
                <a:cs typeface="Calibri"/>
              </a:rPr>
              <a:t>: </a:t>
            </a:r>
          </a:p>
          <a:p>
            <a:pPr marL="1085850" lvl="2" indent="-171450" algn="l">
              <a:buFont typeface="Arial" panose="020B0604020202020204" pitchFamily="34" charset="0"/>
              <a:buChar char="•"/>
            </a:pPr>
            <a:r>
              <a:rPr lang="es-ES">
                <a:cs typeface="Calibri"/>
              </a:rPr>
              <a:t>Este esquema continúa compartiendo datos entre Cores a nivel Control Plane y </a:t>
            </a:r>
            <a:r>
              <a:rPr lang="es-ES" err="1">
                <a:cs typeface="Calibri"/>
              </a:rPr>
              <a:t>User</a:t>
            </a:r>
            <a:r>
              <a:rPr lang="es-ES">
                <a:cs typeface="Calibri"/>
              </a:rPr>
              <a:t> Plane.</a:t>
            </a:r>
          </a:p>
          <a:p>
            <a:pPr lvl="2" algn="l">
              <a:buFont typeface="Arial" panose="020B0604020202020204" pitchFamily="34" charset="0"/>
              <a:buNone/>
            </a:pPr>
            <a:endParaRPr lang="es-ES">
              <a:cs typeface="Calibri"/>
            </a:endParaRPr>
          </a:p>
          <a:p>
            <a:pPr lvl="0" algn="l">
              <a:buFont typeface="Arial" panose="020B0604020202020204" pitchFamily="34" charset="0"/>
              <a:buNone/>
            </a:pPr>
            <a:r>
              <a:rPr lang="es-ES">
                <a:cs typeface="Calibri"/>
              </a:rPr>
              <a:t>Teniendo en cuenta lo dicho anteriormente se podría vislumbrar la utilización de DECOR/Network </a:t>
            </a:r>
            <a:r>
              <a:rPr lang="es-ES" err="1">
                <a:cs typeface="Calibri"/>
              </a:rPr>
              <a:t>Slicing</a:t>
            </a:r>
            <a:r>
              <a:rPr lang="es-ES">
                <a:cs typeface="Calibri"/>
              </a:rPr>
              <a:t> como una solución apropiada. Esto deberá ser analizado por el equipo y tomar la mejor decisión. Una desventaja es el reemplazo de </a:t>
            </a:r>
            <a:r>
              <a:rPr lang="es-ES" err="1">
                <a:cs typeface="Calibri"/>
              </a:rPr>
              <a:t>SIMs</a:t>
            </a:r>
            <a:r>
              <a:rPr lang="es-ES">
                <a:cs typeface="Calibri"/>
              </a:rPr>
              <a:t>, incluyendo el sembrado de </a:t>
            </a:r>
            <a:r>
              <a:rPr lang="es-ES" err="1">
                <a:cs typeface="Calibri"/>
              </a:rPr>
              <a:t>SIMs</a:t>
            </a:r>
            <a:r>
              <a:rPr lang="es-ES">
                <a:cs typeface="Calibri"/>
              </a:rPr>
              <a:t> 5G.</a:t>
            </a:r>
          </a:p>
          <a:p>
            <a:pPr lvl="0" algn="l">
              <a:buFont typeface="Arial" panose="020B0604020202020204" pitchFamily="34" charset="0"/>
              <a:buNone/>
            </a:pPr>
            <a:r>
              <a:rPr lang="es-ES">
                <a:cs typeface="Calibri"/>
              </a:rPr>
              <a:t>Otra posible solución es utilizar RAN </a:t>
            </a:r>
            <a:r>
              <a:rPr lang="es-ES" err="1">
                <a:cs typeface="Calibri"/>
              </a:rPr>
              <a:t>Sharing</a:t>
            </a:r>
            <a:r>
              <a:rPr lang="es-ES">
                <a:cs typeface="Calibri"/>
              </a:rPr>
              <a:t> (MOCN), con la cual se deberán utilizar nuevas SIM </a:t>
            </a:r>
            <a:r>
              <a:rPr lang="es-ES" err="1">
                <a:cs typeface="Calibri"/>
              </a:rPr>
              <a:t>Cards</a:t>
            </a:r>
            <a:r>
              <a:rPr lang="es-ES">
                <a:cs typeface="Calibri"/>
              </a:rPr>
              <a:t> y dejar de disponer de un PLMN ID para otro. Se puede decir que la cantidad de PLMN que puede irradiar la RAN es un bien escaso.</a:t>
            </a:r>
          </a:p>
          <a:p>
            <a:pPr lvl="0" algn="l">
              <a:buFont typeface="Arial" panose="020B0604020202020204" pitchFamily="34" charset="0"/>
              <a:buNone/>
            </a:pPr>
            <a:endParaRPr lang="es-ES">
              <a:cs typeface="Calibri"/>
            </a:endParaRPr>
          </a:p>
          <a:p>
            <a:pPr algn="l">
              <a:buFont typeface="Arial" panose="020B0604020202020204" pitchFamily="34" charset="0"/>
              <a:buNone/>
            </a:pP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170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a:solidFill>
                  <a:srgbClr val="374151"/>
                </a:solidFill>
                <a:effectLst/>
                <a:latin typeface="Söhne"/>
              </a:rPr>
              <a:t>Buenas tardes…..bien….durante el Q pasado, una de las tareas que encaramos en Arquitectura de Servicios Móviles fue la exploración del servicio de Network </a:t>
            </a:r>
            <a:r>
              <a:rPr lang="es-ES" b="0" i="0" err="1">
                <a:solidFill>
                  <a:srgbClr val="374151"/>
                </a:solidFill>
                <a:effectLst/>
                <a:latin typeface="Söhne"/>
              </a:rPr>
              <a:t>Slicing</a:t>
            </a:r>
            <a:r>
              <a:rPr lang="es-ES" b="0" i="0">
                <a:solidFill>
                  <a:srgbClr val="374151"/>
                </a:solidFill>
                <a:effectLst/>
                <a:latin typeface="Söhne"/>
              </a:rPr>
              <a:t>. Si les parece, aprovechamos este espacio para brindar una breve introducción sobre este nuevo concepto de </a:t>
            </a:r>
            <a:r>
              <a:rPr lang="es-ES" b="0" i="0" err="1">
                <a:solidFill>
                  <a:srgbClr val="374151"/>
                </a:solidFill>
                <a:effectLst/>
                <a:latin typeface="Söhne"/>
              </a:rPr>
              <a:t>slicing</a:t>
            </a:r>
            <a:r>
              <a:rPr lang="es-ES" b="0" i="0">
                <a:solidFill>
                  <a:srgbClr val="374151"/>
                </a:solidFill>
                <a:effectLst/>
                <a:latin typeface="Söhne"/>
              </a:rPr>
              <a:t> de red…. </a:t>
            </a:r>
          </a:p>
          <a:p>
            <a:pPr algn="l"/>
            <a:endParaRPr lang="es-ES" b="1" i="0">
              <a:solidFill>
                <a:srgbClr val="374151"/>
              </a:solidFill>
              <a:effectLst/>
              <a:latin typeface="Söhne"/>
            </a:endParaRPr>
          </a:p>
          <a:p>
            <a:pPr algn="l"/>
            <a:endParaRPr lang="es-ES" b="1" i="0">
              <a:solidFill>
                <a:srgbClr val="374151"/>
              </a:solidFill>
              <a:effectLst/>
              <a:latin typeface="Söhne"/>
            </a:endParaRPr>
          </a:p>
          <a:p>
            <a:pPr algn="l"/>
            <a:r>
              <a:rPr lang="es-ES" b="1" i="0">
                <a:solidFill>
                  <a:srgbClr val="374151"/>
                </a:solidFill>
                <a:effectLst/>
                <a:latin typeface="Söhne"/>
              </a:rPr>
              <a:t>Qué es Network </a:t>
            </a:r>
            <a:r>
              <a:rPr lang="es-ES" b="1" i="0" err="1">
                <a:solidFill>
                  <a:srgbClr val="374151"/>
                </a:solidFill>
                <a:effectLst/>
                <a:latin typeface="Söhne"/>
              </a:rPr>
              <a:t>Slicing</a:t>
            </a:r>
            <a:r>
              <a:rPr lang="es-ES" b="1" i="0">
                <a:solidFill>
                  <a:srgbClr val="374151"/>
                </a:solidFill>
                <a:effectLst/>
                <a:latin typeface="Söhne"/>
              </a:rPr>
              <a:t>?</a:t>
            </a:r>
          </a:p>
          <a:p>
            <a:pPr algn="l"/>
            <a:endParaRPr lang="es-ES" b="0" i="0">
              <a:solidFill>
                <a:srgbClr val="374151"/>
              </a:solidFill>
              <a:effectLst/>
              <a:latin typeface="Söhne"/>
            </a:endParaRPr>
          </a:p>
          <a:p>
            <a:pPr algn="l"/>
            <a:r>
              <a:rPr lang="es-ES" sz="1200" b="0" i="0" kern="1200">
                <a:solidFill>
                  <a:srgbClr val="374151"/>
                </a:solidFill>
                <a:effectLst/>
                <a:latin typeface="Söhne"/>
                <a:ea typeface="+mn-ea"/>
                <a:cs typeface="+mn-cs"/>
              </a:rPr>
              <a:t>Network </a:t>
            </a:r>
            <a:r>
              <a:rPr lang="es-ES" sz="1200" b="0" i="0" kern="1200" err="1">
                <a:solidFill>
                  <a:srgbClr val="374151"/>
                </a:solidFill>
                <a:effectLst/>
                <a:latin typeface="Söhne"/>
                <a:ea typeface="+mn-ea"/>
                <a:cs typeface="+mn-cs"/>
              </a:rPr>
              <a:t>Slicing</a:t>
            </a:r>
            <a:r>
              <a:rPr lang="es-ES" sz="1200" b="0" i="0" kern="1200">
                <a:solidFill>
                  <a:srgbClr val="374151"/>
                </a:solidFill>
                <a:effectLst/>
                <a:latin typeface="Söhne"/>
                <a:ea typeface="+mn-ea"/>
                <a:cs typeface="+mn-cs"/>
              </a:rPr>
              <a:t> es una solución E2E propia de 5G SA, que permitirá a los operadores proporcionar redes personalizadas y diferenciadas que se ejecutarán sobre la misma infraestructura física</a:t>
            </a:r>
            <a:r>
              <a:rPr lang="es-AR" sz="1200" b="0" i="0" kern="1200">
                <a:solidFill>
                  <a:srgbClr val="374151"/>
                </a:solidFill>
                <a:effectLst/>
                <a:latin typeface="Söhne"/>
                <a:ea typeface="+mn-ea"/>
                <a:cs typeface="+mn-cs"/>
              </a:rPr>
              <a:t>.</a:t>
            </a:r>
          </a:p>
          <a:p>
            <a:pPr algn="l"/>
            <a:endParaRPr lang="es-AR" sz="1200" b="0" i="0" kern="1200">
              <a:solidFill>
                <a:srgbClr val="374151"/>
              </a:solidFill>
              <a:effectLst/>
              <a:latin typeface="Söhne"/>
              <a:ea typeface="+mn-ea"/>
              <a:cs typeface="+mn-cs"/>
            </a:endParaRPr>
          </a:p>
          <a:p>
            <a:pPr algn="l"/>
            <a:r>
              <a:rPr lang="es-AR" sz="1200" b="0" i="0" kern="1200">
                <a:solidFill>
                  <a:srgbClr val="374151"/>
                </a:solidFill>
                <a:effectLst/>
                <a:latin typeface="Söhne"/>
                <a:ea typeface="+mn-ea"/>
                <a:cs typeface="+mn-cs"/>
              </a:rPr>
              <a:t>En el gráfico se puede apreciar como una misma infraestructura, gracias a la segmentación lógica apropiada, puede satisfacer las distintas necesidades de servicios tales como Mobile </a:t>
            </a:r>
            <a:r>
              <a:rPr lang="es-AR" sz="1200" b="0" i="0" kern="1200" err="1">
                <a:solidFill>
                  <a:srgbClr val="374151"/>
                </a:solidFill>
                <a:effectLst/>
                <a:latin typeface="Söhne"/>
                <a:ea typeface="+mn-ea"/>
                <a:cs typeface="+mn-cs"/>
              </a:rPr>
              <a:t>Broadband</a:t>
            </a:r>
            <a:r>
              <a:rPr lang="es-AR" sz="1200" b="0" i="0" kern="1200">
                <a:solidFill>
                  <a:srgbClr val="374151"/>
                </a:solidFill>
                <a:effectLst/>
                <a:latin typeface="Söhne"/>
                <a:ea typeface="+mn-ea"/>
                <a:cs typeface="+mn-cs"/>
              </a:rPr>
              <a:t> (</a:t>
            </a:r>
            <a:r>
              <a:rPr lang="es-AR" sz="1200" b="0" i="0" kern="1200" err="1">
                <a:solidFill>
                  <a:srgbClr val="374151"/>
                </a:solidFill>
                <a:effectLst/>
                <a:latin typeface="Söhne"/>
                <a:ea typeface="+mn-ea"/>
                <a:cs typeface="+mn-cs"/>
              </a:rPr>
              <a:t>eMBB</a:t>
            </a:r>
            <a:r>
              <a:rPr lang="es-AR" sz="1200" b="0" i="0" kern="1200">
                <a:solidFill>
                  <a:srgbClr val="374151"/>
                </a:solidFill>
                <a:effectLst/>
                <a:latin typeface="Söhne"/>
                <a:ea typeface="+mn-ea"/>
                <a:cs typeface="+mn-cs"/>
              </a:rPr>
              <a:t>), ultra baja latencia (URLLC), y Masive Machine </a:t>
            </a:r>
            <a:r>
              <a:rPr lang="es-AR" sz="1200" b="0" i="0" kern="1200" err="1">
                <a:solidFill>
                  <a:srgbClr val="374151"/>
                </a:solidFill>
                <a:effectLst/>
                <a:latin typeface="Söhne"/>
                <a:ea typeface="+mn-ea"/>
                <a:cs typeface="+mn-cs"/>
              </a:rPr>
              <a:t>Type</a:t>
            </a:r>
            <a:r>
              <a:rPr lang="es-AR" sz="1200" b="0" i="0" kern="1200">
                <a:solidFill>
                  <a:srgbClr val="374151"/>
                </a:solidFill>
                <a:effectLst/>
                <a:latin typeface="Söhne"/>
                <a:ea typeface="+mn-ea"/>
                <a:cs typeface="+mn-cs"/>
              </a:rPr>
              <a:t> </a:t>
            </a:r>
            <a:r>
              <a:rPr lang="es-AR" sz="1200" b="0" i="0" kern="1200" err="1">
                <a:solidFill>
                  <a:srgbClr val="374151"/>
                </a:solidFill>
                <a:effectLst/>
                <a:latin typeface="Söhne"/>
                <a:ea typeface="+mn-ea"/>
                <a:cs typeface="+mn-cs"/>
              </a:rPr>
              <a:t>Comunication</a:t>
            </a:r>
            <a:r>
              <a:rPr lang="es-AR" sz="1200" b="0" i="0" kern="1200">
                <a:solidFill>
                  <a:srgbClr val="374151"/>
                </a:solidFill>
                <a:effectLst/>
                <a:latin typeface="Söhne"/>
                <a:ea typeface="+mn-ea"/>
                <a:cs typeface="+mn-cs"/>
              </a:rPr>
              <a:t> (</a:t>
            </a:r>
            <a:r>
              <a:rPr lang="es-AR" sz="1200" b="0" i="0" kern="1200" err="1">
                <a:solidFill>
                  <a:srgbClr val="374151"/>
                </a:solidFill>
                <a:effectLst/>
                <a:latin typeface="Söhne"/>
                <a:ea typeface="+mn-ea"/>
                <a:cs typeface="+mn-cs"/>
              </a:rPr>
              <a:t>mMTC</a:t>
            </a:r>
            <a:r>
              <a:rPr lang="es-AR" sz="1200" b="0" i="0" kern="1200">
                <a:solidFill>
                  <a:srgbClr val="374151"/>
                </a:solidFill>
                <a:effectLst/>
                <a:latin typeface="Söhne"/>
                <a:ea typeface="+mn-ea"/>
                <a:cs typeface="+mn-cs"/>
              </a:rPr>
              <a:t>)</a:t>
            </a:r>
          </a:p>
          <a:p>
            <a:pPr algn="l"/>
            <a:endParaRPr lang="es-AR" sz="1200" b="0" i="0" kern="1200">
              <a:solidFill>
                <a:srgbClr val="374151"/>
              </a:solidFill>
              <a:effectLst/>
              <a:latin typeface="Söhne"/>
              <a:ea typeface="+mn-ea"/>
              <a:cs typeface="+mn-cs"/>
            </a:endParaRPr>
          </a:p>
          <a:p>
            <a:pPr algn="l"/>
            <a:r>
              <a:rPr lang="es-AR" sz="1200" b="0" i="0" kern="1200">
                <a:solidFill>
                  <a:srgbClr val="374151"/>
                </a:solidFill>
                <a:effectLst/>
                <a:latin typeface="Söhne"/>
                <a:ea typeface="+mn-ea"/>
                <a:cs typeface="+mn-cs"/>
              </a:rPr>
              <a:t>Al decir E2E, queremos significar la contemplación en la solución de los tres dominios en juego, es decir, Acceso, Transporte y Core.</a:t>
            </a:r>
          </a:p>
          <a:p>
            <a:pPr algn="l"/>
            <a:endParaRPr lang="es-AR" sz="1200" b="0" i="0" kern="1200">
              <a:solidFill>
                <a:srgbClr val="374151"/>
              </a:solidFill>
              <a:effectLst/>
              <a:latin typeface="Söhne"/>
              <a:ea typeface="+mn-ea"/>
              <a:cs typeface="+mn-cs"/>
            </a:endParaRPr>
          </a:p>
          <a:p>
            <a:pPr algn="l"/>
            <a:r>
              <a:rPr lang="es-ES" sz="1800" b="0" i="0" u="none" strike="noStrike">
                <a:solidFill>
                  <a:srgbClr val="000000"/>
                </a:solidFill>
                <a:effectLst/>
                <a:latin typeface="Roboto" panose="02000000000000000000" pitchFamily="2" charset="0"/>
              </a:rPr>
              <a:t>El objetivo de NS es satisfacer los requerimientos de los distintos casos de uso que puedan presentarse, tanto por los Clientes como por los Operadores.</a:t>
            </a:r>
          </a:p>
          <a:p>
            <a:pPr algn="l"/>
            <a:endParaRPr lang="es-ES" sz="1800" b="0" i="0" u="none" strike="noStrike">
              <a:solidFill>
                <a:srgbClr val="000000"/>
              </a:solidFill>
              <a:effectLst/>
              <a:latin typeface="Roboto" panose="02000000000000000000" pitchFamily="2" charset="0"/>
            </a:endParaRPr>
          </a:p>
          <a:p>
            <a:pPr algn="l"/>
            <a:r>
              <a:rPr lang="es-ES" b="0" i="0">
                <a:solidFill>
                  <a:srgbClr val="374151"/>
                </a:solidFill>
                <a:effectLst/>
                <a:latin typeface="Söhne"/>
              </a:rPr>
              <a:t>La implementación de Network </a:t>
            </a:r>
            <a:r>
              <a:rPr lang="es-ES" b="0" i="0" err="1">
                <a:solidFill>
                  <a:srgbClr val="374151"/>
                </a:solidFill>
                <a:effectLst/>
                <a:latin typeface="Söhne"/>
              </a:rPr>
              <a:t>Slicing</a:t>
            </a:r>
            <a:r>
              <a:rPr lang="es-ES" b="0" i="0">
                <a:solidFill>
                  <a:srgbClr val="374151"/>
                </a:solidFill>
                <a:effectLst/>
                <a:latin typeface="Söhne"/>
              </a:rPr>
              <a:t> en 5G ofrecerá entonces, varios beneficios significativos, tanto para el usuario final, como para la Compañía. Algunos de ellos:</a:t>
            </a:r>
          </a:p>
          <a:p>
            <a:pPr algn="l"/>
            <a:endParaRPr lang="es-ES" b="0" i="0">
              <a:solidFill>
                <a:srgbClr val="374151"/>
              </a:solidFill>
              <a:effectLst/>
              <a:latin typeface="Söhne"/>
            </a:endParaRPr>
          </a:p>
          <a:p>
            <a:pPr algn="l">
              <a:buFont typeface="+mj-lt"/>
              <a:buAutoNum type="arabicPeriod"/>
            </a:pPr>
            <a:r>
              <a:rPr lang="es-ES" b="1" i="0">
                <a:solidFill>
                  <a:srgbClr val="374151"/>
                </a:solidFill>
                <a:effectLst/>
                <a:latin typeface="Söhne"/>
              </a:rPr>
              <a:t>Segmentación de la red</a:t>
            </a:r>
            <a:r>
              <a:rPr lang="es-ES" b="0" i="0">
                <a:solidFill>
                  <a:srgbClr val="374151"/>
                </a:solidFill>
                <a:effectLst/>
                <a:latin typeface="Söhne"/>
              </a:rPr>
              <a:t>: Network </a:t>
            </a:r>
            <a:r>
              <a:rPr lang="es-ES" b="0" i="0" err="1">
                <a:solidFill>
                  <a:srgbClr val="374151"/>
                </a:solidFill>
                <a:effectLst/>
                <a:latin typeface="Söhne"/>
              </a:rPr>
              <a:t>Slicing</a:t>
            </a:r>
            <a:r>
              <a:rPr lang="es-ES" b="0" i="0">
                <a:solidFill>
                  <a:srgbClr val="374151"/>
                </a:solidFill>
                <a:effectLst/>
                <a:latin typeface="Söhne"/>
              </a:rPr>
              <a:t> permitirá dividir la infraestructura de red en múltiples segmentos virtuales o "rebanadas" independientes. Cada </a:t>
            </a:r>
            <a:r>
              <a:rPr lang="es-ES" b="0" i="0" err="1">
                <a:solidFill>
                  <a:srgbClr val="374151"/>
                </a:solidFill>
                <a:effectLst/>
                <a:latin typeface="Söhne"/>
              </a:rPr>
              <a:t>slice</a:t>
            </a:r>
            <a:r>
              <a:rPr lang="es-ES" b="0" i="0">
                <a:solidFill>
                  <a:srgbClr val="374151"/>
                </a:solidFill>
                <a:effectLst/>
                <a:latin typeface="Söhne"/>
              </a:rPr>
              <a:t> tendrá su propio conjunto de recursos y características de red, como ancho de banda, latencia, priorización de tráfico y requisitos de calidad de servicio (</a:t>
            </a:r>
            <a:r>
              <a:rPr lang="es-ES" b="0" i="0" err="1">
                <a:solidFill>
                  <a:srgbClr val="374151"/>
                </a:solidFill>
                <a:effectLst/>
                <a:latin typeface="Söhne"/>
              </a:rPr>
              <a:t>QoS</a:t>
            </a:r>
            <a:r>
              <a:rPr lang="es-ES" b="0" i="0">
                <a:solidFill>
                  <a:srgbClr val="374151"/>
                </a:solidFill>
                <a:effectLst/>
                <a:latin typeface="Söhne"/>
              </a:rPr>
              <a:t>). Esto permitirá a las </a:t>
            </a:r>
            <a:r>
              <a:rPr lang="es-ES" b="0" i="0" err="1">
                <a:solidFill>
                  <a:srgbClr val="374151"/>
                </a:solidFill>
                <a:effectLst/>
                <a:latin typeface="Söhne"/>
              </a:rPr>
              <a:t>Telcos</a:t>
            </a:r>
            <a:r>
              <a:rPr lang="es-ES" b="0" i="0">
                <a:solidFill>
                  <a:srgbClr val="374151"/>
                </a:solidFill>
                <a:effectLst/>
                <a:latin typeface="Söhne"/>
              </a:rPr>
              <a:t> personalizar y adaptar la red según las necesidades de las diferentes aplicaciones o requerimientos de los Clientes.</a:t>
            </a:r>
          </a:p>
          <a:p>
            <a:pPr algn="l">
              <a:buFont typeface="+mj-lt"/>
              <a:buAutoNum type="arabicPeriod"/>
            </a:pPr>
            <a:endParaRPr lang="es-ES" b="0" i="0">
              <a:solidFill>
                <a:srgbClr val="374151"/>
              </a:solidFill>
              <a:effectLst/>
              <a:latin typeface="Söhne"/>
            </a:endParaRPr>
          </a:p>
          <a:p>
            <a:pPr algn="l">
              <a:buFont typeface="+mj-lt"/>
              <a:buAutoNum type="arabicPeriod"/>
            </a:pPr>
            <a:r>
              <a:rPr lang="es-ES" b="1" i="0">
                <a:effectLst/>
                <a:latin typeface="Söhne"/>
              </a:rPr>
              <a:t>Soporte para diversos casos de uso</a:t>
            </a:r>
            <a:r>
              <a:rPr lang="es-ES" b="0" i="0">
                <a:solidFill>
                  <a:srgbClr val="374151"/>
                </a:solidFill>
                <a:effectLst/>
                <a:latin typeface="Söhne"/>
              </a:rPr>
              <a:t>: Network </a:t>
            </a:r>
            <a:r>
              <a:rPr lang="es-ES" b="0" i="0" err="1">
                <a:solidFill>
                  <a:srgbClr val="374151"/>
                </a:solidFill>
                <a:effectLst/>
                <a:latin typeface="Söhne"/>
              </a:rPr>
              <a:t>Slicing</a:t>
            </a:r>
            <a:r>
              <a:rPr lang="es-ES" b="0" i="0">
                <a:solidFill>
                  <a:srgbClr val="374151"/>
                </a:solidFill>
                <a:effectLst/>
                <a:latin typeface="Söhne"/>
              </a:rPr>
              <a:t> permitirá brindar soporte y priorización de diferentes casos de uso o servicios en una misma infraestructura. Esto significa que se podrán habilitar servicios de baja latencia y alta confiabilidad para aplicaciones críticas en tiempo real, como telemedicina o vehículos autónomos, mientras será factible también brindar conectividad de banda ancha de alta velocidad para aplicaciones multimedia y servicios generales de datos.</a:t>
            </a:r>
          </a:p>
          <a:p>
            <a:pPr algn="l">
              <a:buFont typeface="+mj-lt"/>
              <a:buAutoNum type="arabicPeriod"/>
            </a:pPr>
            <a:endParaRPr lang="es-ES" b="0" i="0">
              <a:solidFill>
                <a:srgbClr val="374151"/>
              </a:solidFill>
              <a:effectLst/>
              <a:latin typeface="Söhne"/>
            </a:endParaRPr>
          </a:p>
          <a:p>
            <a:pPr algn="l">
              <a:buFont typeface="+mj-lt"/>
              <a:buAutoNum type="arabicPeriod"/>
            </a:pPr>
            <a:r>
              <a:rPr lang="es-ES" b="1" i="0">
                <a:effectLst/>
                <a:latin typeface="Söhne"/>
              </a:rPr>
              <a:t>Optimización de recursos</a:t>
            </a:r>
            <a:r>
              <a:rPr lang="es-ES" b="0" i="0">
                <a:solidFill>
                  <a:srgbClr val="374151"/>
                </a:solidFill>
                <a:effectLst/>
                <a:latin typeface="Söhne"/>
              </a:rPr>
              <a:t>: Al permitir la compartición de infraestructura física entre múltiples </a:t>
            </a:r>
            <a:r>
              <a:rPr lang="es-ES" b="0" i="0" err="1">
                <a:solidFill>
                  <a:srgbClr val="374151"/>
                </a:solidFill>
                <a:effectLst/>
                <a:latin typeface="Söhne"/>
              </a:rPr>
              <a:t>slices</a:t>
            </a:r>
            <a:r>
              <a:rPr lang="es-ES" b="0" i="0">
                <a:solidFill>
                  <a:srgbClr val="374151"/>
                </a:solidFill>
                <a:effectLst/>
                <a:latin typeface="Söhne"/>
              </a:rPr>
              <a:t> virtuales, Network </a:t>
            </a:r>
            <a:r>
              <a:rPr lang="es-ES" b="0" i="0" err="1">
                <a:solidFill>
                  <a:srgbClr val="374151"/>
                </a:solidFill>
                <a:effectLst/>
                <a:latin typeface="Söhne"/>
              </a:rPr>
              <a:t>Slicing</a:t>
            </a:r>
            <a:r>
              <a:rPr lang="es-ES" b="0" i="0">
                <a:solidFill>
                  <a:srgbClr val="374151"/>
                </a:solidFill>
                <a:effectLst/>
                <a:latin typeface="Söhne"/>
              </a:rPr>
              <a:t> permite una mejor utilización de los recursos de red. Los recursos se pueden asignar y dimensionar de manera más eficiente según las demandas y los requisitos específicos de cada </a:t>
            </a:r>
            <a:r>
              <a:rPr lang="es-ES" b="0" i="0" err="1">
                <a:solidFill>
                  <a:srgbClr val="374151"/>
                </a:solidFill>
                <a:effectLst/>
                <a:latin typeface="Söhne"/>
              </a:rPr>
              <a:t>slice</a:t>
            </a:r>
            <a:r>
              <a:rPr lang="es-ES" b="0" i="0">
                <a:solidFill>
                  <a:srgbClr val="374151"/>
                </a:solidFill>
                <a:effectLst/>
                <a:latin typeface="Söhne"/>
              </a:rPr>
              <a:t>. </a:t>
            </a:r>
          </a:p>
          <a:p>
            <a:pPr algn="l">
              <a:buFont typeface="+mj-lt"/>
              <a:buAutoNum type="arabicPeriod"/>
            </a:pPr>
            <a:endParaRPr lang="es-ES" b="0" i="0">
              <a:solidFill>
                <a:srgbClr val="374151"/>
              </a:solidFill>
              <a:effectLst/>
              <a:latin typeface="Söhne"/>
            </a:endParaRPr>
          </a:p>
          <a:p>
            <a:pPr algn="l">
              <a:buFont typeface="+mj-lt"/>
              <a:buAutoNum type="arabicPeriod"/>
            </a:pPr>
            <a:r>
              <a:rPr lang="es-ES" b="1" i="0">
                <a:effectLst/>
                <a:latin typeface="Söhne"/>
              </a:rPr>
              <a:t>Flexibilidad y agilidad</a:t>
            </a:r>
            <a:r>
              <a:rPr lang="es-ES" b="0" i="0">
                <a:solidFill>
                  <a:srgbClr val="374151"/>
                </a:solidFill>
                <a:effectLst/>
                <a:latin typeface="Söhne"/>
              </a:rPr>
              <a:t>: Con Network </a:t>
            </a:r>
            <a:r>
              <a:rPr lang="es-ES" b="0" i="0" err="1">
                <a:solidFill>
                  <a:srgbClr val="374151"/>
                </a:solidFill>
                <a:effectLst/>
                <a:latin typeface="Söhne"/>
              </a:rPr>
              <a:t>Slicing</a:t>
            </a:r>
            <a:r>
              <a:rPr lang="es-ES" b="0" i="0">
                <a:solidFill>
                  <a:srgbClr val="374151"/>
                </a:solidFill>
                <a:effectLst/>
                <a:latin typeface="Söhne"/>
              </a:rPr>
              <a:t> se podrá implementar y adaptar la red rápidamente a nuevos servicios y aplicaciones, gracias a que la segmentación permitirá una gestión más granular y flexible de los recursos.</a:t>
            </a:r>
          </a:p>
          <a:p>
            <a:pPr algn="l">
              <a:buFont typeface="+mj-lt"/>
              <a:buAutoNum type="arabicPeriod"/>
            </a:pPr>
            <a:endParaRPr lang="es-ES" b="0" i="0">
              <a:solidFill>
                <a:srgbClr val="374151"/>
              </a:solidFill>
              <a:effectLst/>
              <a:latin typeface="Söhne"/>
            </a:endParaRPr>
          </a:p>
          <a:p>
            <a:pPr algn="l">
              <a:buFont typeface="+mj-lt"/>
              <a:buAutoNum type="arabicPeriod"/>
            </a:pPr>
            <a:r>
              <a:rPr lang="es-ES" b="1" i="0">
                <a:effectLst/>
                <a:latin typeface="Söhne"/>
              </a:rPr>
              <a:t>Aislamiento y seguridad</a:t>
            </a:r>
            <a:r>
              <a:rPr lang="es-ES" b="0" i="0">
                <a:solidFill>
                  <a:srgbClr val="374151"/>
                </a:solidFill>
                <a:effectLst/>
                <a:latin typeface="Söhne"/>
              </a:rPr>
              <a:t>: Cada “rebanada virtual” en Network </a:t>
            </a:r>
            <a:r>
              <a:rPr lang="es-ES" b="0" i="0" err="1">
                <a:solidFill>
                  <a:srgbClr val="374151"/>
                </a:solidFill>
                <a:effectLst/>
                <a:latin typeface="Söhne"/>
              </a:rPr>
              <a:t>Slicing</a:t>
            </a:r>
            <a:r>
              <a:rPr lang="es-ES" b="0" i="0">
                <a:solidFill>
                  <a:srgbClr val="374151"/>
                </a:solidFill>
                <a:effectLst/>
                <a:latin typeface="Söhne"/>
              </a:rPr>
              <a:t> se encuentra aislada de las demás, lo que proporciona un nivel adicional de seguridad y protección de datos. Los servicios y aplicaciones que se ejecutan en una </a:t>
            </a:r>
            <a:r>
              <a:rPr lang="es-ES" b="0" i="0" err="1">
                <a:solidFill>
                  <a:srgbClr val="374151"/>
                </a:solidFill>
                <a:effectLst/>
                <a:latin typeface="Söhne"/>
              </a:rPr>
              <a:t>slice</a:t>
            </a:r>
            <a:r>
              <a:rPr lang="es-ES" b="0" i="0">
                <a:solidFill>
                  <a:srgbClr val="374151"/>
                </a:solidFill>
                <a:effectLst/>
                <a:latin typeface="Söhne"/>
              </a:rPr>
              <a:t> no tendrán acceso directo o interferencia con otros </a:t>
            </a:r>
            <a:r>
              <a:rPr lang="es-ES" b="0" i="0" err="1">
                <a:solidFill>
                  <a:srgbClr val="374151"/>
                </a:solidFill>
                <a:effectLst/>
                <a:latin typeface="Söhne"/>
              </a:rPr>
              <a:t>slices</a:t>
            </a:r>
            <a:r>
              <a:rPr lang="es-ES" b="0" i="0">
                <a:solidFill>
                  <a:srgbClr val="374151"/>
                </a:solidFill>
                <a:effectLst/>
                <a:latin typeface="Söhne"/>
              </a:rPr>
              <a:t>.</a:t>
            </a:r>
          </a:p>
          <a:p>
            <a:pPr algn="l">
              <a:buFont typeface="+mj-lt"/>
              <a:buAutoNum type="arabicPeriod"/>
            </a:pPr>
            <a:endParaRPr lang="es-ES" b="0" i="0">
              <a:solidFill>
                <a:srgbClr val="374151"/>
              </a:solidFill>
              <a:effectLst/>
              <a:latin typeface="Söhne"/>
            </a:endParaRPr>
          </a:p>
          <a:p>
            <a:endParaRPr lang="es-ES" b="0" i="0">
              <a:solidFill>
                <a:srgbClr val="374151"/>
              </a:solidFill>
              <a:effectLst/>
              <a:latin typeface="Söhne"/>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128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1" u="none" strike="noStrike">
                <a:solidFill>
                  <a:srgbClr val="000000"/>
                </a:solidFill>
                <a:effectLst/>
                <a:latin typeface="Roboto" panose="02000000000000000000" pitchFamily="2" charset="0"/>
              </a:rPr>
              <a:t>Algunos conceptos: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1" u="none" strike="noStrike">
              <a:solidFill>
                <a:srgbClr val="000000"/>
              </a:solidFill>
              <a:effectLst/>
              <a:latin typeface="Roboto" panose="020000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s-ES" sz="1200" b="0" i="1" u="none" strike="noStrike">
                <a:solidFill>
                  <a:srgbClr val="000000"/>
                </a:solidFill>
                <a:effectLst/>
                <a:latin typeface="Roboto" panose="02000000000000000000" pitchFamily="2" charset="0"/>
              </a:rPr>
              <a:t>NSI: Network </a:t>
            </a:r>
            <a:r>
              <a:rPr lang="es-ES" sz="1200" b="0" i="1" u="none" strike="noStrike" err="1">
                <a:solidFill>
                  <a:srgbClr val="000000"/>
                </a:solidFill>
                <a:effectLst/>
                <a:latin typeface="Roboto" panose="02000000000000000000" pitchFamily="2" charset="0"/>
              </a:rPr>
              <a:t>Slice</a:t>
            </a:r>
            <a:r>
              <a:rPr lang="es-ES" sz="1200" b="0" i="1" u="none" strike="noStrike">
                <a:solidFill>
                  <a:srgbClr val="000000"/>
                </a:solidFill>
                <a:effectLst/>
                <a:latin typeface="Roboto" panose="02000000000000000000" pitchFamily="2" charset="0"/>
              </a:rPr>
              <a:t> </a:t>
            </a:r>
            <a:r>
              <a:rPr lang="es-ES" sz="1200" b="1" i="1" u="none" strike="noStrike" err="1">
                <a:solidFill>
                  <a:srgbClr val="000000"/>
                </a:solidFill>
                <a:effectLst/>
                <a:latin typeface="Roboto" panose="02000000000000000000" pitchFamily="2" charset="0"/>
              </a:rPr>
              <a:t>Instance</a:t>
            </a:r>
            <a:r>
              <a:rPr lang="es-ES" sz="1200" b="0" i="1" u="none" strike="noStrike">
                <a:solidFill>
                  <a:srgbClr val="000000"/>
                </a:solidFill>
                <a:effectLst/>
                <a:latin typeface="Roboto" panose="02000000000000000000" pitchFamily="2" charset="0"/>
              </a:rPr>
              <a:t>-&gt; Se corresponde con un conjunto de instancias de función de red, y los recursos necesarios como, por ejemplo, recursos de radio, computo, de almacenamiento, de capacidad de transporte, que conforman un Network </a:t>
            </a:r>
            <a:r>
              <a:rPr lang="es-ES" sz="1200" b="0" i="1" u="none" strike="noStrike" err="1">
                <a:solidFill>
                  <a:srgbClr val="000000"/>
                </a:solidFill>
                <a:effectLst/>
                <a:latin typeface="Roboto" panose="02000000000000000000" pitchFamily="2" charset="0"/>
              </a:rPr>
              <a:t>Slice</a:t>
            </a:r>
            <a:r>
              <a:rPr lang="es-ES" sz="1200" b="0" i="1" u="none" strike="noStrike">
                <a:solidFill>
                  <a:srgbClr val="000000"/>
                </a:solidFill>
                <a:effectLst/>
                <a:latin typeface="Roboto" panose="02000000000000000000" pitchFamily="2" charset="0"/>
              </a:rPr>
              <a:t> determinado. Y que está diseñado o planificado para proporcionar una serie de capacidades de red específicas, como por ejemplo ancho de banda, latencia, seguridad o garantía de calidad de servicio, y que, además se puede configurar, monitorear y administrar de manera independiente de otros </a:t>
            </a:r>
            <a:r>
              <a:rPr lang="es-ES" sz="1200" b="0" i="1" u="none" strike="noStrike" err="1">
                <a:solidFill>
                  <a:srgbClr val="000000"/>
                </a:solidFill>
                <a:effectLst/>
                <a:latin typeface="Roboto" panose="02000000000000000000" pitchFamily="2" charset="0"/>
              </a:rPr>
              <a:t>NSIs</a:t>
            </a:r>
            <a:r>
              <a:rPr lang="es-ES" sz="1200" b="0" i="1" u="none" strike="noStrike">
                <a:solidFill>
                  <a:srgbClr val="000000"/>
                </a:solidFill>
                <a:effectLst/>
                <a:latin typeface="Roboto" panose="02000000000000000000" pitchFamily="2" charset="0"/>
              </a:rPr>
              <a:t> en la misma red 5G.</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ES" sz="1200" b="0" i="1" u="none" strike="noStrike">
                <a:solidFill>
                  <a:srgbClr val="000000"/>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s-ES" sz="1200" b="0" i="1" u="none" strike="noStrike">
              <a:solidFill>
                <a:srgbClr val="000000"/>
              </a:solidFill>
              <a:effectLst/>
              <a:latin typeface="Roboto" panose="020000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s-ES" sz="1200" b="0" i="1" u="none" strike="noStrike">
                <a:solidFill>
                  <a:srgbClr val="000000"/>
                </a:solidFill>
                <a:effectLst/>
                <a:latin typeface="Roboto" panose="02000000000000000000" pitchFamily="2" charset="0"/>
              </a:rPr>
              <a:t>Los NSSI, o Network </a:t>
            </a:r>
            <a:r>
              <a:rPr lang="es-ES" sz="1200" b="0" i="1" u="none" strike="noStrike" err="1">
                <a:solidFill>
                  <a:srgbClr val="000000"/>
                </a:solidFill>
                <a:effectLst/>
                <a:latin typeface="Roboto" panose="02000000000000000000" pitchFamily="2" charset="0"/>
              </a:rPr>
              <a:t>Slice</a:t>
            </a:r>
            <a:r>
              <a:rPr lang="es-ES" sz="1200" b="0" i="1" u="none" strike="noStrike">
                <a:solidFill>
                  <a:srgbClr val="000000"/>
                </a:solidFill>
                <a:effectLst/>
                <a:latin typeface="Roboto" panose="02000000000000000000" pitchFamily="2" charset="0"/>
              </a:rPr>
              <a:t> </a:t>
            </a:r>
            <a:r>
              <a:rPr lang="es-ES" sz="1200" b="0" i="1" u="none" strike="noStrike" err="1">
                <a:solidFill>
                  <a:srgbClr val="000000"/>
                </a:solidFill>
                <a:effectLst/>
                <a:latin typeface="Roboto" panose="02000000000000000000" pitchFamily="2" charset="0"/>
              </a:rPr>
              <a:t>Subnet</a:t>
            </a:r>
            <a:r>
              <a:rPr lang="es-ES" sz="1200" b="0" i="1" u="none" strike="noStrike">
                <a:solidFill>
                  <a:srgbClr val="000000"/>
                </a:solidFill>
                <a:effectLst/>
                <a:latin typeface="Roboto" panose="02000000000000000000" pitchFamily="2" charset="0"/>
              </a:rPr>
              <a:t> </a:t>
            </a:r>
            <a:r>
              <a:rPr lang="es-ES" sz="1200" b="1" i="1" u="none" strike="noStrike" err="1">
                <a:solidFill>
                  <a:srgbClr val="000000"/>
                </a:solidFill>
                <a:effectLst/>
                <a:latin typeface="Roboto" panose="02000000000000000000" pitchFamily="2" charset="0"/>
              </a:rPr>
              <a:t>Instances</a:t>
            </a:r>
            <a:r>
              <a:rPr lang="es-ES" sz="1200" b="0" i="1" u="none" strike="noStrike">
                <a:solidFill>
                  <a:srgbClr val="000000"/>
                </a:solidFill>
                <a:effectLst/>
                <a:latin typeface="Roboto" panose="02000000000000000000" pitchFamily="2" charset="0"/>
              </a:rPr>
              <a:t>, son las partes constitutivas del NSI aportadas por los diferentes dominios de red, como ser, RAN, CORE o Transporte, y que en su conjunto </a:t>
            </a:r>
            <a:r>
              <a:rPr lang="es-ES" sz="1200" b="0" i="1" u="none" strike="noStrike" err="1">
                <a:solidFill>
                  <a:srgbClr val="000000"/>
                </a:solidFill>
                <a:effectLst/>
                <a:latin typeface="Roboto" panose="02000000000000000000" pitchFamily="2" charset="0"/>
              </a:rPr>
              <a:t>emplementan</a:t>
            </a:r>
            <a:r>
              <a:rPr lang="es-ES" sz="1200" b="0" i="1" u="none" strike="noStrike">
                <a:solidFill>
                  <a:srgbClr val="000000"/>
                </a:solidFill>
                <a:effectLst/>
                <a:latin typeface="Roboto" panose="02000000000000000000" pitchFamily="2" charset="0"/>
              </a:rPr>
              <a:t> al </a:t>
            </a:r>
            <a:r>
              <a:rPr lang="es-ES" sz="1200" b="0" i="1" u="none" strike="noStrike" err="1">
                <a:solidFill>
                  <a:srgbClr val="000000"/>
                </a:solidFill>
                <a:effectLst/>
                <a:latin typeface="Roboto" panose="02000000000000000000" pitchFamily="2" charset="0"/>
              </a:rPr>
              <a:t>Slice</a:t>
            </a:r>
            <a:r>
              <a:rPr lang="es-ES" sz="1200" b="0" i="1" u="none" strike="noStrike">
                <a:solidFill>
                  <a:srgbClr val="000000"/>
                </a:solidFill>
                <a:effectLst/>
                <a:latin typeface="Roboto" panose="02000000000000000000" pitchFamily="2" charset="0"/>
              </a:rPr>
              <a:t> E2E.  Por lo tanto, hablaremos de NSSI de RAN, de CORE o de Transporte.</a:t>
            </a:r>
          </a:p>
          <a:p>
            <a:pPr marL="0" indent="0">
              <a:buFont typeface="Wingdings" panose="05000000000000000000" pitchFamily="2" charset="2"/>
              <a:buNone/>
            </a:pPr>
            <a:r>
              <a:rPr lang="es-A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s-AR" sz="1200" b="0" i="1" u="none" strike="noStrike" kern="1200">
                <a:solidFill>
                  <a:srgbClr val="000000"/>
                </a:solidFill>
                <a:effectLst/>
                <a:latin typeface="Roboto" panose="02000000000000000000" pitchFamily="2" charset="0"/>
                <a:ea typeface="+mn-ea"/>
                <a:cs typeface="+mn-cs"/>
              </a:rPr>
              <a:t>El S-NSSAI, o </a:t>
            </a:r>
            <a:r>
              <a:rPr lang="en-US" sz="1800" b="0" i="1">
                <a:solidFill>
                  <a:srgbClr val="374151"/>
                </a:solidFill>
                <a:effectLst/>
                <a:latin typeface="Calibri Light" panose="020F0302020204030204" pitchFamily="34" charset="0"/>
              </a:rPr>
              <a:t>Single Network Slice Selection Assistance </a:t>
            </a:r>
            <a:r>
              <a:rPr lang="en-US" sz="1800" b="1" i="1">
                <a:solidFill>
                  <a:srgbClr val="374151"/>
                </a:solidFill>
                <a:effectLst/>
                <a:latin typeface="Calibri Light" panose="020F0302020204030204" pitchFamily="34" charset="0"/>
              </a:rPr>
              <a:t>Information</a:t>
            </a:r>
            <a:r>
              <a:rPr lang="en-US" sz="1800" b="0" i="0">
                <a:solidFill>
                  <a:srgbClr val="374151"/>
                </a:solidFill>
                <a:effectLst/>
                <a:latin typeface="Calibri Light" panose="020F0302020204030204" pitchFamily="34" charset="0"/>
              </a:rPr>
              <a:t>, </a:t>
            </a:r>
            <a:r>
              <a:rPr lang="es-ES" sz="1800" b="0" i="0">
                <a:solidFill>
                  <a:srgbClr val="374151"/>
                </a:solidFill>
                <a:effectLst/>
                <a:latin typeface="Calibri Light" panose="020F0302020204030204" pitchFamily="34" charset="0"/>
              </a:rPr>
              <a:t>es un </a:t>
            </a:r>
            <a:r>
              <a:rPr lang="es-ES" sz="1800" b="1" i="1">
                <a:solidFill>
                  <a:srgbClr val="374151"/>
                </a:solidFill>
                <a:effectLst/>
                <a:latin typeface="Calibri Light" panose="020F0302020204030204" pitchFamily="34" charset="0"/>
              </a:rPr>
              <a:t>identificador</a:t>
            </a:r>
            <a:r>
              <a:rPr lang="es-ES" sz="1800" b="0" i="0">
                <a:solidFill>
                  <a:srgbClr val="374151"/>
                </a:solidFill>
                <a:effectLst/>
                <a:latin typeface="Calibri Light" panose="020F0302020204030204" pitchFamily="34" charset="0"/>
              </a:rPr>
              <a:t> que se </a:t>
            </a:r>
            <a:r>
              <a:rPr lang="es-ES" sz="1800" b="0" i="0" u="sng">
                <a:solidFill>
                  <a:srgbClr val="374151"/>
                </a:solidFill>
                <a:effectLst/>
                <a:latin typeface="Calibri Light" panose="020F0302020204030204" pitchFamily="34" charset="0"/>
              </a:rPr>
              <a:t>utiliza</a:t>
            </a:r>
            <a:r>
              <a:rPr lang="es-ES" sz="1800" b="0" i="0">
                <a:solidFill>
                  <a:srgbClr val="374151"/>
                </a:solidFill>
                <a:effectLst/>
                <a:latin typeface="Calibri Light" panose="020F0302020204030204" pitchFamily="34" charset="0"/>
              </a:rPr>
              <a:t> para indicar una "rebanada" o </a:t>
            </a:r>
            <a:r>
              <a:rPr lang="es-ES" sz="1800" b="0" i="0" err="1">
                <a:solidFill>
                  <a:srgbClr val="374151"/>
                </a:solidFill>
                <a:effectLst/>
                <a:latin typeface="Calibri Light" panose="020F0302020204030204" pitchFamily="34" charset="0"/>
              </a:rPr>
              <a:t>slice</a:t>
            </a:r>
            <a:r>
              <a:rPr lang="es-ES" sz="1800" b="0" i="0">
                <a:solidFill>
                  <a:srgbClr val="374151"/>
                </a:solidFill>
                <a:effectLst/>
                <a:latin typeface="Calibri Light" panose="020F0302020204030204" pitchFamily="34" charset="0"/>
              </a:rPr>
              <a:t> específico de la red (</a:t>
            </a:r>
            <a:r>
              <a:rPr lang="es-ES" sz="1800" b="0" i="0" err="1">
                <a:solidFill>
                  <a:srgbClr val="374151"/>
                </a:solidFill>
                <a:effectLst/>
                <a:latin typeface="Calibri Light" panose="020F0302020204030204" pitchFamily="34" charset="0"/>
              </a:rPr>
              <a:t>network</a:t>
            </a:r>
            <a:r>
              <a:rPr lang="es-ES" sz="1800" b="0" i="0">
                <a:solidFill>
                  <a:srgbClr val="374151"/>
                </a:solidFill>
                <a:effectLst/>
                <a:latin typeface="Calibri Light" panose="020F0302020204030204" pitchFamily="34" charset="0"/>
              </a:rPr>
              <a:t> </a:t>
            </a:r>
            <a:r>
              <a:rPr lang="es-ES" sz="1800" b="0" i="0" err="1">
                <a:solidFill>
                  <a:srgbClr val="374151"/>
                </a:solidFill>
                <a:effectLst/>
                <a:latin typeface="Calibri Light" panose="020F0302020204030204" pitchFamily="34" charset="0"/>
              </a:rPr>
              <a:t>slice</a:t>
            </a:r>
            <a:r>
              <a:rPr lang="es-ES" sz="1800" b="0" i="0">
                <a:solidFill>
                  <a:srgbClr val="374151"/>
                </a:solidFill>
                <a:effectLst/>
                <a:latin typeface="Calibri Light" panose="020F0302020204030204" pitchFamily="34" charset="0"/>
              </a:rPr>
              <a:t>), y bajo el cual quedan agrupados un conjunto particular de servicios y aplicaciones. Cada “</a:t>
            </a:r>
            <a:r>
              <a:rPr lang="es-ES" sz="1800" b="0" i="0" err="1">
                <a:solidFill>
                  <a:srgbClr val="374151"/>
                </a:solidFill>
                <a:effectLst/>
                <a:latin typeface="Calibri Light" panose="020F0302020204030204" pitchFamily="34" charset="0"/>
              </a:rPr>
              <a:t>slice</a:t>
            </a:r>
            <a:r>
              <a:rPr lang="es-ES" sz="1800" b="0" i="0">
                <a:solidFill>
                  <a:srgbClr val="374151"/>
                </a:solidFill>
                <a:effectLst/>
                <a:latin typeface="Calibri Light" panose="020F0302020204030204" pitchFamily="34" charset="0"/>
              </a:rPr>
              <a:t> de red" queda entonces identificado entonces un S-NSSAI único.​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i="0">
              <a:solidFill>
                <a:srgbClr val="374151"/>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a:solidFill>
                  <a:srgbClr val="374151"/>
                </a:solidFill>
                <a:effectLst/>
                <a:latin typeface="Calibri Light" panose="020F0302020204030204" pitchFamily="34" charset="0"/>
              </a:rPr>
              <a:t>El S-NSSAI se compone de dos partes: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i="0" u="none" strike="noStrike" kern="1200">
              <a:solidFill>
                <a:srgbClr val="374151"/>
              </a:solidFill>
              <a:effectLst/>
              <a:latin typeface="Calibri Light" panose="020F030202020403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s-ES" sz="1800" b="0" i="0" u="none" strike="noStrike" kern="1200">
                <a:solidFill>
                  <a:srgbClr val="374151"/>
                </a:solidFill>
                <a:effectLst/>
                <a:latin typeface="Calibri Light" panose="020F0302020204030204" pitchFamily="34" charset="0"/>
                <a:ea typeface="+mn-ea"/>
                <a:cs typeface="+mn-cs"/>
              </a:rPr>
              <a:t>el SST o </a:t>
            </a:r>
            <a:r>
              <a:rPr lang="es-ES" sz="1800" b="0" i="0" u="none" strike="noStrike" kern="1200" err="1">
                <a:solidFill>
                  <a:srgbClr val="374151"/>
                </a:solidFill>
                <a:effectLst/>
                <a:latin typeface="Calibri Light" panose="020F0302020204030204" pitchFamily="34" charset="0"/>
                <a:ea typeface="+mn-ea"/>
                <a:cs typeface="+mn-cs"/>
              </a:rPr>
              <a:t>Slice</a:t>
            </a:r>
            <a:r>
              <a:rPr lang="es-ES" sz="1800" b="0" i="0" u="none" strike="noStrike" kern="1200">
                <a:solidFill>
                  <a:srgbClr val="374151"/>
                </a:solidFill>
                <a:effectLst/>
                <a:latin typeface="Calibri Light" panose="020F0302020204030204" pitchFamily="34" charset="0"/>
                <a:ea typeface="+mn-ea"/>
                <a:cs typeface="+mn-cs"/>
              </a:rPr>
              <a:t> </a:t>
            </a:r>
            <a:r>
              <a:rPr lang="es-ES" sz="1800" b="0" i="0" u="none" strike="noStrike" kern="1200" err="1">
                <a:solidFill>
                  <a:srgbClr val="374151"/>
                </a:solidFill>
                <a:effectLst/>
                <a:latin typeface="Calibri Light" panose="020F0302020204030204" pitchFamily="34" charset="0"/>
                <a:ea typeface="+mn-ea"/>
                <a:cs typeface="+mn-cs"/>
              </a:rPr>
              <a:t>Service</a:t>
            </a:r>
            <a:r>
              <a:rPr lang="es-ES" sz="1800" b="0" i="0" u="none" strike="noStrike" kern="1200">
                <a:solidFill>
                  <a:srgbClr val="374151"/>
                </a:solidFill>
                <a:effectLst/>
                <a:latin typeface="Calibri Light" panose="020F0302020204030204" pitchFamily="34" charset="0"/>
                <a:ea typeface="+mn-ea"/>
                <a:cs typeface="+mn-cs"/>
              </a:rPr>
              <a:t> </a:t>
            </a:r>
            <a:r>
              <a:rPr lang="es-ES" sz="1800" b="0" i="0" u="none" strike="noStrike" kern="1200" err="1">
                <a:solidFill>
                  <a:srgbClr val="374151"/>
                </a:solidFill>
                <a:effectLst/>
                <a:latin typeface="Calibri Light" panose="020F0302020204030204" pitchFamily="34" charset="0"/>
                <a:ea typeface="+mn-ea"/>
                <a:cs typeface="+mn-cs"/>
              </a:rPr>
              <a:t>Type</a:t>
            </a:r>
            <a:r>
              <a:rPr lang="es-ES" sz="1800" b="0" i="0" u="none" strike="noStrike" kern="1200">
                <a:solidFill>
                  <a:srgbClr val="374151"/>
                </a:solidFill>
                <a:effectLst/>
                <a:latin typeface="Calibri Light" panose="020F0302020204030204" pitchFamily="34" charset="0"/>
                <a:ea typeface="+mn-ea"/>
                <a:cs typeface="+mn-cs"/>
              </a:rPr>
              <a:t>, el cual se refiere al comportamiento esperado de Network </a:t>
            </a:r>
            <a:r>
              <a:rPr lang="es-ES" sz="1800" b="0" i="0" u="none" strike="noStrike" kern="1200" err="1">
                <a:solidFill>
                  <a:srgbClr val="374151"/>
                </a:solidFill>
                <a:effectLst/>
                <a:latin typeface="Calibri Light" panose="020F0302020204030204" pitchFamily="34" charset="0"/>
                <a:ea typeface="+mn-ea"/>
                <a:cs typeface="+mn-cs"/>
              </a:rPr>
              <a:t>Slice</a:t>
            </a:r>
            <a:r>
              <a:rPr lang="es-ES" sz="1800" b="0" i="0" u="none" strike="noStrike" kern="1200">
                <a:solidFill>
                  <a:srgbClr val="374151"/>
                </a:solidFill>
                <a:effectLst/>
                <a:latin typeface="Calibri Light" panose="020F0302020204030204" pitchFamily="34" charset="0"/>
                <a:ea typeface="+mn-ea"/>
                <a:cs typeface="+mn-cs"/>
              </a:rPr>
              <a:t> en términos de características y servicios. Algunos SST ya se encuentran estandarizados. Por ejemplo 1 es para </a:t>
            </a:r>
            <a:r>
              <a:rPr lang="es-ES" sz="1800" b="0" i="0" u="none" strike="noStrike" kern="1200" err="1">
                <a:solidFill>
                  <a:srgbClr val="374151"/>
                </a:solidFill>
                <a:effectLst/>
                <a:latin typeface="Calibri Light" panose="020F0302020204030204" pitchFamily="34" charset="0"/>
                <a:ea typeface="+mn-ea"/>
                <a:cs typeface="+mn-cs"/>
              </a:rPr>
              <a:t>eMBB</a:t>
            </a:r>
            <a:r>
              <a:rPr lang="es-ES" sz="1800" b="0" i="0" u="none" strike="noStrike" kern="1200">
                <a:solidFill>
                  <a:srgbClr val="374151"/>
                </a:solidFill>
                <a:effectLst/>
                <a:latin typeface="Calibri Light" panose="020F0302020204030204" pitchFamily="34" charset="0"/>
                <a:ea typeface="+mn-ea"/>
                <a:cs typeface="+mn-cs"/>
              </a:rPr>
              <a:t>, 2 para Ultra Baja Latencia (</a:t>
            </a:r>
            <a:r>
              <a:rPr lang="es-ES" sz="1800" b="0" i="0" u="none" strike="noStrike" kern="1200" err="1">
                <a:solidFill>
                  <a:srgbClr val="374151"/>
                </a:solidFill>
                <a:effectLst/>
                <a:latin typeface="Calibri Light" panose="020F0302020204030204" pitchFamily="34" charset="0"/>
                <a:ea typeface="+mn-ea"/>
                <a:cs typeface="+mn-cs"/>
              </a:rPr>
              <a:t>uRLLC</a:t>
            </a:r>
            <a:r>
              <a:rPr lang="es-ES" sz="1800" b="0" i="0" u="none" strike="noStrike" kern="1200">
                <a:solidFill>
                  <a:srgbClr val="374151"/>
                </a:solidFill>
                <a:effectLst/>
                <a:latin typeface="Calibri Light" panose="020F0302020204030204" pitchFamily="34" charset="0"/>
                <a:ea typeface="+mn-ea"/>
                <a:cs typeface="+mn-cs"/>
              </a:rPr>
              <a:t>) y 3 para </a:t>
            </a:r>
            <a:r>
              <a:rPr lang="es-ES" sz="1800" b="0" i="0" u="none" strike="noStrike" kern="1200" err="1">
                <a:solidFill>
                  <a:srgbClr val="374151"/>
                </a:solidFill>
                <a:effectLst/>
                <a:latin typeface="Calibri Light" panose="020F0302020204030204" pitchFamily="34" charset="0"/>
                <a:ea typeface="+mn-ea"/>
                <a:cs typeface="+mn-cs"/>
              </a:rPr>
              <a:t>IoT</a:t>
            </a:r>
            <a:r>
              <a:rPr lang="es-ES" sz="1800" b="0" i="0" u="none" strike="noStrike" kern="1200">
                <a:solidFill>
                  <a:srgbClr val="374151"/>
                </a:solidFill>
                <a:effectLst/>
                <a:latin typeface="Calibri Light" panose="020F0302020204030204" pitchFamily="34" charset="0"/>
                <a:ea typeface="+mn-ea"/>
                <a:cs typeface="+mn-cs"/>
              </a:rPr>
              <a:t> Masivo (</a:t>
            </a:r>
            <a:r>
              <a:rPr lang="es-ES" sz="1800" b="0" i="0" u="none" strike="noStrike" kern="1200" err="1">
                <a:solidFill>
                  <a:srgbClr val="374151"/>
                </a:solidFill>
                <a:effectLst/>
                <a:latin typeface="Calibri Light" panose="020F0302020204030204" pitchFamily="34" charset="0"/>
                <a:ea typeface="+mn-ea"/>
                <a:cs typeface="+mn-cs"/>
              </a:rPr>
              <a:t>mMTC</a:t>
            </a:r>
            <a:r>
              <a:rPr lang="es-ES" sz="1800" b="0" i="0" u="none" strike="noStrike" kern="1200">
                <a:solidFill>
                  <a:srgbClr val="374151"/>
                </a:solidFill>
                <a:effectLst/>
                <a:latin typeface="Calibri Light" panose="020F0302020204030204" pitchFamily="34" charset="0"/>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s-ES" sz="1800" b="0" i="0" u="none" strike="noStrike" kern="1200">
              <a:solidFill>
                <a:srgbClr val="374151"/>
              </a:solidFill>
              <a:effectLst/>
              <a:latin typeface="Calibri Light" panose="020F030202020403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s-ES" sz="1800" b="0" i="0" u="none" strike="noStrike" kern="1200">
                <a:solidFill>
                  <a:srgbClr val="374151"/>
                </a:solidFill>
                <a:effectLst/>
                <a:latin typeface="Calibri Light" panose="020F0302020204030204" pitchFamily="34" charset="0"/>
                <a:ea typeface="+mn-ea"/>
                <a:cs typeface="+mn-cs"/>
              </a:rPr>
              <a:t>SD: </a:t>
            </a:r>
            <a:r>
              <a:rPr lang="en-US" sz="1800" b="0" i="0">
                <a:solidFill>
                  <a:srgbClr val="374151"/>
                </a:solidFill>
                <a:effectLst/>
                <a:latin typeface="Calibri Light" panose="020F0302020204030204" pitchFamily="34" charset="0"/>
              </a:rPr>
              <a:t>Slice Differentiator </a:t>
            </a:r>
            <a:r>
              <a:rPr lang="es-ES" sz="1800" b="0" i="0" u="none" strike="noStrike" kern="1200">
                <a:solidFill>
                  <a:srgbClr val="374151"/>
                </a:solidFill>
                <a:effectLst/>
                <a:latin typeface="Calibri Light" panose="020F0302020204030204" pitchFamily="34" charset="0"/>
                <a:ea typeface="+mn-ea"/>
                <a:cs typeface="+mn-cs"/>
              </a:rPr>
              <a:t>-&gt;  Información opcional que complementa al SST y que sirve  para diferenciar distintos </a:t>
            </a:r>
            <a:r>
              <a:rPr lang="es-ES" sz="1800" b="0" i="0" u="none" strike="noStrike" kern="1200" err="1">
                <a:solidFill>
                  <a:srgbClr val="374151"/>
                </a:solidFill>
                <a:effectLst/>
                <a:latin typeface="Calibri Light" panose="020F0302020204030204" pitchFamily="34" charset="0"/>
                <a:ea typeface="+mn-ea"/>
                <a:cs typeface="+mn-cs"/>
              </a:rPr>
              <a:t>Slices</a:t>
            </a:r>
            <a:r>
              <a:rPr lang="es-ES" sz="1800" b="0" i="0" u="none" strike="noStrike" kern="1200">
                <a:solidFill>
                  <a:srgbClr val="374151"/>
                </a:solidFill>
                <a:effectLst/>
                <a:latin typeface="Calibri Light" panose="020F0302020204030204" pitchFamily="34" charset="0"/>
                <a:ea typeface="+mn-ea"/>
                <a:cs typeface="+mn-cs"/>
              </a:rPr>
              <a:t> que tienen el mismo SST.</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i="1" u="none" strike="noStrike" kern="1200">
                <a:solidFill>
                  <a:srgbClr val="000000"/>
                </a:solidFill>
                <a:effectLst/>
                <a:latin typeface="Roboto" panose="02000000000000000000"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i="1" u="none" strike="noStrike" kern="1200">
                <a:solidFill>
                  <a:srgbClr val="000000"/>
                </a:solidFill>
                <a:effectLst/>
                <a:latin typeface="Roboto" panose="02000000000000000000" pitchFamily="2" charset="0"/>
                <a:ea typeface="+mn-ea"/>
                <a:cs typeface="+mn-cs"/>
              </a:rPr>
              <a:t>En el gráfico superior de la derecha vemos entonces, tres escenarios: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i="1" u="none" strike="noStrike" kern="1200">
              <a:solidFill>
                <a:srgbClr val="000000"/>
              </a:solidFill>
              <a:effectLst/>
              <a:latin typeface="Roboto" panose="02000000000000000000" pitchFamily="2"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s-AR" sz="1200" b="0" i="1" u="none" strike="noStrike" kern="1200">
                <a:solidFill>
                  <a:srgbClr val="000000"/>
                </a:solidFill>
                <a:effectLst/>
                <a:latin typeface="Roboto" panose="02000000000000000000" pitchFamily="2" charset="0"/>
                <a:ea typeface="+mn-ea"/>
                <a:cs typeface="+mn-cs"/>
              </a:rPr>
              <a:t>En el de la izquierda los dos </a:t>
            </a:r>
            <a:r>
              <a:rPr lang="es-AR" sz="1200" b="0" i="1" u="none" strike="noStrike" kern="1200" err="1">
                <a:solidFill>
                  <a:srgbClr val="000000"/>
                </a:solidFill>
                <a:effectLst/>
                <a:latin typeface="Roboto" panose="02000000000000000000" pitchFamily="2" charset="0"/>
                <a:ea typeface="+mn-ea"/>
                <a:cs typeface="+mn-cs"/>
              </a:rPr>
              <a:t>slices</a:t>
            </a:r>
            <a:r>
              <a:rPr lang="es-AR" sz="1200" b="0" i="1" u="none" strike="noStrike" kern="1200">
                <a:solidFill>
                  <a:srgbClr val="000000"/>
                </a:solidFill>
                <a:effectLst/>
                <a:latin typeface="Roboto" panose="02000000000000000000" pitchFamily="2" charset="0"/>
                <a:ea typeface="+mn-ea"/>
                <a:cs typeface="+mn-cs"/>
              </a:rPr>
              <a:t>, con S-</a:t>
            </a:r>
            <a:r>
              <a:rPr lang="es-AR" sz="1200" b="0" i="1" u="none" strike="noStrike" kern="1200" err="1">
                <a:solidFill>
                  <a:srgbClr val="000000"/>
                </a:solidFill>
                <a:effectLst/>
                <a:latin typeface="Roboto" panose="02000000000000000000" pitchFamily="2" charset="0"/>
                <a:ea typeface="+mn-ea"/>
                <a:cs typeface="+mn-cs"/>
              </a:rPr>
              <a:t>NSSAIs</a:t>
            </a:r>
            <a:r>
              <a:rPr lang="es-AR" sz="1200" b="0" i="1" u="none" strike="noStrike" kern="1200">
                <a:solidFill>
                  <a:srgbClr val="000000"/>
                </a:solidFill>
                <a:effectLst/>
                <a:latin typeface="Roboto" panose="02000000000000000000" pitchFamily="2" charset="0"/>
                <a:ea typeface="+mn-ea"/>
                <a:cs typeface="+mn-cs"/>
              </a:rPr>
              <a:t> 1 y 2, utilizan </a:t>
            </a:r>
            <a:r>
              <a:rPr lang="es-AR" sz="1200" b="0" i="1" u="none" strike="noStrike" kern="1200" err="1">
                <a:solidFill>
                  <a:srgbClr val="000000"/>
                </a:solidFill>
                <a:effectLst/>
                <a:latin typeface="Roboto" panose="02000000000000000000" pitchFamily="2" charset="0"/>
                <a:ea typeface="+mn-ea"/>
                <a:cs typeface="+mn-cs"/>
              </a:rPr>
              <a:t>NSSIs</a:t>
            </a:r>
            <a:r>
              <a:rPr lang="es-AR" sz="1200" b="0" i="1" u="none" strike="noStrike" kern="1200">
                <a:solidFill>
                  <a:srgbClr val="000000"/>
                </a:solidFill>
                <a:effectLst/>
                <a:latin typeface="Roboto" panose="02000000000000000000" pitchFamily="2" charset="0"/>
                <a:ea typeface="+mn-ea"/>
                <a:cs typeface="+mn-cs"/>
              </a:rPr>
              <a:t> compartidas con otros </a:t>
            </a:r>
            <a:r>
              <a:rPr lang="es-AR" sz="1200" b="0" i="1" u="none" strike="noStrike" kern="1200" err="1">
                <a:solidFill>
                  <a:srgbClr val="000000"/>
                </a:solidFill>
                <a:effectLst/>
                <a:latin typeface="Roboto" panose="02000000000000000000" pitchFamily="2" charset="0"/>
                <a:ea typeface="+mn-ea"/>
                <a:cs typeface="+mn-cs"/>
              </a:rPr>
              <a:t>slices</a:t>
            </a:r>
            <a:r>
              <a:rPr lang="es-AR" sz="1200" b="0" i="1" u="none" strike="noStrike" kern="1200">
                <a:solidFill>
                  <a:srgbClr val="000000"/>
                </a:solidFill>
                <a:effectLst/>
                <a:latin typeface="Roboto" panose="02000000000000000000" pitchFamily="2" charset="0"/>
                <a:ea typeface="+mn-ea"/>
                <a:cs typeface="+mn-cs"/>
              </a:rPr>
              <a:t> en todos los dominios constitutivos.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s-AR" sz="1200" b="0" i="1" u="none" strike="noStrike" kern="1200">
                <a:solidFill>
                  <a:srgbClr val="000000"/>
                </a:solidFill>
                <a:effectLst/>
                <a:latin typeface="Roboto" panose="02000000000000000000" pitchFamily="2" charset="0"/>
                <a:ea typeface="+mn-ea"/>
                <a:cs typeface="+mn-cs"/>
              </a:rPr>
              <a:t>En el del medio, el </a:t>
            </a:r>
            <a:r>
              <a:rPr lang="es-AR" sz="1200" b="0" i="1" u="none" strike="noStrike" kern="1200" err="1">
                <a:solidFill>
                  <a:srgbClr val="000000"/>
                </a:solidFill>
                <a:effectLst/>
                <a:latin typeface="Roboto" panose="02000000000000000000" pitchFamily="2" charset="0"/>
                <a:ea typeface="+mn-ea"/>
                <a:cs typeface="+mn-cs"/>
              </a:rPr>
              <a:t>slice</a:t>
            </a:r>
            <a:r>
              <a:rPr lang="es-AR" sz="1200" b="0" i="1" u="none" strike="noStrike" kern="1200">
                <a:solidFill>
                  <a:srgbClr val="000000"/>
                </a:solidFill>
                <a:effectLst/>
                <a:latin typeface="Roboto" panose="02000000000000000000" pitchFamily="2" charset="0"/>
                <a:ea typeface="+mn-ea"/>
                <a:cs typeface="+mn-cs"/>
              </a:rPr>
              <a:t> con S-NSSAI 3 utiliza en algunos dominios </a:t>
            </a:r>
            <a:r>
              <a:rPr lang="es-AR" sz="1200" b="0" i="1" u="none" strike="noStrike" kern="1200" err="1">
                <a:solidFill>
                  <a:srgbClr val="000000"/>
                </a:solidFill>
                <a:effectLst/>
                <a:latin typeface="Roboto" panose="02000000000000000000" pitchFamily="2" charset="0"/>
                <a:ea typeface="+mn-ea"/>
                <a:cs typeface="+mn-cs"/>
              </a:rPr>
              <a:t>NSSIs</a:t>
            </a:r>
            <a:r>
              <a:rPr lang="es-AR" sz="1200" b="0" i="1" u="none" strike="noStrike" kern="1200">
                <a:solidFill>
                  <a:srgbClr val="000000"/>
                </a:solidFill>
                <a:effectLst/>
                <a:latin typeface="Roboto" panose="02000000000000000000" pitchFamily="2" charset="0"/>
                <a:ea typeface="+mn-ea"/>
                <a:cs typeface="+mn-cs"/>
              </a:rPr>
              <a:t> compartidas mientras que en otros las </a:t>
            </a:r>
            <a:r>
              <a:rPr lang="es-AR" sz="1200" b="0" i="1" u="none" strike="noStrike" kern="1200" err="1">
                <a:solidFill>
                  <a:srgbClr val="000000"/>
                </a:solidFill>
                <a:effectLst/>
                <a:latin typeface="Roboto" panose="02000000000000000000" pitchFamily="2" charset="0"/>
                <a:ea typeface="+mn-ea"/>
                <a:cs typeface="+mn-cs"/>
              </a:rPr>
              <a:t>NSSIs</a:t>
            </a:r>
            <a:r>
              <a:rPr lang="es-AR" sz="1200" b="0" i="1" u="none" strike="noStrike" kern="1200">
                <a:solidFill>
                  <a:srgbClr val="000000"/>
                </a:solidFill>
                <a:effectLst/>
                <a:latin typeface="Roboto" panose="02000000000000000000" pitchFamily="2" charset="0"/>
                <a:ea typeface="+mn-ea"/>
                <a:cs typeface="+mn-cs"/>
              </a:rPr>
              <a:t> que utiliza les son dedicadas.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s-AR" sz="1200" b="0" i="1" u="none" strike="noStrike" kern="1200">
                <a:solidFill>
                  <a:srgbClr val="000000"/>
                </a:solidFill>
                <a:effectLst/>
                <a:latin typeface="Roboto" panose="02000000000000000000" pitchFamily="2" charset="0"/>
                <a:ea typeface="+mn-ea"/>
                <a:cs typeface="+mn-cs"/>
              </a:rPr>
              <a:t>Finalmente, en el escenario de la derecha al </a:t>
            </a:r>
            <a:r>
              <a:rPr lang="es-AR" sz="1200" b="0" i="1" u="none" strike="noStrike" kern="1200" err="1">
                <a:solidFill>
                  <a:srgbClr val="000000"/>
                </a:solidFill>
                <a:effectLst/>
                <a:latin typeface="Roboto" panose="02000000000000000000" pitchFamily="2" charset="0"/>
                <a:ea typeface="+mn-ea"/>
                <a:cs typeface="+mn-cs"/>
              </a:rPr>
              <a:t>slice</a:t>
            </a:r>
            <a:r>
              <a:rPr lang="es-AR" sz="1200" b="0" i="1" u="none" strike="noStrike" kern="1200">
                <a:solidFill>
                  <a:srgbClr val="000000"/>
                </a:solidFill>
                <a:effectLst/>
                <a:latin typeface="Roboto" panose="02000000000000000000" pitchFamily="2" charset="0"/>
                <a:ea typeface="+mn-ea"/>
                <a:cs typeface="+mn-cs"/>
              </a:rPr>
              <a:t> con S-NSSAI 4, se le asignan Network </a:t>
            </a:r>
            <a:r>
              <a:rPr lang="es-AR" sz="1200" b="0" i="1" u="none" strike="noStrike" kern="1200" err="1">
                <a:solidFill>
                  <a:srgbClr val="000000"/>
                </a:solidFill>
                <a:effectLst/>
                <a:latin typeface="Roboto" panose="02000000000000000000" pitchFamily="2" charset="0"/>
                <a:ea typeface="+mn-ea"/>
                <a:cs typeface="+mn-cs"/>
              </a:rPr>
              <a:t>Slice</a:t>
            </a:r>
            <a:r>
              <a:rPr lang="es-AR" sz="1200" b="0" i="1" u="none" strike="noStrike" kern="1200">
                <a:solidFill>
                  <a:srgbClr val="000000"/>
                </a:solidFill>
                <a:effectLst/>
                <a:latin typeface="Roboto" panose="02000000000000000000" pitchFamily="2" charset="0"/>
                <a:ea typeface="+mn-ea"/>
                <a:cs typeface="+mn-cs"/>
              </a:rPr>
              <a:t> </a:t>
            </a:r>
            <a:r>
              <a:rPr lang="es-AR" sz="1200" b="0" i="1" u="none" strike="noStrike" kern="1200" err="1">
                <a:solidFill>
                  <a:srgbClr val="000000"/>
                </a:solidFill>
                <a:effectLst/>
                <a:latin typeface="Roboto" panose="02000000000000000000" pitchFamily="2" charset="0"/>
                <a:ea typeface="+mn-ea"/>
                <a:cs typeface="+mn-cs"/>
              </a:rPr>
              <a:t>Subnet</a:t>
            </a:r>
            <a:r>
              <a:rPr lang="es-AR" sz="1200" b="0" i="1" u="none" strike="noStrike" kern="1200">
                <a:solidFill>
                  <a:srgbClr val="000000"/>
                </a:solidFill>
                <a:effectLst/>
                <a:latin typeface="Roboto" panose="02000000000000000000" pitchFamily="2" charset="0"/>
                <a:ea typeface="+mn-ea"/>
                <a:cs typeface="+mn-cs"/>
              </a:rPr>
              <a:t> </a:t>
            </a:r>
            <a:r>
              <a:rPr lang="es-AR" sz="1200" b="0" i="1" u="none" strike="noStrike" kern="1200" err="1">
                <a:solidFill>
                  <a:srgbClr val="000000"/>
                </a:solidFill>
                <a:effectLst/>
                <a:latin typeface="Roboto" panose="02000000000000000000" pitchFamily="2" charset="0"/>
                <a:ea typeface="+mn-ea"/>
                <a:cs typeface="+mn-cs"/>
              </a:rPr>
              <a:t>Instances</a:t>
            </a:r>
            <a:r>
              <a:rPr lang="es-AR" sz="1200" b="0" i="1" u="none" strike="noStrike" kern="1200">
                <a:solidFill>
                  <a:srgbClr val="000000"/>
                </a:solidFill>
                <a:effectLst/>
                <a:latin typeface="Roboto" panose="02000000000000000000" pitchFamily="2" charset="0"/>
                <a:ea typeface="+mn-ea"/>
                <a:cs typeface="+mn-cs"/>
              </a:rPr>
              <a:t> dedicadas en todos los dominios.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i="1" u="none" strike="noStrike" kern="1200">
              <a:solidFill>
                <a:srgbClr val="000000"/>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i="1" u="none" strike="noStrike" kern="1200">
                <a:solidFill>
                  <a:srgbClr val="000000"/>
                </a:solidFill>
                <a:effectLst/>
                <a:latin typeface="Roboto" panose="02000000000000000000"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i="1" u="none" strike="noStrike" kern="1200">
                <a:solidFill>
                  <a:srgbClr val="000000"/>
                </a:solidFill>
                <a:effectLst/>
                <a:latin typeface="Roboto" panose="02000000000000000000" pitchFamily="2" charset="0"/>
                <a:ea typeface="+mn-ea"/>
                <a:cs typeface="+mn-cs"/>
              </a:rPr>
              <a:t>Por último, hacemos un zoom de las posibles relaciones de </a:t>
            </a:r>
            <a:r>
              <a:rPr lang="es-AR" sz="1200" b="0" i="1" u="none" strike="noStrike" kern="1200" err="1">
                <a:solidFill>
                  <a:srgbClr val="000000"/>
                </a:solidFill>
                <a:effectLst/>
                <a:latin typeface="Roboto" panose="02000000000000000000" pitchFamily="2" charset="0"/>
                <a:ea typeface="+mn-ea"/>
                <a:cs typeface="+mn-cs"/>
              </a:rPr>
              <a:t>slices</a:t>
            </a:r>
            <a:r>
              <a:rPr lang="es-AR" sz="1200" b="0" i="1" u="none" strike="noStrike" kern="1200">
                <a:solidFill>
                  <a:srgbClr val="000000"/>
                </a:solidFill>
                <a:effectLst/>
                <a:latin typeface="Roboto" panose="02000000000000000000" pitchFamily="2" charset="0"/>
                <a:ea typeface="+mn-ea"/>
                <a:cs typeface="+mn-cs"/>
              </a:rPr>
              <a:t> o S-NSSAI con las disposiciones de Network </a:t>
            </a:r>
            <a:r>
              <a:rPr lang="es-AR" sz="1200" b="0" i="1" u="none" strike="noStrike" kern="1200" err="1">
                <a:solidFill>
                  <a:srgbClr val="000000"/>
                </a:solidFill>
                <a:effectLst/>
                <a:latin typeface="Roboto" panose="02000000000000000000" pitchFamily="2" charset="0"/>
                <a:ea typeface="+mn-ea"/>
                <a:cs typeface="+mn-cs"/>
              </a:rPr>
              <a:t>Slice</a:t>
            </a:r>
            <a:r>
              <a:rPr lang="es-AR" sz="1200" b="0" i="1" u="none" strike="noStrike" kern="1200">
                <a:solidFill>
                  <a:srgbClr val="000000"/>
                </a:solidFill>
                <a:effectLst/>
                <a:latin typeface="Roboto" panose="02000000000000000000" pitchFamily="2" charset="0"/>
                <a:ea typeface="+mn-ea"/>
                <a:cs typeface="+mn-cs"/>
              </a:rPr>
              <a:t> </a:t>
            </a:r>
            <a:r>
              <a:rPr lang="es-AR" sz="1200" b="0" i="1" u="none" strike="noStrike" kern="1200" err="1">
                <a:solidFill>
                  <a:srgbClr val="000000"/>
                </a:solidFill>
                <a:effectLst/>
                <a:latin typeface="Roboto" panose="02000000000000000000" pitchFamily="2" charset="0"/>
                <a:ea typeface="+mn-ea"/>
                <a:cs typeface="+mn-cs"/>
              </a:rPr>
              <a:t>Subnet</a:t>
            </a:r>
            <a:r>
              <a:rPr lang="es-AR" sz="1200" b="0" i="1" u="none" strike="noStrike" kern="1200">
                <a:solidFill>
                  <a:srgbClr val="000000"/>
                </a:solidFill>
                <a:effectLst/>
                <a:latin typeface="Roboto" panose="02000000000000000000" pitchFamily="2" charset="0"/>
                <a:ea typeface="+mn-ea"/>
                <a:cs typeface="+mn-cs"/>
              </a:rPr>
              <a:t> </a:t>
            </a:r>
            <a:r>
              <a:rPr lang="es-AR" sz="1200" b="0" i="1" u="none" strike="noStrike" kern="1200" err="1">
                <a:solidFill>
                  <a:srgbClr val="000000"/>
                </a:solidFill>
                <a:effectLst/>
                <a:latin typeface="Roboto" panose="02000000000000000000" pitchFamily="2" charset="0"/>
                <a:ea typeface="+mn-ea"/>
                <a:cs typeface="+mn-cs"/>
              </a:rPr>
              <a:t>Instances</a:t>
            </a:r>
            <a:r>
              <a:rPr lang="es-AR" sz="1200" b="0" i="1" u="none" strike="noStrike" kern="1200">
                <a:solidFill>
                  <a:srgbClr val="000000"/>
                </a:solidFill>
                <a:effectLst/>
                <a:latin typeface="Roboto" panose="02000000000000000000" pitchFamily="2" charset="0"/>
                <a:ea typeface="+mn-ea"/>
                <a:cs typeface="+mn-cs"/>
              </a:rPr>
              <a:t>, </a:t>
            </a:r>
            <a:r>
              <a:rPr lang="es-AR" sz="1200" b="0" i="1" u="none" strike="noStrike" kern="1200" err="1">
                <a:solidFill>
                  <a:srgbClr val="000000"/>
                </a:solidFill>
                <a:effectLst/>
                <a:latin typeface="Roboto" panose="02000000000000000000" pitchFamily="2" charset="0"/>
                <a:ea typeface="+mn-ea"/>
                <a:cs typeface="+mn-cs"/>
              </a:rPr>
              <a:t>NSSIs</a:t>
            </a:r>
            <a:r>
              <a:rPr lang="es-AR" sz="1200" b="0" i="1" u="none" strike="noStrike" kern="1200">
                <a:solidFill>
                  <a:srgbClr val="000000"/>
                </a:solidFill>
                <a:effectLst/>
                <a:latin typeface="Roboto" panose="02000000000000000000" pitchFamily="2" charset="0"/>
                <a:ea typeface="+mn-ea"/>
                <a:cs typeface="+mn-cs"/>
              </a:rPr>
              <a:t>, en el dominio de Core.</a:t>
            </a:r>
          </a:p>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97</a:t>
            </a:fld>
            <a:endParaRPr lang="es-AR"/>
          </a:p>
        </p:txBody>
      </p:sp>
    </p:spTree>
    <p:extLst>
      <p:ext uri="{BB962C8B-B14F-4D97-AF65-F5344CB8AC3E}">
        <p14:creationId xmlns:p14="http://schemas.microsoft.com/office/powerpoint/2010/main" val="13491055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Hablemos ahora un poquito sobre el proceso de aprovisionamiento de Network </a:t>
            </a:r>
            <a:r>
              <a:rPr lang="es-AR" err="1"/>
              <a:t>Slicing</a:t>
            </a:r>
            <a:r>
              <a:rPr lang="es-AR"/>
              <a:t> y el ciclo de vida del servicio.</a:t>
            </a:r>
          </a:p>
          <a:p>
            <a:endParaRPr lang="es-AR"/>
          </a:p>
          <a:p>
            <a:r>
              <a:rPr lang="es-AR"/>
              <a:t>Antes de comenzar hagamos una breve reseña sobre el ecosistema de elementos que conforma el sistema de gestión de Network </a:t>
            </a:r>
            <a:r>
              <a:rPr lang="es-AR" err="1"/>
              <a:t>Slicing</a:t>
            </a:r>
            <a:r>
              <a:rPr lang="es-AR"/>
              <a:t>.</a:t>
            </a:r>
          </a:p>
          <a:p>
            <a:endParaRPr lang="es-AR"/>
          </a:p>
          <a:p>
            <a:r>
              <a:rPr lang="es-AR"/>
              <a:t>…La dinámica que trae aparejada Network </a:t>
            </a:r>
            <a:r>
              <a:rPr lang="es-AR" err="1"/>
              <a:t>Slicing</a:t>
            </a:r>
            <a:r>
              <a:rPr lang="es-AR"/>
              <a:t> impone la necesidad de contar con un sistema unificado de gestión y orquestación, que:</a:t>
            </a:r>
          </a:p>
          <a:p>
            <a:pPr marL="628650" lvl="1" indent="-171450">
              <a:buFont typeface="Wingdings" panose="05000000000000000000" pitchFamily="2" charset="2"/>
              <a:buChar char="Ø"/>
            </a:pPr>
            <a:r>
              <a:rPr lang="es-AR"/>
              <a:t>habilite una implementación automatizada y rápida E2E, contemplando la coordinación entre todos los dominios de red involucrados, Acceso, Transporte y Core, </a:t>
            </a:r>
          </a:p>
          <a:p>
            <a:pPr marL="628650" lvl="1" indent="-171450">
              <a:buFont typeface="Wingdings" panose="05000000000000000000" pitchFamily="2" charset="2"/>
              <a:buChar char="Ø"/>
            </a:pPr>
            <a:r>
              <a:rPr lang="es-AR"/>
              <a:t>que posibilite la personalización de la parametrización de cada segmento bajo demanda</a:t>
            </a:r>
          </a:p>
          <a:p>
            <a:pPr marL="628650" lvl="1" indent="-171450">
              <a:buFont typeface="Wingdings" panose="05000000000000000000" pitchFamily="2" charset="2"/>
              <a:buChar char="Ø"/>
            </a:pPr>
            <a:r>
              <a:rPr lang="es-AR"/>
              <a:t>y a su vez, que facilite</a:t>
            </a:r>
            <a:r>
              <a:rPr lang="es-ES"/>
              <a:t> la supervisión, la operación y el mantenimiento inteligente de todos los segmentos de red constitutivos.</a:t>
            </a:r>
          </a:p>
          <a:p>
            <a:pPr marL="457200" lvl="1" indent="0">
              <a:buFontTx/>
              <a:buNone/>
            </a:pPr>
            <a:endParaRPr lang="es-AR"/>
          </a:p>
          <a:p>
            <a:r>
              <a:rPr lang="es-AR"/>
              <a:t>Es así que el 3GPP modeliza en forma integral la gestión de Network </a:t>
            </a:r>
            <a:r>
              <a:rPr lang="es-AR" err="1"/>
              <a:t>Slice</a:t>
            </a:r>
            <a:r>
              <a:rPr lang="es-AR"/>
              <a:t> en los siguientes estratos de Management </a:t>
            </a:r>
            <a:r>
              <a:rPr lang="es-AR" err="1"/>
              <a:t>Functions</a:t>
            </a:r>
            <a:r>
              <a:rPr lang="es-AR"/>
              <a:t>:</a:t>
            </a:r>
          </a:p>
          <a:p>
            <a:endParaRPr lang="es-AR"/>
          </a:p>
          <a:p>
            <a:pPr marL="895350" indent="-342900" defTabSz="895350">
              <a:buFont typeface="Wingdings" panose="05000000000000000000" pitchFamily="2" charset="2"/>
              <a:buChar char="ü"/>
            </a:pPr>
            <a:r>
              <a:rPr lang="es-AR" sz="1200"/>
              <a:t>CSMF, o </a:t>
            </a:r>
            <a:r>
              <a:rPr lang="es-AR" sz="1200" err="1"/>
              <a:t>Common</a:t>
            </a:r>
            <a:r>
              <a:rPr lang="es-AR" sz="1200"/>
              <a:t> </a:t>
            </a:r>
            <a:r>
              <a:rPr lang="es-AR" sz="1200" err="1"/>
              <a:t>Slice</a:t>
            </a:r>
            <a:r>
              <a:rPr lang="es-AR" sz="1200"/>
              <a:t> Management </a:t>
            </a:r>
            <a:r>
              <a:rPr lang="es-AR" sz="1200" err="1"/>
              <a:t>Function</a:t>
            </a:r>
            <a:r>
              <a:rPr lang="es-AR" sz="1200"/>
              <a:t>, esta primer función actúa como </a:t>
            </a:r>
            <a:r>
              <a:rPr lang="es-AR" sz="1200" err="1"/>
              <a:t>front</a:t>
            </a:r>
            <a:r>
              <a:rPr lang="es-AR" sz="1200"/>
              <a:t> </a:t>
            </a:r>
            <a:r>
              <a:rPr lang="es-AR" sz="1200" err="1"/>
              <a:t>end</a:t>
            </a:r>
            <a:r>
              <a:rPr lang="es-AR" sz="1200"/>
              <a:t> de cara al cliente, presentándole </a:t>
            </a:r>
            <a:r>
              <a:rPr lang="es-AR" sz="1200" err="1"/>
              <a:t>Slices</a:t>
            </a:r>
            <a:r>
              <a:rPr lang="es-AR" sz="1200"/>
              <a:t> base a partir de los cuales éste puede iniciar su suscripción y enriquecer a éstos con sus requerimientos particulares. A partir de allí, el CSMF, traduce </a:t>
            </a:r>
            <a:r>
              <a:rPr lang="es-ES" sz="1200"/>
              <a:t>los requerimientos del servicio del cliente en requerimientos de un </a:t>
            </a:r>
            <a:r>
              <a:rPr lang="es-ES" sz="1200" err="1"/>
              <a:t>slice</a:t>
            </a:r>
            <a:r>
              <a:rPr lang="es-ES" sz="1200"/>
              <a:t> de red mediante la creación de un </a:t>
            </a:r>
            <a:r>
              <a:rPr lang="es-ES" sz="1200" err="1"/>
              <a:t>Service</a:t>
            </a:r>
            <a:r>
              <a:rPr lang="es-ES" sz="1200"/>
              <a:t> </a:t>
            </a:r>
            <a:r>
              <a:rPr lang="es-ES" sz="1200" err="1"/>
              <a:t>Profile</a:t>
            </a:r>
            <a:r>
              <a:rPr lang="es-ES" sz="1200"/>
              <a:t> que contiene los parámetros necesarios para la provisión del servicio solicitado</a:t>
            </a:r>
            <a:r>
              <a:rPr lang="es-AR" sz="1200"/>
              <a:t>. </a:t>
            </a:r>
          </a:p>
          <a:p>
            <a:pPr marL="552450" indent="0" defTabSz="895350">
              <a:buFont typeface="Wingdings" panose="05000000000000000000" pitchFamily="2" charset="2"/>
              <a:buNone/>
            </a:pPr>
            <a:endParaRPr lang="es-AR" sz="1200"/>
          </a:p>
          <a:p>
            <a:pPr marL="895350" indent="-342900" defTabSz="895350">
              <a:buFont typeface="Wingdings" panose="05000000000000000000" pitchFamily="2" charset="2"/>
              <a:buChar char="ü"/>
            </a:pPr>
            <a:r>
              <a:rPr lang="es-AR" sz="1200"/>
              <a:t>Luego tenemos el NSMF, o Network </a:t>
            </a:r>
            <a:r>
              <a:rPr lang="es-AR" sz="1200" err="1"/>
              <a:t>Slice</a:t>
            </a:r>
            <a:r>
              <a:rPr lang="es-AR" sz="1200"/>
              <a:t> </a:t>
            </a:r>
            <a:r>
              <a:rPr lang="es-AR" sz="1200" err="1"/>
              <a:t>Function</a:t>
            </a:r>
            <a:r>
              <a:rPr lang="es-AR" sz="1200"/>
              <a:t> Management, el cual, a partir de los requerimientos recibidos del CSMF, </a:t>
            </a:r>
            <a:r>
              <a:rPr lang="en-US" sz="1800" b="0" i="0" u="none" strike="noStrike" err="1">
                <a:solidFill>
                  <a:srgbClr val="000000"/>
                </a:solidFill>
                <a:effectLst/>
                <a:latin typeface="Roboto" panose="02000000000000000000" pitchFamily="2" charset="0"/>
              </a:rPr>
              <a:t>gestiona</a:t>
            </a:r>
            <a:r>
              <a:rPr lang="en-US" sz="1800" b="0" i="0" u="none" strike="noStrike">
                <a:solidFill>
                  <a:srgbClr val="000000"/>
                </a:solidFill>
                <a:effectLst/>
                <a:latin typeface="Roboto" panose="02000000000000000000" pitchFamily="2" charset="0"/>
              </a:rPr>
              <a:t> y </a:t>
            </a:r>
            <a:r>
              <a:rPr lang="en-US" sz="1800" b="0" i="0" u="none" strike="noStrike" err="1">
                <a:solidFill>
                  <a:srgbClr val="000000"/>
                </a:solidFill>
                <a:effectLst/>
                <a:latin typeface="Roboto" panose="02000000000000000000" pitchFamily="2" charset="0"/>
              </a:rPr>
              <a:t>orquesta</a:t>
            </a:r>
            <a:r>
              <a:rPr lang="en-US" sz="1800" b="0" i="0" u="none" strike="noStrike">
                <a:solidFill>
                  <a:srgbClr val="000000"/>
                </a:solidFill>
                <a:effectLst/>
                <a:latin typeface="Roboto" panose="02000000000000000000" pitchFamily="2" charset="0"/>
              </a:rPr>
              <a:t> las NSI y </a:t>
            </a:r>
            <a:r>
              <a:rPr lang="en-US" sz="1800" b="0" i="0" u="none" strike="noStrike" err="1">
                <a:solidFill>
                  <a:srgbClr val="000000"/>
                </a:solidFill>
                <a:effectLst/>
                <a:latin typeface="Roboto" panose="02000000000000000000" pitchFamily="2" charset="0"/>
              </a:rPr>
              <a:t>deriva</a:t>
            </a:r>
            <a:r>
              <a:rPr lang="en-US" sz="1800" b="0" i="0" u="none" strike="noStrike">
                <a:solidFill>
                  <a:srgbClr val="000000"/>
                </a:solidFill>
                <a:effectLst/>
                <a:latin typeface="Roboto" panose="02000000000000000000" pitchFamily="2" charset="0"/>
              </a:rPr>
              <a:t> </a:t>
            </a:r>
            <a:r>
              <a:rPr lang="en-US" sz="1800" b="0" i="0" u="none" strike="noStrike" err="1">
                <a:solidFill>
                  <a:srgbClr val="000000"/>
                </a:solidFill>
                <a:effectLst/>
                <a:latin typeface="Roboto" panose="02000000000000000000" pitchFamily="2" charset="0"/>
              </a:rPr>
              <a:t>los</a:t>
            </a:r>
            <a:r>
              <a:rPr lang="en-US" sz="1800" b="0" i="0" u="none" strike="noStrike">
                <a:solidFill>
                  <a:srgbClr val="000000"/>
                </a:solidFill>
                <a:effectLst/>
                <a:latin typeface="Roboto" panose="02000000000000000000" pitchFamily="2" charset="0"/>
              </a:rPr>
              <a:t> </a:t>
            </a:r>
            <a:r>
              <a:rPr lang="en-US" sz="1800" b="0" i="0" u="none" strike="noStrike" err="1">
                <a:solidFill>
                  <a:srgbClr val="000000"/>
                </a:solidFill>
                <a:effectLst/>
                <a:latin typeface="Roboto" panose="02000000000000000000" pitchFamily="2" charset="0"/>
              </a:rPr>
              <a:t>requerimientos</a:t>
            </a:r>
            <a:r>
              <a:rPr lang="en-US" sz="1800" b="0" i="0" u="none" strike="noStrike">
                <a:solidFill>
                  <a:srgbClr val="000000"/>
                </a:solidFill>
                <a:effectLst/>
                <a:latin typeface="Roboto" panose="02000000000000000000" pitchFamily="2" charset="0"/>
              </a:rPr>
              <a:t> de Network Slice Subnet Instance (NSSI) para </a:t>
            </a:r>
            <a:r>
              <a:rPr lang="en-US" sz="1800" b="0" i="0" u="none" strike="noStrike" err="1">
                <a:solidFill>
                  <a:srgbClr val="000000"/>
                </a:solidFill>
                <a:effectLst/>
                <a:latin typeface="Roboto" panose="02000000000000000000" pitchFamily="2" charset="0"/>
              </a:rPr>
              <a:t>los</a:t>
            </a:r>
            <a:r>
              <a:rPr lang="en-US" sz="1800" b="0" i="0" u="none" strike="noStrike">
                <a:solidFill>
                  <a:srgbClr val="000000"/>
                </a:solidFill>
                <a:effectLst/>
                <a:latin typeface="Roboto" panose="02000000000000000000" pitchFamily="2" charset="0"/>
              </a:rPr>
              <a:t> </a:t>
            </a:r>
            <a:r>
              <a:rPr lang="en-US" sz="1800" b="0" i="0" u="none" strike="noStrike" err="1">
                <a:solidFill>
                  <a:srgbClr val="000000"/>
                </a:solidFill>
                <a:effectLst/>
                <a:latin typeface="Roboto" panose="02000000000000000000" pitchFamily="2" charset="0"/>
              </a:rPr>
              <a:t>dominios</a:t>
            </a:r>
            <a:r>
              <a:rPr lang="en-US" sz="1800" b="0" i="0" u="none" strike="noStrike">
                <a:solidFill>
                  <a:srgbClr val="000000"/>
                </a:solidFill>
                <a:effectLst/>
                <a:latin typeface="Roboto" panose="02000000000000000000" pitchFamily="2" charset="0"/>
              </a:rPr>
              <a:t> de RAN, </a:t>
            </a:r>
            <a:r>
              <a:rPr lang="en-US" sz="1800" b="0" i="0" u="none" strike="noStrike" err="1">
                <a:solidFill>
                  <a:srgbClr val="000000"/>
                </a:solidFill>
                <a:effectLst/>
                <a:latin typeface="Roboto" panose="02000000000000000000" pitchFamily="2" charset="0"/>
              </a:rPr>
              <a:t>Transporte</a:t>
            </a:r>
            <a:r>
              <a:rPr lang="en-US" sz="1800" b="0" i="0" u="none" strike="noStrike">
                <a:solidFill>
                  <a:srgbClr val="000000"/>
                </a:solidFill>
                <a:effectLst/>
                <a:latin typeface="Roboto" panose="02000000000000000000" pitchFamily="2" charset="0"/>
              </a:rPr>
              <a:t> y Core.</a:t>
            </a:r>
          </a:p>
          <a:p>
            <a:pPr marL="895350" indent="-342900" defTabSz="895350">
              <a:buFont typeface="Wingdings" panose="05000000000000000000" pitchFamily="2" charset="2"/>
              <a:buChar char="ü"/>
            </a:pPr>
            <a:endParaRPr lang="es-AR" sz="1200"/>
          </a:p>
          <a:p>
            <a:pPr marL="895350" indent="-342900" defTabSz="895350">
              <a:buFont typeface="Wingdings" panose="05000000000000000000" pitchFamily="2" charset="2"/>
              <a:buChar char="ü"/>
            </a:pPr>
            <a:r>
              <a:rPr lang="es-AR" sz="1200"/>
              <a:t>Mas abajo en la cadena tenemos el NSSMF, o Network </a:t>
            </a:r>
            <a:r>
              <a:rPr lang="es-AR" sz="1200" err="1"/>
              <a:t>Slice</a:t>
            </a:r>
            <a:r>
              <a:rPr lang="es-AR" sz="1200"/>
              <a:t> </a:t>
            </a:r>
            <a:r>
              <a:rPr lang="es-AR" sz="1200" err="1"/>
              <a:t>Subnet</a:t>
            </a:r>
            <a:r>
              <a:rPr lang="es-AR" sz="1200"/>
              <a:t> Management </a:t>
            </a:r>
            <a:r>
              <a:rPr lang="es-AR" sz="1200" err="1"/>
              <a:t>Function</a:t>
            </a:r>
            <a:r>
              <a:rPr lang="es-AR" sz="1200"/>
              <a:t>, que gestiona el Network </a:t>
            </a:r>
            <a:r>
              <a:rPr lang="es-AR" sz="1200" err="1"/>
              <a:t>Slice</a:t>
            </a:r>
            <a:r>
              <a:rPr lang="es-AR" sz="1200"/>
              <a:t> </a:t>
            </a:r>
            <a:r>
              <a:rPr lang="es-AR" sz="1200" err="1"/>
              <a:t>Subnet</a:t>
            </a:r>
            <a:r>
              <a:rPr lang="es-AR" sz="1200"/>
              <a:t> </a:t>
            </a:r>
            <a:r>
              <a:rPr lang="es-AR" sz="1200" err="1"/>
              <a:t>Instance</a:t>
            </a:r>
            <a:r>
              <a:rPr lang="es-AR" sz="1200"/>
              <a:t> </a:t>
            </a:r>
            <a:r>
              <a:rPr lang="es-AR" sz="1200" err="1"/>
              <a:t>interfacendo</a:t>
            </a:r>
            <a:r>
              <a:rPr lang="es-AR" sz="1200"/>
              <a:t> en forma directa con el correspondiente </a:t>
            </a:r>
            <a:r>
              <a:rPr lang="es-AR" sz="1200" err="1"/>
              <a:t>Orquestdor</a:t>
            </a:r>
            <a:r>
              <a:rPr lang="es-AR" sz="1200"/>
              <a:t> de Dominio.</a:t>
            </a:r>
          </a:p>
          <a:p>
            <a:pPr marL="895350" indent="-342900" defTabSz="895350">
              <a:buFont typeface="Wingdings" panose="05000000000000000000" pitchFamily="2" charset="2"/>
              <a:buChar char="ü"/>
            </a:pPr>
            <a:endParaRPr lang="es-AR" sz="1200"/>
          </a:p>
          <a:p>
            <a:pPr marL="895350" indent="-342900" defTabSz="895350">
              <a:buFont typeface="Wingdings" panose="05000000000000000000" pitchFamily="2" charset="2"/>
              <a:buChar char="ü"/>
            </a:pPr>
            <a:r>
              <a:rPr lang="es-AR" sz="1200"/>
              <a:t>Y finalmente, en la capa más cercana a la red se encuentran los distintos Orquestadores de Dominio.</a:t>
            </a:r>
          </a:p>
          <a:p>
            <a:pPr marL="895350" indent="-342900" defTabSz="895350">
              <a:buFont typeface="Wingdings" panose="05000000000000000000" pitchFamily="2" charset="2"/>
              <a:buChar char="ü"/>
            </a:pPr>
            <a:endParaRPr lang="es-AR" sz="1200"/>
          </a:p>
          <a:p>
            <a:r>
              <a:rPr lang="es-AR"/>
              <a:t>Bien, entonces, ¿cómo es el ciclo de vida y proceso de aprovisionamiento?.</a:t>
            </a:r>
          </a:p>
          <a:p>
            <a:endParaRPr lang="es-AR"/>
          </a:p>
          <a:p>
            <a:r>
              <a:rPr lang="es-AR"/>
              <a:t>Inicialmente el Operador debe planificar la configuración de ciertos </a:t>
            </a:r>
            <a:r>
              <a:rPr lang="es-AR" err="1"/>
              <a:t>slices</a:t>
            </a:r>
            <a:r>
              <a:rPr lang="es-AR"/>
              <a:t> base, dedicados a diferentes ramas de la industria o intereses, y los ofrece como plantillas modelo a través de un portal web. El Cliente, que necesita de algún servicio particular y decide hacer uso de las bondades de Network </a:t>
            </a:r>
            <a:r>
              <a:rPr lang="es-AR" err="1"/>
              <a:t>Slicing</a:t>
            </a:r>
            <a:r>
              <a:rPr lang="es-AR"/>
              <a:t>, opta por alguno de ellos de acuerdo a sus necesidades, y además, como dijimos, le suma sus propios requerimientos. De este modo se subscribe a un servicio de </a:t>
            </a:r>
            <a:r>
              <a:rPr lang="es-AR" err="1"/>
              <a:t>slice</a:t>
            </a:r>
            <a:r>
              <a:rPr lang="es-AR"/>
              <a:t> de red. Es así como el CSMF decide si se debe generar un nuevo S-NSSAI o aprovechar alguno existente.</a:t>
            </a:r>
          </a:p>
          <a:p>
            <a:endParaRPr lang="es-AR"/>
          </a:p>
          <a:p>
            <a:r>
              <a:rPr lang="es-AR"/>
              <a:t>Luego el NSMF gestiona la creación de una nueva instancia de </a:t>
            </a:r>
            <a:r>
              <a:rPr lang="es-AR" err="1"/>
              <a:t>slice</a:t>
            </a:r>
            <a:r>
              <a:rPr lang="es-AR"/>
              <a:t>, o NSI, si fuera necesario. Para ello planifica el diseño del </a:t>
            </a:r>
            <a:r>
              <a:rPr lang="es-AR" err="1"/>
              <a:t>slice</a:t>
            </a:r>
            <a:r>
              <a:rPr lang="es-AR"/>
              <a:t> en cuestión de recursos de cómputo, carga, red, </a:t>
            </a:r>
            <a:r>
              <a:rPr lang="es-AR" err="1"/>
              <a:t>delays</a:t>
            </a:r>
            <a:r>
              <a:rPr lang="es-AR"/>
              <a:t>, calidad de servicio </a:t>
            </a:r>
            <a:r>
              <a:rPr lang="es-AR" err="1"/>
              <a:t>etc</a:t>
            </a:r>
            <a:r>
              <a:rPr lang="es-AR"/>
              <a:t>, y solicita a los NSSMF de cada dominio la creación a bajo nivel de cada segmento constitutivo del </a:t>
            </a:r>
            <a:r>
              <a:rPr lang="es-AR" err="1"/>
              <a:t>slice</a:t>
            </a:r>
            <a:r>
              <a:rPr lang="es-AR"/>
              <a:t>.</a:t>
            </a:r>
          </a:p>
          <a:p>
            <a:endParaRPr lang="es-AR"/>
          </a:p>
          <a:p>
            <a:r>
              <a:rPr lang="es-AR"/>
              <a:t>Finalmente son los NSSMF quienes, en función de los requerimientos que recibe para el NSI necesario, deciden si crean una nueva instancia de Network </a:t>
            </a:r>
            <a:r>
              <a:rPr lang="es-AR" err="1"/>
              <a:t>Slice</a:t>
            </a:r>
            <a:r>
              <a:rPr lang="es-AR"/>
              <a:t> en su dominio o aprovechan alguna ya preexistente, ….y son éstos quienes dialogan con los orquestadores de cada dominio.</a:t>
            </a:r>
          </a:p>
          <a:p>
            <a:endParaRPr lang="es-AR"/>
          </a:p>
          <a:p>
            <a:r>
              <a:rPr lang="es-AR"/>
              <a:t>Con relación a las interfaces entre las distintas capas de gestión, éstas son del tipo HTTP/</a:t>
            </a:r>
            <a:r>
              <a:rPr lang="es-AR" err="1"/>
              <a:t>RESTful</a:t>
            </a:r>
            <a:r>
              <a:rPr lang="es-AR"/>
              <a:t> estandarizadas por el 3GPP. Aunque también podrían del tipo script de comandos MML en las capas más bajas.</a:t>
            </a:r>
          </a:p>
          <a:p>
            <a:endParaRPr lang="es-AR"/>
          </a:p>
          <a:p>
            <a:r>
              <a:rPr lang="es-AR"/>
              <a:t>El gráfico que se encuentra al pie del </a:t>
            </a:r>
            <a:r>
              <a:rPr lang="es-AR" err="1"/>
              <a:t>slide</a:t>
            </a:r>
            <a:r>
              <a:rPr lang="es-AR"/>
              <a:t> resume entonces </a:t>
            </a:r>
            <a:r>
              <a:rPr lang="es-ES"/>
              <a:t>el flujo de servicio en la Gestión del Ciclo de Vida de los distintos segmentos de red. Básicamente, el sistema de gestión de NS proporciona a los clientes un portal web para suscribirse al servicio, proporcionándoles algunos </a:t>
            </a:r>
            <a:r>
              <a:rPr lang="es-ES" err="1"/>
              <a:t>templates</a:t>
            </a:r>
            <a:r>
              <a:rPr lang="es-ES"/>
              <a:t> base. Los atributos del servicio incluyen ancho de banda, latencia, número de conexiones, movilidad, confiabilidad y cobertura. El CSMF, NSMF, NSSMF y los distintos orquestadores de dominio, colaborarán entre sí para implementar segmentos de red que cumplan con los requisitos del servicio de los clientes, además de llevar adelante las tareas de administración, operación y mantenimiento.</a:t>
            </a:r>
            <a:endParaRPr lang="es-AR"/>
          </a:p>
          <a:p>
            <a:endParaRPr lang="es-AR"/>
          </a:p>
          <a:p>
            <a:endParaRPr lang="es-AR"/>
          </a:p>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98</a:t>
            </a:fld>
            <a:endParaRPr lang="es-AR"/>
          </a:p>
        </p:txBody>
      </p:sp>
    </p:spTree>
    <p:extLst>
      <p:ext uri="{BB962C8B-B14F-4D97-AF65-F5344CB8AC3E}">
        <p14:creationId xmlns:p14="http://schemas.microsoft.com/office/powerpoint/2010/main" val="894763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a:t>Finalmente acá es como se conectan los OKRS tácticos con las iniciativas del </a:t>
            </a:r>
            <a:r>
              <a:rPr lang="es-AR" err="1"/>
              <a:t>roadmap</a:t>
            </a:r>
            <a:r>
              <a:rPr lang="es-AR"/>
              <a:t> tecnológico. No es para que lo vean en detalle ahora, es mas que nada para que en la medida que recorran la presentación y le estén contando de </a:t>
            </a:r>
            <a:r>
              <a:rPr lang="es-AR" err="1"/>
              <a:t>vBNG</a:t>
            </a:r>
            <a:r>
              <a:rPr lang="es-AR"/>
              <a:t> o de la activación de 5G o FANS vean como se mapean las iniciativas tecnológicas con las necesidades de negocio que se reflejan en los </a:t>
            </a:r>
            <a:r>
              <a:rPr lang="es-AR" err="1"/>
              <a:t>OKRs</a:t>
            </a:r>
            <a:r>
              <a:rPr lang="es-A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a:p>
          <a:p>
            <a:pPr marL="0" marR="0" lvl="0" indent="0" algn="l" defTabSz="914400" rtl="0" eaLnBrk="1" fontAlgn="auto" latinLnBrk="0" hangingPunct="1">
              <a:lnSpc>
                <a:spcPct val="100000"/>
              </a:lnSpc>
              <a:spcBef>
                <a:spcPts val="0"/>
              </a:spcBef>
              <a:spcAft>
                <a:spcPts val="0"/>
              </a:spcAft>
              <a:buClrTx/>
              <a:buSzTx/>
              <a:buFontTx/>
              <a:buNone/>
              <a:tabLst/>
              <a:defRPr/>
            </a:pPr>
            <a:r>
              <a:rPr lang="es-AR"/>
              <a:t>Recordar que es </a:t>
            </a:r>
            <a:r>
              <a:rPr lang="es-AR" err="1"/>
              <a:t>On</a:t>
            </a:r>
            <a:r>
              <a:rPr lang="es-AR"/>
              <a:t> , </a:t>
            </a:r>
            <a:r>
              <a:rPr lang="es-AR" err="1"/>
              <a:t>Warning</a:t>
            </a:r>
            <a:r>
              <a:rPr lang="es-AR"/>
              <a:t>, Off </a:t>
            </a:r>
            <a:r>
              <a:rPr lang="es-AR" err="1"/>
              <a:t>Track</a:t>
            </a:r>
            <a:endParaRPr lang="es-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a:p>
          <a:p>
            <a:pPr marL="0" marR="0" lvl="0" indent="0" algn="l" defTabSz="914400" rtl="0" eaLnBrk="1" fontAlgn="auto" latinLnBrk="0" hangingPunct="1">
              <a:lnSpc>
                <a:spcPct val="100000"/>
              </a:lnSpc>
              <a:spcBef>
                <a:spcPts val="0"/>
              </a:spcBef>
              <a:spcAft>
                <a:spcPts val="0"/>
              </a:spcAft>
              <a:buClrTx/>
              <a:buSzTx/>
              <a:buFontTx/>
              <a:buNone/>
              <a:tabLst/>
              <a:defRPr/>
            </a:pPr>
            <a:r>
              <a:rPr lang="es-AR"/>
              <a:t>Explicar </a:t>
            </a:r>
          </a:p>
          <a:p>
            <a:pPr marL="0" marR="0" lvl="0" indent="0" algn="l" defTabSz="914400" rtl="0" eaLnBrk="1" fontAlgn="auto" latinLnBrk="0" hangingPunct="1">
              <a:lnSpc>
                <a:spcPct val="100000"/>
              </a:lnSpc>
              <a:spcBef>
                <a:spcPts val="0"/>
              </a:spcBef>
              <a:spcAft>
                <a:spcPts val="0"/>
              </a:spcAft>
              <a:buClrTx/>
              <a:buSzTx/>
              <a:buFontTx/>
              <a:buNone/>
              <a:tabLst/>
              <a:defRPr/>
            </a:pPr>
            <a:r>
              <a:rPr lang="es-AR"/>
              <a:t>ON-TRACK </a:t>
            </a:r>
            <a:r>
              <a:rPr lang="es-AR">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err="1">
                <a:solidFill>
                  <a:schemeClr val="bg1"/>
                </a:solidFill>
                <a:latin typeface="Roboto"/>
              </a:rPr>
              <a:t>Exploracion</a:t>
            </a:r>
            <a:endParaRPr lang="es-AR" sz="1200" b="0">
              <a:solidFill>
                <a:schemeClr val="bg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a:solidFill>
                  <a:schemeClr val="bg1"/>
                </a:solidFill>
                <a:latin typeface="Roboto"/>
              </a:rPr>
              <a:t>Compartir una red física FTTH  para poder brindarla como servicio a distintos VNO (virtual </a:t>
            </a:r>
            <a:r>
              <a:rPr lang="es-AR" sz="1200" b="0" err="1">
                <a:solidFill>
                  <a:schemeClr val="bg1"/>
                </a:solidFill>
                <a:latin typeface="Roboto"/>
              </a:rPr>
              <a:t>network</a:t>
            </a:r>
            <a:r>
              <a:rPr lang="es-AR" sz="1200" b="0">
                <a:solidFill>
                  <a:schemeClr val="bg1"/>
                </a:solidFill>
                <a:latin typeface="Roboto"/>
              </a:rPr>
              <a:t> </a:t>
            </a:r>
            <a:r>
              <a:rPr lang="es-AR" sz="1200" b="0" err="1">
                <a:solidFill>
                  <a:schemeClr val="bg1"/>
                </a:solidFill>
                <a:latin typeface="Roboto"/>
              </a:rPr>
              <a:t>operator</a:t>
            </a:r>
            <a:r>
              <a:rPr lang="es-AR" sz="1200" b="0">
                <a:solidFill>
                  <a:schemeClr val="bg1"/>
                </a:solidFill>
                <a:latin typeface="Roboto"/>
              </a:rPr>
              <a:t>) vía esquema de FANS.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a:solidFill>
                  <a:schemeClr val="bg1"/>
                </a:solidFill>
                <a:latin typeface="Roboto"/>
                <a:ea typeface="+mn-ea"/>
                <a:cs typeface="+mn-cs"/>
              </a:rPr>
              <a:t>VO: Test de solución FANS en una plaza</a:t>
            </a:r>
            <a:r>
              <a:rPr lang="es-AR" sz="1200" b="0" kern="1200">
                <a:solidFill>
                  <a:schemeClr val="bg1"/>
                </a:solidFill>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latin typeface="Roboto"/>
                <a:ea typeface="Roboto"/>
                <a:cs typeface="Roboto"/>
              </a:rPr>
              <a:t>Etapa de adjudicación del proveedor del </a:t>
            </a:r>
            <a:r>
              <a:rPr lang="es-AR" sz="1200" err="1">
                <a:solidFill>
                  <a:schemeClr val="bg1"/>
                </a:solidFill>
                <a:latin typeface="Roboto"/>
                <a:ea typeface="Roboto"/>
                <a:cs typeface="Roboto"/>
              </a:rPr>
              <a:t>sw</a:t>
            </a:r>
            <a:endParaRPr lang="es-AR" sz="120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err="1">
                <a:solidFill>
                  <a:schemeClr val="bg1"/>
                </a:solidFill>
                <a:latin typeface="Roboto"/>
              </a:rPr>
              <a:t>Activacion</a:t>
            </a:r>
            <a:endParaRPr lang="es-ES" sz="1200" b="0">
              <a:solidFill>
                <a:schemeClr val="bg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err="1">
                <a:solidFill>
                  <a:schemeClr val="bg1"/>
                </a:solidFill>
                <a:latin typeface="Roboto"/>
              </a:rPr>
              <a:t>Disponibilizar</a:t>
            </a:r>
            <a:r>
              <a:rPr lang="es-ES" sz="1200" b="0">
                <a:solidFill>
                  <a:schemeClr val="bg1"/>
                </a:solidFill>
                <a:latin typeface="Roboto"/>
              </a:rPr>
              <a:t> el servicio de MC para el </a:t>
            </a:r>
            <a:r>
              <a:rPr lang="es-ES" sz="1200" b="0" err="1">
                <a:solidFill>
                  <a:schemeClr val="bg1"/>
                </a:solidFill>
                <a:latin typeface="Roboto"/>
              </a:rPr>
              <a:t>MdSyJ</a:t>
            </a:r>
            <a:r>
              <a:rPr lang="es-ES" sz="1200" b="0">
                <a:solidFill>
                  <a:schemeClr val="bg1"/>
                </a:solidFill>
                <a:latin typeface="Roboto"/>
              </a:rPr>
              <a:t> CABA sobre solución Leonardo. </a:t>
            </a:r>
            <a:r>
              <a:rPr lang="es-ES" sz="1200" b="0">
                <a:solidFill>
                  <a:schemeClr val="bg1"/>
                </a:solidFill>
                <a:latin typeface="Roboto"/>
                <a:sym typeface="Wingdings" pitchFamily="2" charset="2"/>
              </a:rPr>
              <a:t> </a:t>
            </a:r>
            <a:r>
              <a:rPr lang="es-AR" sz="1200" b="0" i="0" u="none" strike="noStrike" kern="0" cap="none" spc="0" normalizeH="0" baseline="0" noProof="0">
                <a:ln>
                  <a:noFill/>
                </a:ln>
                <a:solidFill>
                  <a:schemeClr val="bg1"/>
                </a:solidFill>
                <a:effectLst/>
                <a:uLnTx/>
                <a:uFillTx/>
                <a:latin typeface="Roboto"/>
                <a:ea typeface="+mn-ea"/>
                <a:cs typeface="+mn-cs"/>
              </a:rPr>
              <a:t>El servicio de MC ya está siendo empleado por el Cliente </a:t>
            </a:r>
            <a:r>
              <a:rPr lang="es-AR" sz="1200" b="0" i="0" u="none" strike="noStrike" kern="0" cap="none" spc="0" normalizeH="0" baseline="0" noProof="0" err="1">
                <a:ln>
                  <a:noFill/>
                </a:ln>
                <a:solidFill>
                  <a:schemeClr val="bg1"/>
                </a:solidFill>
                <a:effectLst/>
                <a:uLnTx/>
                <a:uFillTx/>
                <a:latin typeface="Roboto"/>
                <a:ea typeface="+mn-ea"/>
                <a:cs typeface="+mn-cs"/>
              </a:rPr>
              <a:t>MdSyJ</a:t>
            </a:r>
            <a:r>
              <a:rPr lang="es-AR" sz="1200" b="0" i="0" u="none" strike="noStrike" kern="0" cap="none" spc="0" normalizeH="0" baseline="0" noProof="0">
                <a:ln>
                  <a:noFill/>
                </a:ln>
                <a:solidFill>
                  <a:schemeClr val="bg1"/>
                </a:solidFill>
                <a:effectLst/>
                <a:uLnTx/>
                <a:uFillTx/>
                <a:latin typeface="Roboto"/>
                <a:ea typeface="+mn-ea"/>
                <a:cs typeface="+mn-cs"/>
              </a:rPr>
              <a:t> . Cabe mencionar que dicho servicio se encuentra integrado con la red </a:t>
            </a:r>
            <a:r>
              <a:rPr lang="es-AR" sz="1200" b="0" i="0" u="none" strike="noStrike" kern="0" cap="none" spc="0" normalizeH="0" baseline="0" noProof="0" err="1">
                <a:ln>
                  <a:noFill/>
                </a:ln>
                <a:solidFill>
                  <a:schemeClr val="bg1"/>
                </a:solidFill>
                <a:effectLst/>
                <a:uLnTx/>
                <a:uFillTx/>
                <a:latin typeface="Roboto"/>
                <a:ea typeface="+mn-ea"/>
                <a:cs typeface="+mn-cs"/>
              </a:rPr>
              <a:t>legacy</a:t>
            </a:r>
            <a:r>
              <a:rPr lang="es-AR" sz="1200" b="0" i="0" u="none" strike="noStrike" kern="0" cap="none" spc="0" normalizeH="0" baseline="0" noProof="0">
                <a:ln>
                  <a:noFill/>
                </a:ln>
                <a:solidFill>
                  <a:schemeClr val="bg1"/>
                </a:solidFill>
                <a:effectLst/>
                <a:uLnTx/>
                <a:uFillTx/>
                <a:latin typeface="Roboto"/>
                <a:ea typeface="+mn-ea"/>
                <a:cs typeface="+mn-cs"/>
              </a:rPr>
              <a:t> TETRA. Resta </a:t>
            </a:r>
            <a:r>
              <a:rPr lang="es-AR" sz="1200" b="0" i="0" u="none" strike="noStrike" kern="0" cap="none" spc="0" normalizeH="0" baseline="0" noProof="0" err="1">
                <a:ln>
                  <a:noFill/>
                </a:ln>
                <a:solidFill>
                  <a:schemeClr val="bg1"/>
                </a:solidFill>
                <a:effectLst/>
                <a:uLnTx/>
                <a:uFillTx/>
                <a:latin typeface="Roboto"/>
                <a:ea typeface="+mn-ea"/>
                <a:cs typeface="+mn-cs"/>
              </a:rPr>
              <a:t>efectaur</a:t>
            </a:r>
            <a:r>
              <a:rPr lang="es-AR" sz="1200" b="0" i="0" u="none" strike="noStrike" kern="0" cap="none" spc="0" normalizeH="0" baseline="0" noProof="0">
                <a:ln>
                  <a:noFill/>
                </a:ln>
                <a:solidFill>
                  <a:schemeClr val="bg1"/>
                </a:solidFill>
                <a:effectLst/>
                <a:uLnTx/>
                <a:uFillTx/>
                <a:latin typeface="Roboto"/>
                <a:ea typeface="+mn-ea"/>
                <a:cs typeface="+mn-cs"/>
              </a:rPr>
              <a:t> mas pruebas e integrar con PCRF. Actualmente hay provisionados </a:t>
            </a:r>
            <a:r>
              <a:rPr lang="es-AR" sz="1200" b="0" i="0" u="none" strike="noStrike" kern="0" cap="none" spc="0" normalizeH="0" baseline="0" noProof="0">
                <a:ln>
                  <a:noFill/>
                </a:ln>
                <a:solidFill>
                  <a:srgbClr val="FF0000"/>
                </a:solidFill>
                <a:effectLst/>
                <a:uLnTx/>
                <a:uFillTx/>
                <a:latin typeface="Roboto"/>
                <a:ea typeface="+mn-ea"/>
                <a:cs typeface="+mn-cs"/>
              </a:rPr>
              <a:t>200</a:t>
            </a:r>
            <a:r>
              <a:rPr lang="es-AR" sz="1200" b="0" i="0" u="none" strike="noStrike" kern="0" cap="none" spc="0" normalizeH="0" baseline="0" noProof="0">
                <a:ln>
                  <a:noFill/>
                </a:ln>
                <a:solidFill>
                  <a:schemeClr val="bg1"/>
                </a:solidFill>
                <a:effectLst/>
                <a:uLnTx/>
                <a:uFillTx/>
                <a:latin typeface="Roboto"/>
                <a:ea typeface="+mn-ea"/>
                <a:cs typeface="+mn-cs"/>
              </a:rPr>
              <a:t> usuarios de MC e integrados a TETRA, la </a:t>
            </a:r>
            <a:r>
              <a:rPr lang="es-AR" sz="1200" b="0" i="0" u="none" strike="noStrike" kern="0" cap="none" spc="0" normalizeH="0" baseline="0" noProof="0">
                <a:ln>
                  <a:noFill/>
                </a:ln>
                <a:solidFill>
                  <a:srgbClr val="FF0000"/>
                </a:solidFill>
                <a:effectLst/>
                <a:uLnTx/>
                <a:uFillTx/>
                <a:latin typeface="Roboto"/>
                <a:ea typeface="+mn-ea"/>
                <a:cs typeface="+mn-cs"/>
              </a:rPr>
              <a:t>cantidad está actualmente limitada a ese valor por cuestiones comerciales con el </a:t>
            </a:r>
            <a:r>
              <a:rPr lang="es-AR" sz="1200" b="0" i="0" u="none" strike="noStrike" kern="0" cap="none" spc="0" normalizeH="0" baseline="0" noProof="0" err="1">
                <a:ln>
                  <a:noFill/>
                </a:ln>
                <a:solidFill>
                  <a:srgbClr val="FF0000"/>
                </a:solidFill>
                <a:effectLst/>
                <a:uLnTx/>
                <a:uFillTx/>
                <a:latin typeface="Roboto"/>
                <a:ea typeface="+mn-ea"/>
                <a:cs typeface="+mn-cs"/>
              </a:rPr>
              <a:t>vendor</a:t>
            </a:r>
            <a:r>
              <a:rPr lang="es-AR" sz="1200" b="0" i="0" u="none" strike="noStrike" kern="0" cap="none" spc="0" normalizeH="0" baseline="0" noProof="0">
                <a:ln>
                  <a:noFill/>
                </a:ln>
                <a:solidFill>
                  <a:schemeClr val="bg1"/>
                </a:solidFill>
                <a:effectLst/>
                <a:uLnTx/>
                <a:uFillTx/>
                <a:latin typeface="Roboto"/>
                <a:ea typeface="+mn-ea"/>
                <a:cs typeface="+mn-cs"/>
              </a:rPr>
              <a:t>. Mas allá de </a:t>
            </a:r>
            <a:r>
              <a:rPr lang="es-AR" sz="1200" b="0" i="0" u="none" strike="noStrike" kern="0" cap="none" spc="0" normalizeH="0" baseline="0" noProof="0" err="1">
                <a:ln>
                  <a:noFill/>
                </a:ln>
                <a:solidFill>
                  <a:schemeClr val="bg1"/>
                </a:solidFill>
                <a:effectLst/>
                <a:uLnTx/>
                <a:uFillTx/>
                <a:latin typeface="Roboto"/>
                <a:ea typeface="+mn-ea"/>
                <a:cs typeface="+mn-cs"/>
              </a:rPr>
              <a:t>ésto</a:t>
            </a:r>
            <a:r>
              <a:rPr lang="es-AR" sz="1200" b="0" i="0" u="none" strike="noStrike" kern="0" cap="none" spc="0" normalizeH="0" baseline="0" noProof="0">
                <a:ln>
                  <a:noFill/>
                </a:ln>
                <a:solidFill>
                  <a:schemeClr val="bg1"/>
                </a:solidFill>
                <a:effectLst/>
                <a:uLnTx/>
                <a:uFillTx/>
                <a:latin typeface="Roboto"/>
                <a:ea typeface="+mn-ea"/>
                <a:cs typeface="+mn-cs"/>
              </a:rPr>
              <a:t>, la calidad del servicio es muy buena.</a:t>
            </a:r>
            <a:endParaRPr lang="es-AR" sz="1200" b="0" i="0" u="none" strike="noStrike" kern="0" cap="none" spc="0" normalizeH="0" baseline="0" noProof="0">
              <a:ln>
                <a:noFill/>
              </a:ln>
              <a:solidFill>
                <a:schemeClr val="bg1"/>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a:solidFill>
                <a:schemeClr val="bg1"/>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err="1">
                <a:sym typeface="Wingdings" pitchFamily="2" charset="2"/>
              </a:rPr>
              <a:t>Warning</a:t>
            </a:r>
            <a:r>
              <a:rPr lang="es-AR">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a:solidFill>
                  <a:schemeClr val="bg1"/>
                </a:solidFill>
                <a:latin typeface="Roboto"/>
              </a:rPr>
              <a:t>Explorar esquemas de ahorro de energía en las tecnologías de acceso (</a:t>
            </a:r>
            <a:r>
              <a:rPr lang="es-ES" sz="1200" b="0" kern="1200">
                <a:solidFill>
                  <a:schemeClr val="bg1"/>
                </a:solidFill>
                <a:latin typeface="Roboto"/>
                <a:ea typeface="+mn-ea"/>
                <a:cs typeface="+mn-cs"/>
              </a:rPr>
              <a:t>Bajar consumo CM idle un 20%) </a:t>
            </a:r>
            <a:r>
              <a:rPr lang="es-ES" sz="1200" b="0" kern="1200">
                <a:solidFill>
                  <a:schemeClr val="bg1"/>
                </a:solidFill>
                <a:latin typeface="Roboto"/>
                <a:ea typeface="+mn-ea"/>
                <a:cs typeface="+mn-cs"/>
                <a:sym typeface="Wingdings" pitchFamily="2" charset="2"/>
              </a:rPr>
              <a:t></a:t>
            </a:r>
            <a:r>
              <a:rPr lang="es-AR" sz="1200" err="1">
                <a:solidFill>
                  <a:schemeClr val="bg1"/>
                </a:solidFill>
                <a:latin typeface="Roboto"/>
                <a:ea typeface="Roboto"/>
                <a:cs typeface="Roboto"/>
              </a:rPr>
              <a:t>Warning</a:t>
            </a:r>
            <a:r>
              <a:rPr lang="es-AR" sz="1200">
                <a:solidFill>
                  <a:schemeClr val="bg1"/>
                </a:solidFill>
                <a:latin typeface="Roboto"/>
                <a:ea typeface="Roboto"/>
                <a:cs typeface="Roboto"/>
              </a:rPr>
              <a:t> por soporte parcial de </a:t>
            </a:r>
            <a:r>
              <a:rPr lang="es-AR" sz="1200" err="1">
                <a:solidFill>
                  <a:schemeClr val="bg1"/>
                </a:solidFill>
                <a:latin typeface="Roboto"/>
                <a:ea typeface="Roboto"/>
                <a:cs typeface="Roboto"/>
              </a:rPr>
              <a:t>features</a:t>
            </a:r>
            <a:r>
              <a:rPr lang="es-AR" sz="1200">
                <a:solidFill>
                  <a:schemeClr val="bg1"/>
                </a:solidFill>
                <a:latin typeface="Roboto"/>
                <a:ea typeface="Roboto"/>
                <a:cs typeface="Roboto"/>
              </a:rPr>
              <a:t> en CM y porque el ahorro de energía es poco comparado con el objetivo.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kern="1200">
              <a:solidFill>
                <a:schemeClr val="bg1"/>
              </a:solidFill>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err="1">
                <a:sym typeface="Wingdings" pitchFamily="2" charset="2"/>
              </a:rPr>
              <a:t>Of</a:t>
            </a:r>
            <a:r>
              <a:rPr lang="es-AR">
                <a:sym typeface="Wingdings" pitchFamily="2" charset="2"/>
              </a:rPr>
              <a:t> </a:t>
            </a:r>
            <a:r>
              <a:rPr lang="es-AR" err="1">
                <a:sym typeface="Wingdings" pitchFamily="2" charset="2"/>
              </a:rPr>
              <a:t>Track</a:t>
            </a:r>
            <a:r>
              <a:rPr lang="es-AR">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a:solidFill>
                  <a:schemeClr val="bg1"/>
                </a:solidFill>
                <a:latin typeface="Roboto"/>
              </a:rPr>
              <a:t>Aumentar la oferta de Productos de conectividad mediante el uso de nuevas arquitecturas de Edge y </a:t>
            </a:r>
            <a:r>
              <a:rPr lang="es-ES" sz="1200" b="0" err="1">
                <a:solidFill>
                  <a:schemeClr val="bg1"/>
                </a:solidFill>
                <a:latin typeface="Roboto"/>
              </a:rPr>
              <a:t>Slicing</a:t>
            </a:r>
            <a:r>
              <a:rPr lang="es-ES" sz="1200" b="0">
                <a:solidFill>
                  <a:schemeClr val="bg1"/>
                </a:solidFill>
                <a:latin typeface="Roboto"/>
              </a:rPr>
              <a:t> en TECO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a:solidFill>
                  <a:schemeClr val="bg1"/>
                </a:solidFill>
                <a:latin typeface="Roboto"/>
                <a:ea typeface="+mn-ea"/>
                <a:cs typeface="+mn-cs"/>
              </a:rPr>
              <a:t>VO: 1 arquitectura de referencia para nuestro </a:t>
            </a:r>
            <a:r>
              <a:rPr lang="es-ES" sz="1200" b="0" kern="1200" err="1">
                <a:solidFill>
                  <a:schemeClr val="bg1"/>
                </a:solidFill>
                <a:latin typeface="Roboto"/>
                <a:ea typeface="+mn-ea"/>
                <a:cs typeface="+mn-cs"/>
              </a:rPr>
              <a:t>core</a:t>
            </a:r>
            <a:r>
              <a:rPr lang="es-ES" sz="1200" b="0" kern="1200">
                <a:solidFill>
                  <a:schemeClr val="bg1"/>
                </a:solidFill>
                <a:latin typeface="Roboto"/>
                <a:ea typeface="+mn-ea"/>
                <a:cs typeface="+mn-cs"/>
              </a:rPr>
              <a:t> que posibilite el direccionamiento de tráfico hacia el borde para aplicaciones que así lo requieran.</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rPr>
              <a:t>Comenzamos una exploración en conjunto con Red </a:t>
            </a:r>
            <a:r>
              <a:rPr lang="es-AR" sz="1200" err="1">
                <a:solidFill>
                  <a:schemeClr val="bg1"/>
                </a:solidFill>
              </a:rPr>
              <a:t>Hat</a:t>
            </a:r>
            <a:r>
              <a:rPr lang="es-AR" sz="1200">
                <a:solidFill>
                  <a:schemeClr val="bg1"/>
                </a:solidFill>
              </a:rPr>
              <a:t> e Intel, relevamos casos de uso en conjunto para una PoC y contamos con un ejemplo de RFI provisto por Intel. Debemos evaluar sinergias entre MEC y el Core Móvil B2B.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a:solidFill>
                  <a:schemeClr val="bg1"/>
                </a:solidFill>
                <a:latin typeface="Roboto"/>
              </a:rPr>
              <a:t>VO: 1 PoC de despliegue de computo de Edge y 1 </a:t>
            </a:r>
            <a:r>
              <a:rPr lang="es-ES" sz="1200" b="0" err="1">
                <a:solidFill>
                  <a:schemeClr val="bg1"/>
                </a:solidFill>
                <a:latin typeface="Roboto"/>
              </a:rPr>
              <a:t>aplicacion</a:t>
            </a:r>
            <a:r>
              <a:rPr lang="es-ES" sz="1200" b="0">
                <a:solidFill>
                  <a:schemeClr val="bg1"/>
                </a:solidFill>
                <a:latin typeface="Roboto"/>
              </a:rPr>
              <a:t> con </a:t>
            </a:r>
            <a:r>
              <a:rPr lang="es-ES" sz="1200" b="0" err="1">
                <a:solidFill>
                  <a:schemeClr val="bg1"/>
                </a:solidFill>
                <a:latin typeface="Roboto"/>
              </a:rPr>
              <a:t>algun</a:t>
            </a:r>
            <a:r>
              <a:rPr lang="es-ES" sz="1200" b="0">
                <a:solidFill>
                  <a:schemeClr val="bg1"/>
                </a:solidFill>
                <a:latin typeface="Roboto"/>
              </a:rPr>
              <a:t> </a:t>
            </a:r>
            <a:r>
              <a:rPr lang="es-ES" sz="1200" b="0" err="1">
                <a:solidFill>
                  <a:schemeClr val="bg1"/>
                </a:solidFill>
                <a:latin typeface="Roboto"/>
              </a:rPr>
              <a:t>HiperEscalador</a:t>
            </a:r>
            <a:r>
              <a:rPr lang="es-ES" sz="1200" b="0">
                <a:solidFill>
                  <a:schemeClr val="bg1"/>
                </a:solidFill>
                <a:latin typeface="Roboto"/>
              </a:rPr>
              <a:t>.</a:t>
            </a:r>
            <a:endParaRPr lang="es-AR" sz="1200" b="0">
              <a:solidFill>
                <a:schemeClr val="bg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rPr>
              <a:t>Los esfuerzos están puestos en lograr una PoC del Core Móvil B2B Nokia. Estamos de-priorizando MEC durante 2H2023.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a:p>
          <a:p>
            <a:pPr marL="0" marR="0" lvl="0" indent="0" algn="l" defTabSz="914400" rtl="0" eaLnBrk="1" fontAlgn="auto" latinLnBrk="0" hangingPunct="1">
              <a:lnSpc>
                <a:spcPct val="100000"/>
              </a:lnSpc>
              <a:spcBef>
                <a:spcPts val="0"/>
              </a:spcBef>
              <a:spcAft>
                <a:spcPts val="0"/>
              </a:spcAft>
              <a:buClrTx/>
              <a:buSzTx/>
              <a:buFontTx/>
              <a:buNone/>
              <a:tabLst/>
              <a:defRPr/>
            </a:pPr>
            <a:r>
              <a:rPr lang="es-AR"/>
              <a:t>Gran parte de los </a:t>
            </a:r>
            <a:r>
              <a:rPr lang="es-AR" err="1"/>
              <a:t>obj</a:t>
            </a:r>
            <a:r>
              <a:rPr lang="es-AR"/>
              <a:t> se van a explicar en lo que sigue y/o en las salas, pero también cuando le enviemos en </a:t>
            </a:r>
            <a:r>
              <a:rPr lang="es-AR" err="1"/>
              <a:t>docuemento</a:t>
            </a:r>
            <a:r>
              <a:rPr lang="es-AR"/>
              <a:t> por cada </a:t>
            </a:r>
            <a:r>
              <a:rPr lang="es-AR" err="1"/>
              <a:t>Obj</a:t>
            </a:r>
            <a:r>
              <a:rPr lang="es-AR"/>
              <a:t> se indican también los valores </a:t>
            </a:r>
            <a:r>
              <a:rPr lang="es-AR" err="1"/>
              <a:t>objeitvoy</a:t>
            </a:r>
            <a:r>
              <a:rPr lang="es-AR"/>
              <a:t> las observaciones con la explicación de lo </a:t>
            </a:r>
            <a:r>
              <a:rPr lang="es-AR" err="1"/>
              <a:t>acalnzado</a:t>
            </a:r>
            <a:endParaRPr lang="es-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a:p>
          <a:p>
            <a:pPr marL="0" marR="0" lvl="0" indent="0" algn="l" defTabSz="914400" rtl="0" eaLnBrk="1" fontAlgn="auto" latinLnBrk="0" hangingPunct="1">
              <a:lnSpc>
                <a:spcPct val="100000"/>
              </a:lnSpc>
              <a:spcBef>
                <a:spcPts val="0"/>
              </a:spcBef>
              <a:spcAft>
                <a:spcPts val="0"/>
              </a:spcAft>
              <a:buClrTx/>
              <a:buSzTx/>
              <a:buFontTx/>
              <a:buNone/>
              <a:tabLst/>
              <a:defRPr/>
            </a:pPr>
            <a:r>
              <a:rPr lang="es-A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AR"/>
              <a:t>|      DETALLE     |</a:t>
            </a:r>
          </a:p>
          <a:p>
            <a:pPr marL="0" marR="0" lvl="0" indent="0" algn="l" defTabSz="914400" rtl="0" eaLnBrk="1" fontAlgn="auto" latinLnBrk="0" hangingPunct="1">
              <a:lnSpc>
                <a:spcPct val="100000"/>
              </a:lnSpc>
              <a:spcBef>
                <a:spcPts val="0"/>
              </a:spcBef>
              <a:spcAft>
                <a:spcPts val="0"/>
              </a:spcAft>
              <a:buClrTx/>
              <a:buSzTx/>
              <a:buFontTx/>
              <a:buNone/>
              <a:tabLst/>
              <a:defRPr/>
            </a:pPr>
            <a:r>
              <a:rPr lang="es-A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a:p>
          <a:p>
            <a:pPr>
              <a:defRPr/>
            </a:pPr>
            <a:r>
              <a:rPr lang="es-AR"/>
              <a:t>Desarrollar ecosistema Core 5G --&gt; Esto es lo que llamamos activación del </a:t>
            </a:r>
            <a:r>
              <a:rPr lang="es-AR" err="1"/>
              <a:t>core</a:t>
            </a:r>
            <a:r>
              <a:rPr lang="es-AR"/>
              <a:t> </a:t>
            </a:r>
            <a:r>
              <a:rPr lang="es-AR" err="1"/>
              <a:t>Covervente</a:t>
            </a:r>
            <a:r>
              <a:rPr lang="es-AR"/>
              <a:t> y se esa realizando con Core de Servicios. </a:t>
            </a:r>
            <a:r>
              <a:rPr lang="es-AR" sz="1200">
                <a:solidFill>
                  <a:schemeClr val="bg1"/>
                </a:solidFill>
              </a:rPr>
              <a:t>Durante el 2Q pudimos desplegar infraestructura virtualizada de los </a:t>
            </a:r>
            <a:r>
              <a:rPr lang="es-AR" sz="1200" err="1">
                <a:solidFill>
                  <a:schemeClr val="bg1"/>
                </a:solidFill>
              </a:rPr>
              <a:t>EDCs</a:t>
            </a:r>
            <a:r>
              <a:rPr lang="es-AR" sz="1200">
                <a:solidFill>
                  <a:schemeClr val="bg1"/>
                </a:solidFill>
              </a:rPr>
              <a:t> y </a:t>
            </a:r>
            <a:r>
              <a:rPr lang="es-AR" sz="1200" err="1">
                <a:solidFill>
                  <a:schemeClr val="bg1"/>
                </a:solidFill>
              </a:rPr>
              <a:t>CDCs</a:t>
            </a:r>
            <a:r>
              <a:rPr lang="es-AR" sz="1200">
                <a:solidFill>
                  <a:schemeClr val="bg1"/>
                </a:solidFill>
              </a:rPr>
              <a:t> en HOR, </a:t>
            </a:r>
          </a:p>
          <a:p>
            <a:pPr>
              <a:defRPr/>
            </a:pPr>
            <a:r>
              <a:rPr lang="es-AR" sz="1200">
                <a:solidFill>
                  <a:schemeClr val="bg1"/>
                </a:solidFill>
              </a:rPr>
              <a:t>SLO y GLF (x86). Más allá de algunos desafíos razonables en cuanto a logística y configuración, consideramos que los hitos clave para 2023 van a ser alcanzados, estamos a un 70% de valor Ob.</a:t>
            </a:r>
            <a:r>
              <a:rPr lang="es-AR">
                <a:solidFill>
                  <a:schemeClr val="bg1"/>
                </a:solidFill>
              </a:rPr>
              <a:t> </a:t>
            </a:r>
            <a:r>
              <a:rPr lang="es-AR" sz="1200">
                <a:solidFill>
                  <a:schemeClr val="bg1"/>
                </a:solidFill>
              </a:rPr>
              <a:t> También avanzamos en las definiciones conjuntas con las áreas de IT, consensuando un plan de despliegue de CBS que contemple la tasación en 5G SA. Así mismo, integramos formalmente al equipo de Ciberseguridad para trabajar en la </a:t>
            </a:r>
            <a:r>
              <a:rPr lang="es-AR" sz="1200" err="1">
                <a:solidFill>
                  <a:schemeClr val="bg1"/>
                </a:solidFill>
              </a:rPr>
              <a:t>securización</a:t>
            </a:r>
            <a:r>
              <a:rPr lang="es-AR" sz="1200">
                <a:solidFill>
                  <a:schemeClr val="bg1"/>
                </a:solidFill>
              </a:rPr>
              <a:t> del Core Convergente.</a:t>
            </a:r>
            <a:endParaRPr lang="es-AR" sz="1200">
              <a:solidFill>
                <a:schemeClr val="bg1"/>
              </a:solidFill>
              <a:cs typeface="Calibri"/>
            </a:endParaRPr>
          </a:p>
          <a:p>
            <a:endParaRPr lang="es-AR">
              <a:cs typeface="Calibri"/>
            </a:endParaRPr>
          </a:p>
          <a:p>
            <a:pPr algn="l"/>
            <a:endParaRPr lang="es-ES" sz="1200" b="0">
              <a:solidFill>
                <a:schemeClr val="bg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a:solidFill>
                  <a:schemeClr val="bg1"/>
                </a:solidFill>
                <a:latin typeface="Roboto"/>
              </a:rPr>
              <a:t>Explorar esquemas de ahorro de energía en las tecnologías de acceso (</a:t>
            </a:r>
            <a:r>
              <a:rPr lang="es-ES" sz="1200" b="0" kern="1200">
                <a:solidFill>
                  <a:schemeClr val="bg1"/>
                </a:solidFill>
                <a:latin typeface="Roboto"/>
                <a:ea typeface="+mn-ea"/>
                <a:cs typeface="+mn-cs"/>
              </a:rPr>
              <a:t>Bajar consumo CM idle un 20%</a:t>
            </a:r>
            <a:r>
              <a:rPr lang="es-AR" sz="1200" b="0" kern="1200">
                <a:solidFill>
                  <a:schemeClr val="bg1"/>
                </a:solidFill>
                <a:latin typeface="Roboto"/>
                <a:ea typeface="+mn-ea"/>
                <a:cs typeface="+mn-cs"/>
              </a:rPr>
              <a:t>.</a:t>
            </a:r>
            <a:r>
              <a:rPr lang="es-ES" sz="1200" b="0">
                <a:solidFill>
                  <a:schemeClr val="bg1"/>
                </a:solidFill>
                <a:latin typeface="Roboto"/>
              </a:rPr>
              <a:t>) </a:t>
            </a:r>
            <a:r>
              <a:rPr lang="es-ES" sz="1200" b="0">
                <a:solidFill>
                  <a:schemeClr val="bg1"/>
                </a:solidFill>
                <a:latin typeface="Roboto"/>
                <a:sym typeface="Wingdings" pitchFamily="2" charset="2"/>
              </a:rPr>
              <a:t></a:t>
            </a:r>
            <a:r>
              <a:rPr lang="es-AR" sz="1200" err="1">
                <a:solidFill>
                  <a:schemeClr val="bg1"/>
                </a:solidFill>
                <a:latin typeface="Roboto"/>
                <a:ea typeface="Roboto"/>
                <a:cs typeface="Roboto"/>
              </a:rPr>
              <a:t>Warning</a:t>
            </a:r>
            <a:r>
              <a:rPr lang="es-AR" sz="1200">
                <a:solidFill>
                  <a:schemeClr val="bg1"/>
                </a:solidFill>
                <a:latin typeface="Roboto"/>
                <a:ea typeface="Roboto"/>
                <a:cs typeface="Roboto"/>
              </a:rPr>
              <a:t> por soporte parcial de </a:t>
            </a:r>
            <a:r>
              <a:rPr lang="es-AR" sz="1200" err="1">
                <a:solidFill>
                  <a:schemeClr val="bg1"/>
                </a:solidFill>
                <a:latin typeface="Roboto"/>
                <a:ea typeface="Roboto"/>
                <a:cs typeface="Roboto"/>
              </a:rPr>
              <a:t>features</a:t>
            </a:r>
            <a:r>
              <a:rPr lang="es-AR" sz="1200">
                <a:solidFill>
                  <a:schemeClr val="bg1"/>
                </a:solidFill>
                <a:latin typeface="Roboto"/>
                <a:ea typeface="Roboto"/>
                <a:cs typeface="Roboto"/>
              </a:rPr>
              <a:t> en CM y porque el ahorro de energía es poco comparado con el objetivo.</a:t>
            </a:r>
          </a:p>
          <a:p>
            <a:pPr algn="l"/>
            <a:endParaRPr lang="es-ES" sz="1200" b="0">
              <a:solidFill>
                <a:schemeClr val="bg1"/>
              </a:solidFill>
              <a:latin typeface="Roboto"/>
            </a:endParaRPr>
          </a:p>
          <a:p>
            <a:endParaRPr lang="es-AR">
              <a:cs typeface="Calibri"/>
            </a:endParaRPr>
          </a:p>
          <a:p>
            <a:r>
              <a:rPr lang="es-AR">
                <a:cs typeface="Calibri"/>
              </a:rPr>
              <a:t>Mejorar en resiliencia de servicio Core --&gt;Se logro la construcción de una ARQ  DNS </a:t>
            </a:r>
            <a:r>
              <a:rPr lang="es-AR" err="1">
                <a:cs typeface="Calibri"/>
              </a:rPr>
              <a:t>Anycast</a:t>
            </a:r>
            <a:r>
              <a:rPr lang="es-AR">
                <a:cs typeface="Calibri"/>
              </a:rPr>
              <a:t> tenemos que pedir priorizar algunas tareas con DC4 para poder seguir avanzando. </a:t>
            </a:r>
          </a:p>
          <a:p>
            <a:endParaRPr lang="es-AR">
              <a:cs typeface="Calibri"/>
            </a:endParaRPr>
          </a:p>
          <a:p>
            <a:r>
              <a:rPr lang="es-AR">
                <a:cs typeface="Calibri"/>
              </a:rPr>
              <a:t>Mejorar las experiencia de servicios fijos y conectividad del hogar --&gt; Se realizo demo con POC </a:t>
            </a:r>
            <a:r>
              <a:rPr lang="es-AR" err="1">
                <a:cs typeface="Calibri"/>
              </a:rPr>
              <a:t>Kyrio</a:t>
            </a:r>
            <a:r>
              <a:rPr lang="es-AR">
                <a:cs typeface="Calibri"/>
              </a:rPr>
              <a:t>. Primer container </a:t>
            </a:r>
            <a:r>
              <a:rPr lang="es-AR" err="1">
                <a:cs typeface="Calibri"/>
              </a:rPr>
              <a:t>SamKnows</a:t>
            </a:r>
            <a:r>
              <a:rPr lang="es-AR">
                <a:cs typeface="Calibri"/>
              </a:rPr>
              <a:t> corriendo en CM WiFi6 (se </a:t>
            </a:r>
            <a:r>
              <a:rPr lang="es-AR" err="1">
                <a:cs typeface="Calibri"/>
              </a:rPr>
              <a:t>tieen</a:t>
            </a:r>
            <a:r>
              <a:rPr lang="es-AR">
                <a:cs typeface="Calibri"/>
              </a:rPr>
              <a:t> que portar a WiFi5)</a:t>
            </a:r>
          </a:p>
          <a:p>
            <a:pPr marL="0" marR="0" lvl="0" indent="0" algn="l" defTabSz="914400" rtl="0" eaLnBrk="1" fontAlgn="auto" latinLnBrk="0" hangingPunct="1">
              <a:lnSpc>
                <a:spcPct val="100000"/>
              </a:lnSpc>
              <a:spcBef>
                <a:spcPts val="0"/>
              </a:spcBef>
              <a:spcAft>
                <a:spcPts val="0"/>
              </a:spcAft>
              <a:buClrTx/>
              <a:buSzTx/>
              <a:buFontTx/>
              <a:buNone/>
              <a:tabLst/>
              <a:defRPr/>
            </a:pPr>
            <a:r>
              <a:rPr lang="es-AR">
                <a:cs typeface="Calibri"/>
              </a:rPr>
              <a:t>Algunas iniciativas como Control Parental , WWC vienen atrasadas</a:t>
            </a:r>
          </a:p>
          <a:p>
            <a:endParaRPr lang="es-AR">
              <a:cs typeface="Calibri"/>
            </a:endParaRPr>
          </a:p>
          <a:p>
            <a:pPr>
              <a:defRPr/>
            </a:pPr>
            <a:r>
              <a:rPr lang="es-ES" sz="1200" b="0">
                <a:solidFill>
                  <a:schemeClr val="bg1"/>
                </a:solidFill>
                <a:latin typeface="Roboto"/>
              </a:rPr>
              <a:t>Aumentar el ecosistema de dispositivos soportados </a:t>
            </a:r>
            <a:r>
              <a:rPr lang="es-ES" sz="1200" b="0" err="1">
                <a:solidFill>
                  <a:schemeClr val="bg1"/>
                </a:solidFill>
                <a:latin typeface="Roboto"/>
              </a:rPr>
              <a:t>Smarthome</a:t>
            </a:r>
            <a:r>
              <a:rPr lang="es-ES" sz="1200" b="0">
                <a:solidFill>
                  <a:schemeClr val="bg1"/>
                </a:solidFill>
                <a:latin typeface="Roboto"/>
              </a:rPr>
              <a:t> </a:t>
            </a:r>
            <a:r>
              <a:rPr lang="es-ES" sz="1200" b="0">
                <a:solidFill>
                  <a:schemeClr val="bg1"/>
                </a:solidFill>
                <a:latin typeface="Roboto"/>
                <a:sym typeface="Wingdings" pitchFamily="2" charset="2"/>
              </a:rPr>
              <a:t> Se entrego prototipo Tuya y se cerro el HLD</a:t>
            </a:r>
            <a:r>
              <a:rPr lang="es-ES">
                <a:solidFill>
                  <a:schemeClr val="bg1"/>
                </a:solidFill>
                <a:latin typeface="Roboto"/>
                <a:sym typeface="Wingdings" pitchFamily="2" charset="2"/>
              </a:rPr>
              <a:t> </a:t>
            </a:r>
            <a:endParaRPr lang="es-ES" sz="1200" b="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a:solidFill>
                <a:schemeClr val="bg1"/>
              </a:solidFill>
              <a:latin typeface="Roboto"/>
              <a:sym typeface="Wingdings" pitchFamily="2" charset="2"/>
            </a:endParaRPr>
          </a:p>
          <a:p>
            <a:pPr>
              <a:defRPr/>
            </a:pPr>
            <a:r>
              <a:rPr lang="es-ES" sz="1200" b="0" i="0" u="none" strike="noStrike" noProof="0">
                <a:solidFill>
                  <a:schemeClr val="bg1"/>
                </a:solidFill>
              </a:rPr>
              <a:t>Publicidad dirigida </a:t>
            </a:r>
            <a:r>
              <a:rPr lang="es-ES" sz="1200" b="0" i="0" u="none" strike="noStrike" noProof="0">
                <a:solidFill>
                  <a:schemeClr val="bg1"/>
                </a:solidFill>
                <a:sym typeface="Wingdings" pitchFamily="2" charset="2"/>
              </a:rPr>
              <a:t></a:t>
            </a:r>
            <a:r>
              <a:rPr lang="es-AR" sz="1200">
                <a:solidFill>
                  <a:schemeClr val="bg1"/>
                </a:solidFill>
              </a:rPr>
              <a:t>Se termino la PoC donde se implementó en AWS de publicidad Contextual,  una solución para eventos deportivos y otra para programas de cocina. </a:t>
            </a:r>
            <a:r>
              <a:rPr lang="es-AR" sz="1200" err="1">
                <a:solidFill>
                  <a:schemeClr val="bg1"/>
                </a:solidFill>
              </a:rPr>
              <a:t>Tambien</a:t>
            </a:r>
            <a:r>
              <a:rPr lang="es-AR" sz="1200">
                <a:solidFill>
                  <a:schemeClr val="bg1"/>
                </a:solidFill>
              </a:rPr>
              <a:t> la plataforma esta activado el DAI</a:t>
            </a:r>
            <a:r>
              <a:rPr lang="es-AR">
                <a:solidFill>
                  <a:schemeClr val="bg1"/>
                </a:solidFill>
              </a:rPr>
              <a:t> </a:t>
            </a:r>
            <a:endParaRPr lang="es-AR" sz="1200">
              <a:solidFill>
                <a:schemeClr val="bg1"/>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endParaRPr>
          </a:p>
          <a:p>
            <a:pPr>
              <a:defRPr/>
            </a:pPr>
            <a:r>
              <a:rPr lang="es-AR" sz="1200" b="0">
                <a:solidFill>
                  <a:schemeClr val="bg1"/>
                </a:solidFill>
                <a:latin typeface="Roboto"/>
              </a:rPr>
              <a:t>Mejorar </a:t>
            </a:r>
            <a:r>
              <a:rPr lang="es-AR" sz="1200" b="0" err="1">
                <a:solidFill>
                  <a:schemeClr val="bg1"/>
                </a:solidFill>
                <a:latin typeface="Roboto"/>
              </a:rPr>
              <a:t>Exp</a:t>
            </a:r>
            <a:r>
              <a:rPr lang="es-AR" sz="1200" b="0">
                <a:solidFill>
                  <a:schemeClr val="bg1"/>
                </a:solidFill>
                <a:latin typeface="Roboto"/>
              </a:rPr>
              <a:t> de </a:t>
            </a:r>
            <a:r>
              <a:rPr lang="es-AR" sz="1200" b="0" err="1">
                <a:solidFill>
                  <a:schemeClr val="bg1"/>
                </a:solidFill>
                <a:latin typeface="Roboto"/>
              </a:rPr>
              <a:t>Serv</a:t>
            </a:r>
            <a:r>
              <a:rPr lang="es-AR" sz="1200" b="0">
                <a:solidFill>
                  <a:schemeClr val="bg1"/>
                </a:solidFill>
                <a:latin typeface="Roboto"/>
              </a:rPr>
              <a:t> FLOW </a:t>
            </a:r>
            <a:r>
              <a:rPr lang="es-AR" sz="1200" b="0">
                <a:solidFill>
                  <a:schemeClr val="bg1"/>
                </a:solidFill>
                <a:latin typeface="Roboto"/>
                <a:sym typeface="Wingdings" pitchFamily="2" charset="2"/>
              </a:rPr>
              <a:t> Por priorización ULL</a:t>
            </a:r>
            <a:r>
              <a:rPr lang="es-AR">
                <a:solidFill>
                  <a:schemeClr val="bg1"/>
                </a:solidFill>
                <a:latin typeface="Roboto"/>
                <a:sym typeface="Wingdings" pitchFamily="2" charset="2"/>
              </a:rPr>
              <a:t> </a:t>
            </a:r>
            <a:r>
              <a:rPr lang="es-AR" sz="1200" b="0">
                <a:solidFill>
                  <a:schemeClr val="bg1"/>
                </a:solidFill>
                <a:latin typeface="Roboto"/>
                <a:sym typeface="Wingdings" pitchFamily="2" charset="2"/>
              </a:rPr>
              <a:t> y DRA se viene posponiendo</a:t>
            </a:r>
            <a:r>
              <a:rPr lang="es-AR">
                <a:solidFill>
                  <a:schemeClr val="bg1"/>
                </a:solidFill>
                <a:latin typeface="Roboto"/>
                <a:sym typeface="Wingdings" pitchFamily="2" charset="2"/>
              </a:rPr>
              <a:t> </a:t>
            </a:r>
            <a:endParaRPr lang="es-AR" sz="1200" b="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sym typeface="Wingdings" pitchFamily="2" charset="2"/>
            </a:endParaRPr>
          </a:p>
          <a:p>
            <a:pPr>
              <a:defRPr/>
            </a:pPr>
            <a:r>
              <a:rPr lang="es-AR" sz="1200">
                <a:solidFill>
                  <a:schemeClr val="bg1"/>
                </a:solidFill>
                <a:latin typeface="Roboto"/>
                <a:sym typeface="Wingdings" pitchFamily="2" charset="2"/>
              </a:rPr>
              <a:t>Generar nuevos negocios dentro</a:t>
            </a:r>
            <a:r>
              <a:rPr lang="es-AR">
                <a:solidFill>
                  <a:schemeClr val="bg1"/>
                </a:solidFill>
                <a:latin typeface="Roboto"/>
                <a:sym typeface="Wingdings" pitchFamily="2" charset="2"/>
              </a:rPr>
              <a:t> </a:t>
            </a:r>
            <a:r>
              <a:rPr lang="es-AR" sz="1200">
                <a:solidFill>
                  <a:schemeClr val="bg1"/>
                </a:solidFill>
                <a:latin typeface="Roboto"/>
                <a:sym typeface="Wingdings" pitchFamily="2" charset="2"/>
              </a:rPr>
              <a:t> B2C/B2B AR/VR</a:t>
            </a:r>
            <a:r>
              <a:rPr lang="es-AR">
                <a:solidFill>
                  <a:schemeClr val="bg1"/>
                </a:solidFill>
                <a:latin typeface="Roboto"/>
                <a:sym typeface="Wingdings" pitchFamily="2" charset="2"/>
              </a:rPr>
              <a:t> </a:t>
            </a:r>
            <a:r>
              <a:rPr lang="es-AR" sz="1200">
                <a:solidFill>
                  <a:schemeClr val="bg1"/>
                </a:solidFill>
                <a:latin typeface="Roboto"/>
                <a:sym typeface="Wingdings" pitchFamily="2" charset="2"/>
              </a:rPr>
              <a:t>  Se </a:t>
            </a:r>
            <a:r>
              <a:rPr lang="es-AR" sz="1200" err="1">
                <a:solidFill>
                  <a:schemeClr val="bg1"/>
                </a:solidFill>
                <a:latin typeface="Roboto"/>
                <a:sym typeface="Wingdings" pitchFamily="2" charset="2"/>
              </a:rPr>
              <a:t>propusioern</a:t>
            </a:r>
            <a:r>
              <a:rPr lang="es-AR" sz="1200">
                <a:solidFill>
                  <a:schemeClr val="bg1"/>
                </a:solidFill>
                <a:latin typeface="Roboto"/>
                <a:sym typeface="Wingdings" pitchFamily="2" charset="2"/>
              </a:rPr>
              <a:t> nuevos servicios, pero no creemos que puedan ser activados en el 2023 (palabra generar).</a:t>
            </a:r>
            <a:r>
              <a:rPr lang="es-AR">
                <a:solidFill>
                  <a:schemeClr val="bg1"/>
                </a:solidFill>
                <a:latin typeface="Roboto"/>
                <a:sym typeface="Wingdings" pitchFamily="2" charset="2"/>
              </a:rPr>
              <a:t> </a:t>
            </a:r>
            <a:r>
              <a:rPr lang="es-AR" sz="1200">
                <a:solidFill>
                  <a:schemeClr val="bg1"/>
                </a:solidFill>
                <a:latin typeface="Roboto"/>
                <a:sym typeface="Wingdings" pitchFamily="2" charset="2"/>
              </a:rPr>
              <a:t> La idea era presentar un </a:t>
            </a:r>
            <a:r>
              <a:rPr lang="es-AR" sz="1200" err="1">
                <a:solidFill>
                  <a:schemeClr val="bg1"/>
                </a:solidFill>
                <a:latin typeface="Roboto"/>
                <a:sym typeface="Wingdings" pitchFamily="2" charset="2"/>
              </a:rPr>
              <a:t>showcase</a:t>
            </a:r>
            <a:r>
              <a:rPr lang="es-AR" sz="1200">
                <a:solidFill>
                  <a:schemeClr val="bg1"/>
                </a:solidFill>
                <a:latin typeface="Roboto"/>
                <a:sym typeface="Wingdings" pitchFamily="2" charset="2"/>
              </a:rPr>
              <a:t>.</a:t>
            </a:r>
            <a:endParaRPr lang="es-AR" sz="120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err="1">
                <a:solidFill>
                  <a:schemeClr val="bg1"/>
                </a:solidFill>
                <a:latin typeface="Roboto"/>
              </a:rPr>
              <a:t>Disponibilizar</a:t>
            </a:r>
            <a:r>
              <a:rPr lang="es-ES" sz="1200" b="0">
                <a:solidFill>
                  <a:schemeClr val="bg1"/>
                </a:solidFill>
                <a:latin typeface="Roboto"/>
              </a:rPr>
              <a:t> las tecnologías que permita brindar soluciones a la </a:t>
            </a:r>
            <a:r>
              <a:rPr lang="es-ES" sz="1200" b="0" err="1">
                <a:solidFill>
                  <a:schemeClr val="bg1"/>
                </a:solidFill>
                <a:latin typeface="Roboto"/>
              </a:rPr>
              <a:t>ind</a:t>
            </a:r>
            <a:r>
              <a:rPr lang="es-ES" sz="1200" b="0">
                <a:solidFill>
                  <a:schemeClr val="bg1"/>
                </a:solidFill>
                <a:latin typeface="Roboto"/>
              </a:rPr>
              <a:t>. manufacturera y de explotación de recursos naturales</a:t>
            </a:r>
            <a:r>
              <a:rPr lang="es-AR" sz="1200" b="0">
                <a:solidFill>
                  <a:schemeClr val="bg1"/>
                </a:solidFill>
                <a:latin typeface="Roboto"/>
                <a:sym typeface="Wingdings" pitchFamily="2" charset="2"/>
              </a:rPr>
              <a:t>  Se va mostrar en la demo como se integra la herramienta de </a:t>
            </a:r>
            <a:r>
              <a:rPr lang="es-AR" sz="1200" b="0" err="1">
                <a:solidFill>
                  <a:schemeClr val="bg1"/>
                </a:solidFill>
                <a:latin typeface="Roboto"/>
                <a:sym typeface="Wingdings" pitchFamily="2" charset="2"/>
              </a:rPr>
              <a:t>vision</a:t>
            </a:r>
            <a:r>
              <a:rPr lang="es-AR" sz="1200" b="0">
                <a:solidFill>
                  <a:schemeClr val="bg1"/>
                </a:solidFill>
                <a:latin typeface="Roboto"/>
                <a:sym typeface="Wingdings" pitchFamily="2" charset="2"/>
              </a:rPr>
              <a:t> computacional en el los servicios </a:t>
            </a:r>
            <a:r>
              <a:rPr lang="es-AR" sz="1200" b="0" err="1">
                <a:solidFill>
                  <a:schemeClr val="bg1"/>
                </a:solidFill>
                <a:latin typeface="Roboto"/>
                <a:sym typeface="Wingdings" pitchFamily="2" charset="2"/>
              </a:rPr>
              <a:t>IoT</a:t>
            </a:r>
            <a:r>
              <a:rPr lang="es-AR" sz="1200" b="0">
                <a:solidFill>
                  <a:schemeClr val="bg1"/>
                </a:solidFill>
                <a:latin typeface="Roboto"/>
                <a:sym typeface="Wingdings" pitchFamily="2" charset="2"/>
              </a:rPr>
              <a:t>.</a:t>
            </a:r>
            <a:endParaRPr lang="es-AR" sz="1200" b="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a:solidFill>
                  <a:schemeClr val="bg1"/>
                </a:solidFill>
                <a:latin typeface="Roboto"/>
              </a:rPr>
              <a:t>Aumentar la oferta de Productos Edge y </a:t>
            </a:r>
            <a:r>
              <a:rPr lang="es-ES" sz="1200" b="0" err="1">
                <a:solidFill>
                  <a:schemeClr val="bg1"/>
                </a:solidFill>
                <a:latin typeface="Roboto"/>
              </a:rPr>
              <a:t>Slicing</a:t>
            </a:r>
            <a:r>
              <a:rPr lang="es-ES" sz="1200" b="0">
                <a:solidFill>
                  <a:schemeClr val="bg1"/>
                </a:solidFill>
                <a:latin typeface="Roboto"/>
              </a:rPr>
              <a:t> en TECO </a:t>
            </a:r>
            <a:r>
              <a:rPr lang="es-ES" sz="1200" b="0">
                <a:solidFill>
                  <a:schemeClr val="bg1"/>
                </a:solidFill>
                <a:latin typeface="Roboto"/>
                <a:sym typeface="Wingdings" pitchFamily="2" charset="2"/>
              </a:rPr>
              <a:t> </a:t>
            </a:r>
            <a:r>
              <a:rPr lang="es-AR" sz="1200">
                <a:solidFill>
                  <a:schemeClr val="bg1"/>
                </a:solidFill>
              </a:rPr>
              <a:t>Comenzamos una exploración en conjunto con Red </a:t>
            </a:r>
            <a:r>
              <a:rPr lang="es-AR" sz="1200" err="1">
                <a:solidFill>
                  <a:schemeClr val="bg1"/>
                </a:solidFill>
              </a:rPr>
              <a:t>Hat</a:t>
            </a:r>
            <a:r>
              <a:rPr lang="es-AR" sz="1200">
                <a:solidFill>
                  <a:schemeClr val="bg1"/>
                </a:solidFill>
              </a:rPr>
              <a:t> e Intel, relevamos casos de uso en conjunto para una PoC y contamos con un ejemplo de RFI provisto por Intel. Debemos evaluar sinergias entre MEC y el Core Móvil B2B. Los esfuerzos están puestos en lograr una PoC del Core Móvil B2B Nokia. Estamos de-priorizando MEC durante 2H2023. (vamos a redefinir los VO según este criterio)</a:t>
            </a:r>
            <a:endParaRPr lang="es-AR" sz="1200">
              <a:solidFill>
                <a:schemeClr val="bg1"/>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err="1">
                <a:solidFill>
                  <a:schemeClr val="bg1"/>
                </a:solidFill>
                <a:latin typeface="Roboto"/>
              </a:rPr>
              <a:t>Disponibilizar</a:t>
            </a:r>
            <a:r>
              <a:rPr lang="es-ES" sz="1200" b="0">
                <a:solidFill>
                  <a:schemeClr val="bg1"/>
                </a:solidFill>
                <a:latin typeface="Roboto"/>
              </a:rPr>
              <a:t> el servicio de MC para el </a:t>
            </a:r>
            <a:r>
              <a:rPr lang="es-ES" sz="1200" b="0" err="1">
                <a:solidFill>
                  <a:schemeClr val="bg1"/>
                </a:solidFill>
                <a:latin typeface="Roboto"/>
              </a:rPr>
              <a:t>MdSyJ</a:t>
            </a:r>
            <a:r>
              <a:rPr lang="es-ES" sz="1200" b="0">
                <a:solidFill>
                  <a:schemeClr val="bg1"/>
                </a:solidFill>
                <a:latin typeface="Roboto"/>
              </a:rPr>
              <a:t> CABA sobre solución Leonardo. </a:t>
            </a:r>
            <a:r>
              <a:rPr lang="es-ES" sz="1200" b="0">
                <a:solidFill>
                  <a:schemeClr val="bg1"/>
                </a:solidFill>
                <a:latin typeface="Roboto"/>
                <a:sym typeface="Wingdings" pitchFamily="2" charset="2"/>
              </a:rPr>
              <a:t> </a:t>
            </a:r>
            <a:r>
              <a:rPr lang="es-AR" sz="1200" b="0" i="0" u="none" strike="noStrike" kern="0" cap="none" spc="0" normalizeH="0" baseline="0" noProof="0">
                <a:ln>
                  <a:noFill/>
                </a:ln>
                <a:solidFill>
                  <a:schemeClr val="bg1"/>
                </a:solidFill>
                <a:effectLst/>
                <a:uLnTx/>
                <a:uFillTx/>
                <a:latin typeface="Roboto"/>
                <a:ea typeface="+mn-ea"/>
                <a:cs typeface="+mn-cs"/>
              </a:rPr>
              <a:t>El servicio de MC ya está siendo empleado por el Cliente </a:t>
            </a:r>
            <a:r>
              <a:rPr lang="es-AR" sz="1200" b="0" i="0" u="none" strike="noStrike" kern="0" cap="none" spc="0" normalizeH="0" baseline="0" noProof="0" err="1">
                <a:ln>
                  <a:noFill/>
                </a:ln>
                <a:solidFill>
                  <a:schemeClr val="bg1"/>
                </a:solidFill>
                <a:effectLst/>
                <a:uLnTx/>
                <a:uFillTx/>
                <a:latin typeface="Roboto"/>
                <a:ea typeface="+mn-ea"/>
                <a:cs typeface="+mn-cs"/>
              </a:rPr>
              <a:t>MdSyJ</a:t>
            </a:r>
            <a:r>
              <a:rPr lang="es-AR" sz="1200" b="0" i="0" u="none" strike="noStrike" kern="0" cap="none" spc="0" normalizeH="0" baseline="0" noProof="0">
                <a:ln>
                  <a:noFill/>
                </a:ln>
                <a:solidFill>
                  <a:schemeClr val="bg1"/>
                </a:solidFill>
                <a:effectLst/>
                <a:uLnTx/>
                <a:uFillTx/>
                <a:latin typeface="Roboto"/>
                <a:ea typeface="+mn-ea"/>
                <a:cs typeface="+mn-cs"/>
              </a:rPr>
              <a:t> . Cabe mencionar que dicho servicio se encuentra integrado con la red </a:t>
            </a:r>
            <a:r>
              <a:rPr lang="es-AR" sz="1200" b="0" i="0" u="none" strike="noStrike" kern="0" cap="none" spc="0" normalizeH="0" baseline="0" noProof="0" err="1">
                <a:ln>
                  <a:noFill/>
                </a:ln>
                <a:solidFill>
                  <a:schemeClr val="bg1"/>
                </a:solidFill>
                <a:effectLst/>
                <a:uLnTx/>
                <a:uFillTx/>
                <a:latin typeface="Roboto"/>
                <a:ea typeface="+mn-ea"/>
                <a:cs typeface="+mn-cs"/>
              </a:rPr>
              <a:t>legacy</a:t>
            </a:r>
            <a:r>
              <a:rPr lang="es-AR" sz="1200" b="0" i="0" u="none" strike="noStrike" kern="0" cap="none" spc="0" normalizeH="0" baseline="0" noProof="0">
                <a:ln>
                  <a:noFill/>
                </a:ln>
                <a:solidFill>
                  <a:schemeClr val="bg1"/>
                </a:solidFill>
                <a:effectLst/>
                <a:uLnTx/>
                <a:uFillTx/>
                <a:latin typeface="Roboto"/>
                <a:ea typeface="+mn-ea"/>
                <a:cs typeface="+mn-cs"/>
              </a:rPr>
              <a:t> TETRA. Resta </a:t>
            </a:r>
            <a:r>
              <a:rPr lang="es-AR" sz="1200" b="0" i="0" u="none" strike="noStrike" kern="0" cap="none" spc="0" normalizeH="0" baseline="0" noProof="0" err="1">
                <a:ln>
                  <a:noFill/>
                </a:ln>
                <a:solidFill>
                  <a:schemeClr val="bg1"/>
                </a:solidFill>
                <a:effectLst/>
                <a:uLnTx/>
                <a:uFillTx/>
                <a:latin typeface="Roboto"/>
                <a:ea typeface="+mn-ea"/>
                <a:cs typeface="+mn-cs"/>
              </a:rPr>
              <a:t>efectaur</a:t>
            </a:r>
            <a:r>
              <a:rPr lang="es-AR" sz="1200" b="0" i="0" u="none" strike="noStrike" kern="0" cap="none" spc="0" normalizeH="0" baseline="0" noProof="0">
                <a:ln>
                  <a:noFill/>
                </a:ln>
                <a:solidFill>
                  <a:schemeClr val="bg1"/>
                </a:solidFill>
                <a:effectLst/>
                <a:uLnTx/>
                <a:uFillTx/>
                <a:latin typeface="Roboto"/>
                <a:ea typeface="+mn-ea"/>
                <a:cs typeface="+mn-cs"/>
              </a:rPr>
              <a:t> mas pruebas e integrar con PCRF. Actualmente hay provisionados </a:t>
            </a:r>
            <a:r>
              <a:rPr lang="es-AR" sz="1200" b="0" i="0" u="none" strike="noStrike" kern="0" cap="none" spc="0" normalizeH="0" baseline="0" noProof="0">
                <a:ln>
                  <a:noFill/>
                </a:ln>
                <a:solidFill>
                  <a:srgbClr val="FF0000"/>
                </a:solidFill>
                <a:effectLst/>
                <a:uLnTx/>
                <a:uFillTx/>
                <a:latin typeface="Roboto"/>
                <a:ea typeface="+mn-ea"/>
                <a:cs typeface="+mn-cs"/>
              </a:rPr>
              <a:t>200</a:t>
            </a:r>
            <a:r>
              <a:rPr lang="es-AR" sz="1200" b="0" i="0" u="none" strike="noStrike" kern="0" cap="none" spc="0" normalizeH="0" baseline="0" noProof="0">
                <a:ln>
                  <a:noFill/>
                </a:ln>
                <a:solidFill>
                  <a:schemeClr val="bg1"/>
                </a:solidFill>
                <a:effectLst/>
                <a:uLnTx/>
                <a:uFillTx/>
                <a:latin typeface="Roboto"/>
                <a:ea typeface="+mn-ea"/>
                <a:cs typeface="+mn-cs"/>
              </a:rPr>
              <a:t> usuarios de MC e integrados a TETRA, la </a:t>
            </a:r>
            <a:r>
              <a:rPr lang="es-AR" sz="1200" b="0" i="0" u="none" strike="noStrike" kern="0" cap="none" spc="0" normalizeH="0" baseline="0" noProof="0">
                <a:ln>
                  <a:noFill/>
                </a:ln>
                <a:solidFill>
                  <a:srgbClr val="FF0000"/>
                </a:solidFill>
                <a:effectLst/>
                <a:uLnTx/>
                <a:uFillTx/>
                <a:latin typeface="Roboto"/>
                <a:ea typeface="+mn-ea"/>
                <a:cs typeface="+mn-cs"/>
              </a:rPr>
              <a:t>cantidad está actualmente limitada a ese valor por cuestiones comerciales con el </a:t>
            </a:r>
            <a:r>
              <a:rPr lang="es-AR" sz="1200" b="0" i="0" u="none" strike="noStrike" kern="0" cap="none" spc="0" normalizeH="0" baseline="0" noProof="0" err="1">
                <a:ln>
                  <a:noFill/>
                </a:ln>
                <a:solidFill>
                  <a:srgbClr val="FF0000"/>
                </a:solidFill>
                <a:effectLst/>
                <a:uLnTx/>
                <a:uFillTx/>
                <a:latin typeface="Roboto"/>
                <a:ea typeface="+mn-ea"/>
                <a:cs typeface="+mn-cs"/>
              </a:rPr>
              <a:t>vendor</a:t>
            </a:r>
            <a:r>
              <a:rPr lang="es-AR" sz="1200" b="0" i="0" u="none" strike="noStrike" kern="0" cap="none" spc="0" normalizeH="0" baseline="0" noProof="0">
                <a:ln>
                  <a:noFill/>
                </a:ln>
                <a:solidFill>
                  <a:schemeClr val="bg1"/>
                </a:solidFill>
                <a:effectLst/>
                <a:uLnTx/>
                <a:uFillTx/>
                <a:latin typeface="Roboto"/>
                <a:ea typeface="+mn-ea"/>
                <a:cs typeface="+mn-cs"/>
              </a:rPr>
              <a:t>. Mas allá de </a:t>
            </a:r>
            <a:r>
              <a:rPr lang="es-AR" sz="1200" b="0" i="0" u="none" strike="noStrike" kern="0" cap="none" spc="0" normalizeH="0" baseline="0" noProof="0" err="1">
                <a:ln>
                  <a:noFill/>
                </a:ln>
                <a:solidFill>
                  <a:schemeClr val="bg1"/>
                </a:solidFill>
                <a:effectLst/>
                <a:uLnTx/>
                <a:uFillTx/>
                <a:latin typeface="Roboto"/>
                <a:ea typeface="+mn-ea"/>
                <a:cs typeface="+mn-cs"/>
              </a:rPr>
              <a:t>ésto</a:t>
            </a:r>
            <a:r>
              <a:rPr lang="es-AR" sz="1200" b="0" i="0" u="none" strike="noStrike" kern="0" cap="none" spc="0" normalizeH="0" baseline="0" noProof="0">
                <a:ln>
                  <a:noFill/>
                </a:ln>
                <a:solidFill>
                  <a:schemeClr val="bg1"/>
                </a:solidFill>
                <a:effectLst/>
                <a:uLnTx/>
                <a:uFillTx/>
                <a:latin typeface="Roboto"/>
                <a:ea typeface="+mn-ea"/>
                <a:cs typeface="+mn-cs"/>
              </a:rPr>
              <a:t>, la calidad del servicio es muy buena.</a:t>
            </a:r>
            <a:endParaRPr lang="es-AR" sz="1200" b="0" i="0" u="none" strike="noStrike" kern="0" cap="none" spc="0" normalizeH="0" baseline="0" noProof="0">
              <a:ln>
                <a:noFill/>
              </a:ln>
              <a:solidFill>
                <a:schemeClr val="bg1"/>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0" cap="none" spc="0" normalizeH="0" baseline="0" noProof="0">
              <a:ln>
                <a:noFill/>
              </a:ln>
              <a:solidFill>
                <a:schemeClr val="bg1"/>
              </a:solidFill>
              <a:effectLst/>
              <a:uLnTx/>
              <a:uFillTx/>
              <a:latin typeface="Roboto"/>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err="1">
                <a:solidFill>
                  <a:schemeClr val="bg1"/>
                </a:solidFill>
                <a:latin typeface="Roboto"/>
              </a:rPr>
              <a:t>Disponibilizar</a:t>
            </a:r>
            <a:r>
              <a:rPr lang="es-ES" sz="1200" b="0">
                <a:solidFill>
                  <a:schemeClr val="bg1"/>
                </a:solidFill>
                <a:latin typeface="Roboto"/>
              </a:rPr>
              <a:t> soluciones de Core para redes privadas. </a:t>
            </a:r>
            <a:r>
              <a:rPr lang="es-ES" sz="1200" b="0">
                <a:solidFill>
                  <a:schemeClr val="bg1"/>
                </a:solidFill>
                <a:latin typeface="Roboto"/>
                <a:sym typeface="Wingdings" pitchFamily="2" charset="2"/>
              </a:rPr>
              <a:t> Se trabajan en propuestas formales para tres clientes (</a:t>
            </a:r>
            <a:r>
              <a:rPr lang="es-ES" sz="1200" b="0" err="1">
                <a:solidFill>
                  <a:schemeClr val="bg1"/>
                </a:solidFill>
                <a:latin typeface="Roboto"/>
                <a:sym typeface="Wingdings" pitchFamily="2" charset="2"/>
              </a:rPr>
              <a:t>Allkem</a:t>
            </a:r>
            <a:r>
              <a:rPr lang="es-ES" sz="1200" b="0">
                <a:solidFill>
                  <a:schemeClr val="bg1"/>
                </a:solidFill>
                <a:latin typeface="Roboto"/>
                <a:sym typeface="Wingdings" pitchFamily="2" charset="2"/>
              </a:rPr>
              <a:t>, </a:t>
            </a:r>
            <a:r>
              <a:rPr lang="es-ES" sz="1200" b="0" err="1">
                <a:solidFill>
                  <a:schemeClr val="bg1"/>
                </a:solidFill>
                <a:latin typeface="Roboto"/>
                <a:sym typeface="Wingdings" pitchFamily="2" charset="2"/>
              </a:rPr>
              <a:t>Zijin</a:t>
            </a:r>
            <a:r>
              <a:rPr lang="es-ES" sz="1200" b="0">
                <a:solidFill>
                  <a:schemeClr val="bg1"/>
                </a:solidFill>
                <a:latin typeface="Roboto"/>
                <a:sym typeface="Wingdings" pitchFamily="2" charset="2"/>
              </a:rPr>
              <a:t>, Acindar) en base a soluciones de Nokia y Huawei. Estamos cerca de firmar el acuerdo de </a:t>
            </a:r>
            <a:r>
              <a:rPr lang="es-ES" sz="1200" b="0" err="1">
                <a:solidFill>
                  <a:schemeClr val="bg1"/>
                </a:solidFill>
                <a:latin typeface="Roboto"/>
                <a:sym typeface="Wingdings" pitchFamily="2" charset="2"/>
              </a:rPr>
              <a:t>partnership</a:t>
            </a:r>
            <a:r>
              <a:rPr lang="es-ES" sz="1200" b="0">
                <a:solidFill>
                  <a:schemeClr val="bg1"/>
                </a:solidFill>
                <a:latin typeface="Roboto"/>
                <a:sym typeface="Wingdings" pitchFamily="2" charset="2"/>
              </a:rPr>
              <a:t> con Nokia para la solución de NDAC aunque hay desafíos en adecuar la oferta actual de NDAC a las necesidades acordadas con Nokia.</a:t>
            </a:r>
            <a:endParaRPr lang="es-ES" sz="1200" b="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a:solidFill>
                <a:schemeClr val="bg1"/>
              </a:solidFill>
              <a:latin typeface="Roboto"/>
              <a:sym typeface="Wingdings" pitchFamily="2" charset="2"/>
            </a:endParaRPr>
          </a:p>
          <a:p>
            <a:pPr>
              <a:defRPr/>
            </a:pPr>
            <a:r>
              <a:rPr lang="es-ES" sz="1200" b="0">
                <a:solidFill>
                  <a:schemeClr val="bg1"/>
                </a:solidFill>
                <a:latin typeface="Roboto"/>
              </a:rPr>
              <a:t>Incrementar la eficiencia operativa y/o valor de negocio aumentando el nivel de autonomía a diferentes dominios de la red,</a:t>
            </a:r>
            <a:r>
              <a:rPr lang="es-ES">
                <a:solidFill>
                  <a:schemeClr val="bg1"/>
                </a:solidFill>
                <a:latin typeface="Roboto"/>
              </a:rPr>
              <a:t> </a:t>
            </a:r>
            <a:r>
              <a:rPr lang="es-ES" sz="1200" b="0">
                <a:solidFill>
                  <a:schemeClr val="bg1"/>
                </a:solidFill>
                <a:latin typeface="Roboto"/>
              </a:rPr>
              <a:t> mediante observabilidad, orquestación,</a:t>
            </a:r>
            <a:r>
              <a:rPr lang="es-ES">
                <a:solidFill>
                  <a:schemeClr val="bg1"/>
                </a:solidFill>
                <a:latin typeface="Roboto"/>
              </a:rPr>
              <a:t> </a:t>
            </a:r>
            <a:r>
              <a:rPr lang="es-ES" sz="1200" b="0">
                <a:solidFill>
                  <a:schemeClr val="bg1"/>
                </a:solidFill>
                <a:latin typeface="Roboto"/>
              </a:rPr>
              <a:t> </a:t>
            </a:r>
            <a:r>
              <a:rPr lang="es-ES" sz="1200" b="0" err="1">
                <a:solidFill>
                  <a:schemeClr val="bg1"/>
                </a:solidFill>
                <a:latin typeface="Roboto"/>
              </a:rPr>
              <a:t>AIOPs</a:t>
            </a:r>
            <a:r>
              <a:rPr lang="es-ES" sz="1200" b="0">
                <a:solidFill>
                  <a:schemeClr val="bg1"/>
                </a:solidFill>
                <a:latin typeface="Roboto"/>
              </a:rPr>
              <a:t> (asistir la operación mediante inteligencia artificial) y exponiéndola como servicio.</a:t>
            </a:r>
            <a:endParaRPr lang="es-ES" sz="1200" b="0">
              <a:solidFill>
                <a:schemeClr val="bg1"/>
              </a:solidFill>
              <a:latin typeface="Roboto"/>
              <a:ea typeface="Roboto"/>
              <a:cs typeface="Roboto"/>
            </a:endParaRPr>
          </a:p>
          <a:p>
            <a:pPr>
              <a:defRPr/>
            </a:pPr>
            <a:r>
              <a:rPr lang="es-ES" sz="1200" b="0">
                <a:solidFill>
                  <a:schemeClr val="bg1"/>
                </a:solidFill>
                <a:latin typeface="Roboto"/>
                <a:sym typeface="Wingdings" pitchFamily="2" charset="2"/>
              </a:rPr>
              <a:t>-Se finalizo la Consultorio con BL lo que nos dejo un </a:t>
            </a:r>
            <a:r>
              <a:rPr lang="es-ES" sz="1200" b="0" err="1">
                <a:solidFill>
                  <a:schemeClr val="bg1"/>
                </a:solidFill>
                <a:latin typeface="Roboto"/>
                <a:sym typeface="Wingdings" pitchFamily="2" charset="2"/>
              </a:rPr>
              <a:t>roadmap</a:t>
            </a:r>
            <a:r>
              <a:rPr lang="es-ES" sz="1200" b="0">
                <a:solidFill>
                  <a:schemeClr val="bg1"/>
                </a:solidFill>
                <a:latin typeface="Roboto"/>
                <a:sym typeface="Wingdings" pitchFamily="2" charset="2"/>
              </a:rPr>
              <a:t> de AN . Vamos a tener un oficina que va</a:t>
            </a:r>
            <a:r>
              <a:rPr lang="es-ES">
                <a:solidFill>
                  <a:schemeClr val="bg1"/>
                </a:solidFill>
                <a:latin typeface="Roboto"/>
                <a:sym typeface="Wingdings" pitchFamily="2" charset="2"/>
              </a:rPr>
              <a:t> </a:t>
            </a:r>
            <a:r>
              <a:rPr lang="es-ES" sz="1200" b="0">
                <a:solidFill>
                  <a:schemeClr val="bg1"/>
                </a:solidFill>
                <a:latin typeface="Roboto"/>
                <a:sym typeface="Wingdings" pitchFamily="2" charset="2"/>
              </a:rPr>
              <a:t> </a:t>
            </a:r>
            <a:r>
              <a:rPr lang="es-ES" sz="1200" b="0" err="1">
                <a:solidFill>
                  <a:schemeClr val="bg1"/>
                </a:solidFill>
                <a:latin typeface="Roboto"/>
                <a:sym typeface="Wingdings" pitchFamily="2" charset="2"/>
              </a:rPr>
              <a:t>trabjar</a:t>
            </a:r>
            <a:r>
              <a:rPr lang="es-ES" sz="1200" b="0">
                <a:solidFill>
                  <a:schemeClr val="bg1"/>
                </a:solidFill>
                <a:latin typeface="Roboto"/>
                <a:sym typeface="Wingdings" pitchFamily="2" charset="2"/>
              </a:rPr>
              <a:t> Cross plataforma para el tema de AN</a:t>
            </a:r>
            <a:endParaRPr lang="es-ES" sz="1200" b="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latin typeface="Roboto"/>
                <a:ea typeface="Roboto"/>
                <a:cs typeface="Roboto"/>
              </a:rPr>
              <a:t>-Se realizó un Field Trial en Tucumán de Cisco, con resultado esperados satisfactorios , </a:t>
            </a:r>
            <a:r>
              <a:rPr lang="es-AR" sz="1200" err="1">
                <a:solidFill>
                  <a:schemeClr val="bg1"/>
                </a:solidFill>
                <a:latin typeface="Roboto"/>
                <a:ea typeface="Roboto"/>
                <a:cs typeface="Roboto"/>
              </a:rPr>
              <a:t>Solucion</a:t>
            </a:r>
            <a:r>
              <a:rPr lang="es-AR" sz="1200">
                <a:solidFill>
                  <a:schemeClr val="bg1"/>
                </a:solidFill>
                <a:latin typeface="Roboto"/>
                <a:ea typeface="Roboto"/>
                <a:cs typeface="Roboto"/>
              </a:rPr>
              <a:t> de Huawei hubo un </a:t>
            </a:r>
            <a:r>
              <a:rPr lang="es-AR" sz="1200" err="1">
                <a:solidFill>
                  <a:schemeClr val="bg1"/>
                </a:solidFill>
                <a:latin typeface="Roboto"/>
                <a:ea typeface="Roboto"/>
                <a:cs typeface="Roboto"/>
              </a:rPr>
              <a:t>delay</a:t>
            </a:r>
            <a:r>
              <a:rPr lang="es-AR" sz="1200">
                <a:solidFill>
                  <a:schemeClr val="bg1"/>
                </a:solidFill>
                <a:latin typeface="Roboto"/>
                <a:ea typeface="Roboto"/>
                <a:cs typeface="Roboto"/>
              </a:rPr>
              <a:t> por </a:t>
            </a:r>
            <a:r>
              <a:rPr lang="es-AR" sz="1200" err="1">
                <a:solidFill>
                  <a:schemeClr val="bg1"/>
                </a:solidFill>
                <a:latin typeface="Roboto"/>
                <a:ea typeface="Roboto"/>
                <a:cs typeface="Roboto"/>
              </a:rPr>
              <a:t>rediseno</a:t>
            </a:r>
            <a:r>
              <a:rPr lang="es-AR" sz="1200">
                <a:solidFill>
                  <a:schemeClr val="bg1"/>
                </a:solidFill>
                <a:latin typeface="Roboto"/>
                <a:ea typeface="Roboto"/>
                <a:cs typeface="Roboto"/>
              </a:rPr>
              <a:t> el </a:t>
            </a:r>
            <a:r>
              <a:rPr lang="es-AR" sz="1200" err="1">
                <a:solidFill>
                  <a:schemeClr val="bg1"/>
                </a:solidFill>
                <a:latin typeface="Roboto"/>
                <a:ea typeface="Roboto"/>
                <a:cs typeface="Roboto"/>
              </a:rPr>
              <a:t>netoworking</a:t>
            </a:r>
            <a:r>
              <a:rPr lang="es-AR" sz="1200">
                <a:solidFill>
                  <a:schemeClr val="bg1"/>
                </a:solidFill>
                <a:latin typeface="Roboto"/>
                <a:ea typeface="Roboto"/>
                <a:cs typeface="Roboto"/>
              </a:rPr>
              <a:t> entre componentes.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latin typeface="Roboto"/>
                <a:ea typeface="Roboto"/>
                <a:cs typeface="Roboto"/>
              </a:rPr>
              <a:t>-</a:t>
            </a:r>
            <a:r>
              <a:rPr lang="es-AR" sz="1200" err="1">
                <a:solidFill>
                  <a:schemeClr val="bg1"/>
                </a:solidFill>
                <a:latin typeface="Roboto"/>
                <a:ea typeface="Roboto"/>
                <a:cs typeface="Roboto"/>
              </a:rPr>
              <a:t>vRAN</a:t>
            </a:r>
            <a:r>
              <a:rPr lang="es-AR" sz="1200">
                <a:solidFill>
                  <a:schemeClr val="bg1"/>
                </a:solidFill>
                <a:latin typeface="Roboto"/>
                <a:ea typeface="Roboto"/>
                <a:cs typeface="Roboto"/>
              </a:rPr>
              <a:t>: </a:t>
            </a:r>
            <a:r>
              <a:rPr lang="es-AR" sz="1200">
                <a:solidFill>
                  <a:schemeClr val="bg1"/>
                </a:solidFill>
              </a:rPr>
              <a:t>Luego de realizar un nuevo </a:t>
            </a:r>
            <a:r>
              <a:rPr lang="es-AR" sz="1200" err="1">
                <a:solidFill>
                  <a:schemeClr val="bg1"/>
                </a:solidFill>
              </a:rPr>
              <a:t>analálisis</a:t>
            </a:r>
            <a:r>
              <a:rPr lang="es-AR" sz="1200">
                <a:solidFill>
                  <a:schemeClr val="bg1"/>
                </a:solidFill>
              </a:rPr>
              <a:t> de TCO, esta vez con Intel, seguimos sin ver un driver técnico o económico para preferir este tipo de arquitecturas sobre las soluciones tradicionales. Se continuará monitoreando el avance a nivel industria buscando los puntos de quiebre que vuelvan atractiva la adopción de este tipo de soluciones.</a:t>
            </a:r>
            <a:endParaRPr lang="es-AR" sz="1200">
              <a:solidFill>
                <a:schemeClr val="bg1"/>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latin typeface="Roboto"/>
                <a:ea typeface="Roboto"/>
                <a:cs typeface="Roboto"/>
              </a:rPr>
              <a:t>Programabilidad de la 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sz="1200">
                <a:solidFill>
                  <a:schemeClr val="bg1"/>
                </a:solidFill>
                <a:latin typeface="Roboto"/>
                <a:ea typeface="Roboto"/>
                <a:cs typeface="Roboto"/>
              </a:rPr>
              <a:t>Se finalizo la especificación técnica, que habilita activar en Q3 la RFP del nuevo </a:t>
            </a:r>
            <a:r>
              <a:rPr lang="es-ES" sz="1200" err="1">
                <a:solidFill>
                  <a:schemeClr val="bg1"/>
                </a:solidFill>
                <a:latin typeface="Roboto"/>
                <a:ea typeface="Roboto"/>
                <a:cs typeface="Roboto"/>
              </a:rPr>
              <a:t>fabric</a:t>
            </a:r>
            <a:r>
              <a:rPr lang="es-ES" sz="1200">
                <a:solidFill>
                  <a:schemeClr val="bg1"/>
                </a:solidFill>
                <a:latin typeface="Roboto"/>
                <a:ea typeface="Roboto"/>
                <a:cs typeface="Roboto"/>
              </a:rPr>
              <a:t> de </a:t>
            </a:r>
            <a:r>
              <a:rPr lang="es-ES" sz="1200" err="1">
                <a:solidFill>
                  <a:schemeClr val="bg1"/>
                </a:solidFill>
                <a:latin typeface="Roboto"/>
                <a:ea typeface="Roboto"/>
                <a:cs typeface="Roboto"/>
              </a:rPr>
              <a:t>cloud</a:t>
            </a:r>
            <a:r>
              <a:rPr lang="es-ES" sz="1200">
                <a:solidFill>
                  <a:schemeClr val="bg1"/>
                </a:solidFill>
                <a:latin typeface="Roboto"/>
                <a:ea typeface="Roboto"/>
                <a:cs typeface="Roboto"/>
              </a:rPr>
              <a:t> privada.</a:t>
            </a:r>
            <a:endParaRPr lang="es-AR" sz="1200">
              <a:solidFill>
                <a:schemeClr val="bg1"/>
              </a:solidFill>
              <a:latin typeface="Roboto"/>
              <a:ea typeface="Roboto"/>
              <a:cs typeface="Roboto"/>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AR" sz="1200">
                <a:solidFill>
                  <a:schemeClr val="bg1"/>
                </a:solidFill>
                <a:latin typeface="Roboto"/>
                <a:ea typeface="Roboto"/>
                <a:cs typeface="Roboto"/>
              </a:rPr>
              <a:t>Se comenzó el proceso de activación con la plataforma de transporte del IMO de </a:t>
            </a:r>
            <a:r>
              <a:rPr lang="es-AR" sz="1200" err="1">
                <a:solidFill>
                  <a:schemeClr val="bg1"/>
                </a:solidFill>
                <a:latin typeface="Roboto"/>
                <a:ea typeface="Roboto"/>
                <a:cs typeface="Roboto"/>
              </a:rPr>
              <a:t>ingenieria</a:t>
            </a:r>
            <a:r>
              <a:rPr lang="es-AR" sz="1200">
                <a:solidFill>
                  <a:schemeClr val="bg1"/>
                </a:solidFill>
                <a:latin typeface="Roboto"/>
                <a:ea typeface="Roboto"/>
                <a:cs typeface="Roboto"/>
              </a:rPr>
              <a:t> de trafico , tiene continuidad a lo largo de 2023.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AR" sz="1200">
                <a:solidFill>
                  <a:schemeClr val="bg1"/>
                </a:solidFill>
                <a:latin typeface="Roboto"/>
                <a:ea typeface="Roboto"/>
                <a:cs typeface="Roboto"/>
              </a:rPr>
              <a:t>Se realizo como emergente un trabajo en conjunto con la plataforma de transporte la estrategia de </a:t>
            </a:r>
            <a:r>
              <a:rPr lang="es-AR" sz="1200" err="1">
                <a:solidFill>
                  <a:schemeClr val="bg1"/>
                </a:solidFill>
                <a:latin typeface="Roboto"/>
                <a:ea typeface="Roboto"/>
                <a:cs typeface="Roboto"/>
              </a:rPr>
              <a:t>vendors</a:t>
            </a:r>
            <a:r>
              <a:rPr lang="es-AR" sz="1200">
                <a:solidFill>
                  <a:schemeClr val="bg1"/>
                </a:solidFill>
                <a:latin typeface="Roboto"/>
                <a:ea typeface="Roboto"/>
                <a:cs typeface="Roboto"/>
              </a:rPr>
              <a:t> IP y se propuso una estrategia FMO de regionalización de proveedores, y se decidió trabajar en conjunto la escritura de la especificación técnica para los módulos de control y plano de datos de la RFP a realizar en 3Q23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AR" sz="1200">
                <a:solidFill>
                  <a:schemeClr val="bg1"/>
                </a:solidFill>
                <a:latin typeface="Roboto"/>
                <a:ea typeface="Roboto"/>
                <a:cs typeface="Roboto"/>
              </a:rPr>
              <a:t>Quedo pendiente el inicio de pruebas del controlador NCE de Huawei en laboratorio de Olivos pautadas para Q2 debido a demoras lado proveedor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latin typeface="Roboto"/>
                <a:ea typeface="Roboto"/>
                <a:cs typeface="Roboto"/>
              </a:rPr>
              <a:t>-Predicciones reclamos se logro un aumento de la eficiencia a un 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a:solidFill>
                <a:schemeClr val="bg1"/>
              </a:solidFill>
              <a:latin typeface="Roboto"/>
              <a:ea typeface="Roboto"/>
              <a:cs typeface="Roboto"/>
            </a:endParaRPr>
          </a:p>
          <a:p>
            <a:pPr>
              <a:defRPr/>
            </a:pPr>
            <a:r>
              <a:rPr lang="es-AR">
                <a:cs typeface="Calibri"/>
              </a:rPr>
              <a:t>Mejorar la </a:t>
            </a:r>
            <a:r>
              <a:rPr lang="es-AR" err="1">
                <a:cs typeface="Calibri"/>
              </a:rPr>
              <a:t>planificacion</a:t>
            </a:r>
            <a:r>
              <a:rPr lang="es-AR">
                <a:cs typeface="Calibri"/>
              </a:rPr>
              <a:t> del </a:t>
            </a:r>
            <a:r>
              <a:rPr lang="es-AR" err="1">
                <a:cs typeface="Calibri"/>
              </a:rPr>
              <a:t>capex</a:t>
            </a:r>
            <a:r>
              <a:rPr lang="es-AR">
                <a:cs typeface="Calibri"/>
              </a:rPr>
              <a:t> de acceso con ADA --&gt; Se esta </a:t>
            </a:r>
            <a:r>
              <a:rPr lang="es-AR" err="1">
                <a:cs typeface="Calibri"/>
              </a:rPr>
              <a:t>finazalizando</a:t>
            </a:r>
            <a:r>
              <a:rPr lang="es-AR">
                <a:cs typeface="Calibri"/>
              </a:rPr>
              <a:t> la activación de ADA que pasa a </a:t>
            </a:r>
            <a:r>
              <a:rPr lang="es-AR" err="1">
                <a:cs typeface="Calibri"/>
              </a:rPr>
              <a:t>Capacity</a:t>
            </a:r>
            <a:r>
              <a:rPr lang="es-AR">
                <a:cs typeface="Calibri"/>
              </a:rPr>
              <a:t> </a:t>
            </a:r>
            <a:r>
              <a:rPr lang="es-AR" err="1">
                <a:cs typeface="Calibri"/>
              </a:rPr>
              <a:t>Planning</a:t>
            </a:r>
            <a:r>
              <a:rPr lang="es-AR">
                <a:cs typeface="Calibri"/>
              </a:rPr>
              <a:t> y Planeamiento.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a:cs typeface="Calibri"/>
            </a:endParaRPr>
          </a:p>
          <a:p>
            <a:pPr>
              <a:defRPr/>
            </a:pPr>
            <a:r>
              <a:rPr lang="es-ES" sz="1200" b="0">
                <a:solidFill>
                  <a:schemeClr val="bg1"/>
                </a:solidFill>
                <a:latin typeface="Roboto"/>
              </a:rPr>
              <a:t>Evolucionar las redes de acceso fijo para que los servicios se desarrollen de acuerdo a las necesidades del negocio,  incorporando  tecnologías</a:t>
            </a:r>
            <a:r>
              <a:rPr lang="es-AR" sz="1200" b="0">
                <a:solidFill>
                  <a:schemeClr val="bg1"/>
                </a:solidFill>
                <a:latin typeface="Roboto"/>
                <a:cs typeface="Roboto"/>
              </a:rPr>
              <a:t> </a:t>
            </a:r>
            <a:r>
              <a:rPr lang="es-AR" sz="1200" b="0">
                <a:solidFill>
                  <a:schemeClr val="bg1"/>
                </a:solidFill>
                <a:latin typeface="Roboto"/>
                <a:cs typeface="Roboto"/>
                <a:sym typeface="Wingdings" pitchFamily="2" charset="2"/>
              </a:rPr>
              <a:t></a:t>
            </a:r>
            <a:r>
              <a:rPr lang="es-AR">
                <a:solidFill>
                  <a:schemeClr val="bg1"/>
                </a:solidFill>
                <a:latin typeface="Roboto"/>
                <a:cs typeface="Roboto"/>
                <a:sym typeface="Wingdings" pitchFamily="2" charset="2"/>
              </a:rPr>
              <a:t> </a:t>
            </a:r>
            <a:endParaRPr lang="es-AR" sz="1200" b="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a:solidFill>
                  <a:schemeClr val="bg1"/>
                </a:solidFill>
                <a:latin typeface="Roboto"/>
                <a:cs typeface="Roboto"/>
                <a:sym typeface="Wingdings" pitchFamily="2" charset="2"/>
              </a:rPr>
              <a:t>-</a:t>
            </a:r>
            <a:r>
              <a:rPr lang="es-AR" sz="1200" b="0" err="1">
                <a:solidFill>
                  <a:schemeClr val="bg1"/>
                </a:solidFill>
                <a:latin typeface="Roboto"/>
                <a:cs typeface="Roboto"/>
                <a:sym typeface="Wingdings" pitchFamily="2" charset="2"/>
              </a:rPr>
              <a:t>Estraregia</a:t>
            </a:r>
            <a:r>
              <a:rPr lang="es-AR" sz="1200" b="0">
                <a:solidFill>
                  <a:schemeClr val="bg1"/>
                </a:solidFill>
                <a:latin typeface="Roboto"/>
                <a:cs typeface="Roboto"/>
                <a:sym typeface="Wingdings" pitchFamily="2" charset="2"/>
              </a:rPr>
              <a:t> rede acceso: </a:t>
            </a:r>
            <a:r>
              <a:rPr lang="es-AR" sz="1200">
                <a:solidFill>
                  <a:schemeClr val="bg1"/>
                </a:solidFill>
                <a:latin typeface="Roboto"/>
                <a:ea typeface="Roboto"/>
                <a:cs typeface="Roboto"/>
              </a:rPr>
              <a:t>Revisión finalizada, hoy realizando tareas derivadas de la iniciativa como ser reorganizar el espectro HFC</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latin typeface="Roboto"/>
                <a:ea typeface="Roboto"/>
                <a:cs typeface="Roboto"/>
              </a:rPr>
              <a:t>-</a:t>
            </a:r>
            <a:r>
              <a:rPr lang="es-AR" sz="1200" err="1">
                <a:solidFill>
                  <a:schemeClr val="bg1"/>
                </a:solidFill>
                <a:latin typeface="Roboto"/>
                <a:ea typeface="Roboto"/>
                <a:cs typeface="Roboto"/>
              </a:rPr>
              <a:t>Probabdo</a:t>
            </a:r>
            <a:r>
              <a:rPr lang="es-AR" sz="1200">
                <a:solidFill>
                  <a:schemeClr val="bg1"/>
                </a:solidFill>
                <a:latin typeface="Roboto"/>
                <a:ea typeface="Roboto"/>
                <a:cs typeface="Roboto"/>
              </a:rPr>
              <a:t> en </a:t>
            </a:r>
            <a:r>
              <a:rPr lang="es-AR" sz="1200" err="1">
                <a:solidFill>
                  <a:schemeClr val="bg1"/>
                </a:solidFill>
                <a:latin typeface="Roboto"/>
                <a:ea typeface="Roboto"/>
                <a:cs typeface="Roboto"/>
              </a:rPr>
              <a:t>Lab</a:t>
            </a:r>
            <a:r>
              <a:rPr lang="es-AR" sz="1200">
                <a:solidFill>
                  <a:schemeClr val="bg1"/>
                </a:solidFill>
                <a:latin typeface="Roboto"/>
                <a:ea typeface="Roboto"/>
                <a:cs typeface="Roboto"/>
              </a:rPr>
              <a:t> una actualización de políticas de </a:t>
            </a:r>
            <a:r>
              <a:rPr lang="es-AR" sz="1200" err="1">
                <a:solidFill>
                  <a:schemeClr val="bg1"/>
                </a:solidFill>
                <a:latin typeface="Roboto"/>
                <a:ea typeface="Roboto"/>
                <a:cs typeface="Roboto"/>
              </a:rPr>
              <a:t>QoS</a:t>
            </a:r>
            <a:r>
              <a:rPr lang="es-AR" sz="1200">
                <a:solidFill>
                  <a:schemeClr val="bg1"/>
                </a:solidFill>
                <a:latin typeface="Roboto"/>
                <a:ea typeface="Roboto"/>
                <a:cs typeface="Roboto"/>
              </a:rPr>
              <a:t> para PON</a:t>
            </a:r>
          </a:p>
          <a:p>
            <a:pPr>
              <a:defRPr/>
            </a:pPr>
            <a:r>
              <a:rPr lang="es-AR" sz="1200">
                <a:solidFill>
                  <a:schemeClr val="bg1"/>
                </a:solidFill>
                <a:latin typeface="Roboto"/>
                <a:ea typeface="Roboto"/>
                <a:cs typeface="Roboto"/>
              </a:rPr>
              <a:t>-Se esta preparando una prueba en producción para</a:t>
            </a:r>
            <a:r>
              <a:rPr lang="es-AR">
                <a:solidFill>
                  <a:schemeClr val="bg1"/>
                </a:solidFill>
                <a:latin typeface="Roboto"/>
                <a:ea typeface="Roboto"/>
                <a:cs typeface="Roboto"/>
              </a:rPr>
              <a:t> </a:t>
            </a:r>
            <a:r>
              <a:rPr lang="es-AR" sz="1200">
                <a:solidFill>
                  <a:schemeClr val="bg1"/>
                </a:solidFill>
                <a:latin typeface="Roboto"/>
                <a:ea typeface="Roboto"/>
                <a:cs typeface="Roboto"/>
              </a:rPr>
              <a:t> </a:t>
            </a:r>
            <a:r>
              <a:rPr lang="es-AR" sz="1200" err="1">
                <a:solidFill>
                  <a:schemeClr val="bg1"/>
                </a:solidFill>
                <a:latin typeface="Roboto"/>
                <a:ea typeface="Roboto"/>
                <a:cs typeface="Roboto"/>
              </a:rPr>
              <a:t>low</a:t>
            </a:r>
            <a:r>
              <a:rPr lang="es-AR" sz="1200">
                <a:solidFill>
                  <a:schemeClr val="bg1"/>
                </a:solidFill>
                <a:latin typeface="Roboto"/>
                <a:ea typeface="Roboto"/>
                <a:cs typeface="Roboto"/>
              </a:rPr>
              <a:t> </a:t>
            </a:r>
            <a:r>
              <a:rPr lang="es-AR" sz="1200" err="1">
                <a:solidFill>
                  <a:schemeClr val="bg1"/>
                </a:solidFill>
                <a:latin typeface="Roboto"/>
                <a:ea typeface="Roboto"/>
                <a:cs typeface="Roboto"/>
              </a:rPr>
              <a:t>Latency</a:t>
            </a:r>
            <a:r>
              <a:rPr lang="es-AR" sz="1200">
                <a:solidFill>
                  <a:schemeClr val="bg1"/>
                </a:solidFill>
                <a:latin typeface="Roboto"/>
                <a:ea typeface="Roboto"/>
                <a:cs typeface="Roboto"/>
              </a:rPr>
              <a:t> DOCSIS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a:solidFill>
                  <a:schemeClr val="bg1"/>
                </a:solidFill>
                <a:latin typeface="Roboto"/>
                <a:ea typeface="Roboto"/>
                <a:cs typeface="Roboto"/>
              </a:rPr>
              <a:t>Compartir red FTTH </a:t>
            </a:r>
            <a:r>
              <a:rPr lang="es-AR" sz="1200">
                <a:solidFill>
                  <a:schemeClr val="bg1"/>
                </a:solidFill>
                <a:latin typeface="Roboto"/>
                <a:ea typeface="Roboto"/>
                <a:cs typeface="Roboto"/>
                <a:sym typeface="Wingdings" pitchFamily="2" charset="2"/>
              </a:rPr>
              <a:t> se termino RFP con </a:t>
            </a:r>
            <a:r>
              <a:rPr lang="es-AR" sz="1200" err="1">
                <a:solidFill>
                  <a:schemeClr val="bg1"/>
                </a:solidFill>
                <a:latin typeface="Roboto"/>
                <a:ea typeface="Roboto"/>
                <a:cs typeface="Roboto"/>
                <a:sym typeface="Wingdings" pitchFamily="2" charset="2"/>
              </a:rPr>
              <a:t>vendor</a:t>
            </a:r>
            <a:r>
              <a:rPr lang="es-AR" sz="1200">
                <a:solidFill>
                  <a:schemeClr val="bg1"/>
                </a:solidFill>
                <a:latin typeface="Roboto"/>
                <a:ea typeface="Roboto"/>
                <a:cs typeface="Roboto"/>
                <a:sym typeface="Wingdings" pitchFamily="2" charset="2"/>
              </a:rPr>
              <a:t> y estamos en etapa de adjudicación(ya tenemos quien va a desarrollar la arquitectura propuesta). Tenemos que generar equipo Cross para esto.</a:t>
            </a:r>
            <a:endParaRPr lang="es-AR" sz="120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a:solidFill>
                <a:schemeClr val="bg1"/>
              </a:solidFill>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0" cap="none" spc="0" normalizeH="0" baseline="0" noProof="0">
              <a:ln>
                <a:noFill/>
              </a:ln>
              <a:solidFill>
                <a:schemeClr val="bg1"/>
              </a:solidFill>
              <a:effectLst/>
              <a:uLnTx/>
              <a:uFillTx/>
              <a:latin typeface="Roboto"/>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0" cap="none" spc="0" normalizeH="0" baseline="0" noProof="0">
              <a:ln>
                <a:noFill/>
              </a:ln>
              <a:solidFill>
                <a:schemeClr val="bg1"/>
              </a:solidFill>
              <a:effectLst/>
              <a:uLnTx/>
              <a:uFillTx/>
              <a:latin typeface="Roboto"/>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0" cap="none" spc="0" normalizeH="0" baseline="0" noProof="0">
              <a:ln>
                <a:noFill/>
              </a:ln>
              <a:solidFill>
                <a:schemeClr val="bg1"/>
              </a:solidFill>
              <a:effectLst/>
              <a:uLnTx/>
              <a:uFillTx/>
              <a:latin typeface="Roboto"/>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0">
              <a:solidFill>
                <a:schemeClr val="bg1"/>
              </a:solidFill>
              <a:latin typeface="Roboto"/>
            </a:endParaRPr>
          </a:p>
          <a:p>
            <a:r>
              <a:rPr lang="es-AR">
                <a:cs typeface="Calibri"/>
              </a:rPr>
              <a:t> </a:t>
            </a:r>
          </a:p>
          <a:p>
            <a:endParaRPr lang="es-AR">
              <a:cs typeface="Calibri"/>
            </a:endParaRPr>
          </a:p>
          <a:p>
            <a:r>
              <a:rPr lang="es-AR">
                <a:cs typeface="Calibri"/>
              </a:rPr>
              <a:t>Explorar ahorros de energía --&gt; Q: CM Este objetivo lo pusimos </a:t>
            </a:r>
            <a:r>
              <a:rPr lang="es-AR" sz="1200" err="1">
                <a:solidFill>
                  <a:schemeClr val="bg1"/>
                </a:solidFill>
                <a:latin typeface="Roboto"/>
                <a:ea typeface="Roboto"/>
                <a:cs typeface="Roboto"/>
              </a:rPr>
              <a:t>Warning</a:t>
            </a:r>
            <a:r>
              <a:rPr lang="es-AR" sz="1200">
                <a:solidFill>
                  <a:schemeClr val="bg1"/>
                </a:solidFill>
                <a:latin typeface="Roboto"/>
                <a:ea typeface="Roboto"/>
                <a:cs typeface="Roboto"/>
              </a:rPr>
              <a:t> por soporte parcial de </a:t>
            </a:r>
            <a:r>
              <a:rPr lang="es-AR" sz="1200" err="1">
                <a:solidFill>
                  <a:schemeClr val="bg1"/>
                </a:solidFill>
                <a:latin typeface="Roboto"/>
                <a:ea typeface="Roboto"/>
                <a:cs typeface="Roboto"/>
              </a:rPr>
              <a:t>features</a:t>
            </a:r>
            <a:r>
              <a:rPr lang="es-AR" sz="1200">
                <a:solidFill>
                  <a:schemeClr val="bg1"/>
                </a:solidFill>
                <a:latin typeface="Roboto"/>
                <a:ea typeface="Roboto"/>
                <a:cs typeface="Roboto"/>
              </a:rPr>
              <a:t> en CM y porque el ahorro de energía es poco comparado con el objetivo.</a:t>
            </a:r>
          </a:p>
          <a:p>
            <a:r>
              <a:rPr lang="es-AR">
                <a:cs typeface="Calibri"/>
              </a:rPr>
              <a:t>Evolucionar las redes acceso fijo--&gt; Q se </a:t>
            </a:r>
            <a:r>
              <a:rPr lang="es-AR" err="1">
                <a:cs typeface="Calibri"/>
              </a:rPr>
              <a:t>cumplio</a:t>
            </a:r>
            <a:r>
              <a:rPr lang="es-AR">
                <a:cs typeface="Calibri"/>
              </a:rPr>
              <a:t> la </a:t>
            </a:r>
            <a:r>
              <a:rPr lang="es-AR" err="1">
                <a:cs typeface="Calibri"/>
              </a:rPr>
              <a:t>revision</a:t>
            </a:r>
            <a:r>
              <a:rPr lang="es-AR">
                <a:cs typeface="Calibri"/>
              </a:rPr>
              <a:t> de estrategia y se esta activando, siguen tareas </a:t>
            </a:r>
            <a:r>
              <a:rPr lang="es-AR" err="1">
                <a:cs typeface="Calibri"/>
              </a:rPr>
              <a:t>deirvadas</a:t>
            </a:r>
            <a:r>
              <a:rPr lang="es-AR">
                <a:cs typeface="Calibri"/>
              </a:rPr>
              <a:t>, y se armo la maqueta para QOS</a:t>
            </a:r>
          </a:p>
          <a:p>
            <a:endParaRPr lang="es-AR">
              <a:cs typeface="Calibri"/>
            </a:endParaRPr>
          </a:p>
          <a:p>
            <a:endParaRPr lang="es-AR">
              <a:cs typeface="Calibri"/>
            </a:endParaRPr>
          </a:p>
          <a:p>
            <a:r>
              <a:rPr lang="es-AR">
                <a:cs typeface="Calibri"/>
              </a:rPr>
              <a:t>Latencia. --&gt; Q no tenia tareas por ahora</a:t>
            </a:r>
          </a:p>
          <a:p>
            <a:r>
              <a:rPr lang="es-AR">
                <a:cs typeface="Calibri"/>
              </a:rPr>
              <a:t>Mejorar los servicios de Flow con </a:t>
            </a:r>
            <a:r>
              <a:rPr lang="es-AR" err="1">
                <a:cs typeface="Calibri"/>
              </a:rPr>
              <a:t>tec</a:t>
            </a:r>
            <a:r>
              <a:rPr lang="es-AR">
                <a:cs typeface="Calibri"/>
              </a:rPr>
              <a:t> de media --&gt; Q se trabajo en CDN Token y </a:t>
            </a:r>
            <a:r>
              <a:rPr lang="es-AR" err="1">
                <a:cs typeface="Calibri"/>
              </a:rPr>
              <a:t>Segment</a:t>
            </a:r>
            <a:r>
              <a:rPr lang="es-AR">
                <a:cs typeface="Calibri"/>
              </a:rPr>
              <a:t> </a:t>
            </a:r>
            <a:r>
              <a:rPr lang="es-AR" err="1">
                <a:cs typeface="Calibri"/>
              </a:rPr>
              <a:t>Sharing</a:t>
            </a:r>
            <a:endParaRPr lang="es-AR">
              <a:cs typeface="Calibri"/>
            </a:endParaRPr>
          </a:p>
          <a:p>
            <a:r>
              <a:rPr lang="es-AR">
                <a:cs typeface="Calibri"/>
              </a:rPr>
              <a:t>Compartir una red </a:t>
            </a:r>
            <a:r>
              <a:rPr lang="es-AR" err="1">
                <a:cs typeface="Calibri"/>
              </a:rPr>
              <a:t>Fisica</a:t>
            </a:r>
            <a:r>
              <a:rPr lang="es-AR">
                <a:cs typeface="Calibri"/>
              </a:rPr>
              <a:t> FTTH --&gt; Se esta </a:t>
            </a:r>
            <a:r>
              <a:rPr lang="es-AR" err="1">
                <a:cs typeface="Calibri"/>
              </a:rPr>
              <a:t>termiando</a:t>
            </a:r>
            <a:r>
              <a:rPr lang="es-AR">
                <a:cs typeface="Calibri"/>
              </a:rPr>
              <a:t> de evaluar a los </a:t>
            </a:r>
            <a:r>
              <a:rPr lang="es-AR" err="1">
                <a:cs typeface="Calibri"/>
              </a:rPr>
              <a:t>provedores</a:t>
            </a:r>
            <a:r>
              <a:rPr lang="es-AR">
                <a:cs typeface="Calibri"/>
              </a:rPr>
              <a:t> de la RFP</a:t>
            </a:r>
          </a:p>
          <a:p>
            <a:endParaRPr lang="en-US"/>
          </a:p>
        </p:txBody>
      </p:sp>
      <p:sp>
        <p:nvSpPr>
          <p:cNvPr id="4" name="Slide Number Placeholder 3"/>
          <p:cNvSpPr>
            <a:spLocks noGrp="1"/>
          </p:cNvSpPr>
          <p:nvPr>
            <p:ph type="sldNum" sz="quarter" idx="5"/>
          </p:nvPr>
        </p:nvSpPr>
        <p:spPr/>
        <p:txBody>
          <a:bodyPr/>
          <a:lstStyle/>
          <a:p>
            <a:fld id="{1A674B31-BCC5-4C52-9078-67F13E4BC0FD}" type="slidenum">
              <a:rPr lang="es-AR" smtClean="0"/>
              <a:t>10</a:t>
            </a:fld>
            <a:endParaRPr lang="es-AR"/>
          </a:p>
        </p:txBody>
      </p:sp>
    </p:spTree>
    <p:extLst>
      <p:ext uri="{BB962C8B-B14F-4D97-AF65-F5344CB8AC3E}">
        <p14:creationId xmlns:p14="http://schemas.microsoft.com/office/powerpoint/2010/main" val="27390855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Durante el proceso de </a:t>
            </a:r>
            <a:r>
              <a:rPr lang="es-AR" err="1"/>
              <a:t>provisioning</a:t>
            </a:r>
            <a:r>
              <a:rPr lang="es-AR"/>
              <a:t> del Network </a:t>
            </a:r>
            <a:r>
              <a:rPr lang="es-AR" err="1"/>
              <a:t>Slice</a:t>
            </a:r>
            <a:r>
              <a:rPr lang="es-AR"/>
              <a:t>, el CSMF acciona también contra el UDM y el PCF. En el primero actualiza datos del perfil de los usuarios UE asociados al cliente. Y, adicionalmente, lo hace contra el PCF a quien envía notifica sobre los id de aplicación del cliente más el id del </a:t>
            </a:r>
            <a:r>
              <a:rPr lang="es-AR" err="1"/>
              <a:t>slice</a:t>
            </a:r>
            <a:r>
              <a:rPr lang="es-AR"/>
              <a:t> asociado con la misma.</a:t>
            </a:r>
          </a:p>
          <a:p>
            <a:r>
              <a:rPr lang="es-AR"/>
              <a:t>Esta información es luego empleada por el PCF al momento de la registración de los dispositivos del Cliente, a los cuales se les envía el “UE </a:t>
            </a:r>
            <a:r>
              <a:rPr lang="es-AR" err="1"/>
              <a:t>Route</a:t>
            </a:r>
            <a:r>
              <a:rPr lang="es-AR"/>
              <a:t> </a:t>
            </a:r>
            <a:r>
              <a:rPr lang="es-AR" err="1"/>
              <a:t>Selection</a:t>
            </a:r>
            <a:r>
              <a:rPr lang="es-AR"/>
              <a:t> </a:t>
            </a:r>
            <a:r>
              <a:rPr lang="es-AR" err="1"/>
              <a:t>Policy</a:t>
            </a:r>
            <a:r>
              <a:rPr lang="es-AR"/>
              <a:t>”, URSP, que incluye el Network </a:t>
            </a:r>
            <a:r>
              <a:rPr lang="es-AR" err="1"/>
              <a:t>Slice</a:t>
            </a:r>
            <a:r>
              <a:rPr lang="es-AR"/>
              <a:t> </a:t>
            </a:r>
            <a:r>
              <a:rPr lang="es-AR" err="1"/>
              <a:t>Selection</a:t>
            </a:r>
            <a:r>
              <a:rPr lang="es-AR"/>
              <a:t> </a:t>
            </a:r>
            <a:r>
              <a:rPr lang="es-AR" err="1"/>
              <a:t>Policy</a:t>
            </a:r>
            <a:r>
              <a:rPr lang="es-AR"/>
              <a:t>, o NSSP, y que básicamente ayuda al UE a escoger el </a:t>
            </a:r>
            <a:r>
              <a:rPr lang="es-AR" err="1"/>
              <a:t>slice</a:t>
            </a:r>
            <a:r>
              <a:rPr lang="es-AR"/>
              <a:t> apropiado para sus aplicaciones.</a:t>
            </a:r>
          </a:p>
          <a:p>
            <a:endParaRPr lang="es-AR"/>
          </a:p>
          <a:p>
            <a:r>
              <a:rPr lang="es-AR"/>
              <a:t>Por último, cabe mencionar que, para que los terminales o </a:t>
            </a:r>
            <a:r>
              <a:rPr lang="es-AR" err="1"/>
              <a:t>CPEs</a:t>
            </a:r>
            <a:r>
              <a:rPr lang="es-AR"/>
              <a:t> sean capaces de aprovechar este aprovisionamiento dinámico de políticas de enrutamiento de aplicaciones desde el PCF, los mismos deben soportar la esta funcionalidad. Aunque por otra parte, las políticas de enrutamiento podrían llegar a estar preconfiguradas en los terminales en forma estática. </a:t>
            </a:r>
          </a:p>
          <a:p>
            <a:endParaRPr lang="es-AR"/>
          </a:p>
          <a:p>
            <a:r>
              <a:rPr lang="es-AR"/>
              <a:t>Bien….esto es todo por esta sesión respecto de Network </a:t>
            </a:r>
            <a:r>
              <a:rPr lang="es-AR" err="1"/>
              <a:t>Slicing</a:t>
            </a:r>
            <a:r>
              <a:rPr lang="es-AR"/>
              <a:t>, los invitamos a llenar la encuesta si alguien desea tener una charla más en extenso.</a:t>
            </a:r>
          </a:p>
          <a:p>
            <a:r>
              <a:rPr lang="es-AR"/>
              <a:t>Muchas gracias! </a:t>
            </a:r>
          </a:p>
          <a:p>
            <a:r>
              <a:rPr lang="es-AR"/>
              <a:t> </a:t>
            </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99</a:t>
            </a:fld>
            <a:endParaRPr lang="es-AR"/>
          </a:p>
        </p:txBody>
      </p:sp>
    </p:spTree>
    <p:extLst>
      <p:ext uri="{BB962C8B-B14F-4D97-AF65-F5344CB8AC3E}">
        <p14:creationId xmlns:p14="http://schemas.microsoft.com/office/powerpoint/2010/main" val="34101303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100</a:t>
            </a:fld>
            <a:endParaRPr lang="es-AR"/>
          </a:p>
        </p:txBody>
      </p:sp>
    </p:spTree>
    <p:extLst>
      <p:ext uri="{BB962C8B-B14F-4D97-AF65-F5344CB8AC3E}">
        <p14:creationId xmlns:p14="http://schemas.microsoft.com/office/powerpoint/2010/main" val="18642283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b="1">
              <a:cs typeface="Calibri"/>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101</a:t>
            </a:fld>
            <a:endParaRPr lang="es-AR"/>
          </a:p>
        </p:txBody>
      </p:sp>
    </p:spTree>
    <p:extLst>
      <p:ext uri="{BB962C8B-B14F-4D97-AF65-F5344CB8AC3E}">
        <p14:creationId xmlns:p14="http://schemas.microsoft.com/office/powerpoint/2010/main" val="18310787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102</a:t>
            </a:fld>
            <a:endParaRPr lang="es-AR"/>
          </a:p>
        </p:txBody>
      </p:sp>
    </p:spTree>
    <p:extLst>
      <p:ext uri="{BB962C8B-B14F-4D97-AF65-F5344CB8AC3E}">
        <p14:creationId xmlns:p14="http://schemas.microsoft.com/office/powerpoint/2010/main" val="4108380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u="sng"/>
              <a:t>Status </a:t>
            </a:r>
            <a:r>
              <a:rPr lang="es-AR" u="sng" err="1"/>
              <a:t>OKRs</a:t>
            </a:r>
            <a:r>
              <a:rPr lang="es-AR" u="sng"/>
              <a:t> Q1 2023</a:t>
            </a:r>
            <a:endParaRPr lang="en-US"/>
          </a:p>
          <a:p>
            <a:endParaRPr lang="es-AR"/>
          </a:p>
          <a:p>
            <a:pPr marL="171450" indent="-171450">
              <a:buFont typeface="Arial,Sans-Serif"/>
              <a:buChar char="•"/>
            </a:pPr>
            <a:r>
              <a:rPr lang="es-AR"/>
              <a:t>Se formalizó el equipo de Redes Privadas, designando a Martín Piñeiro como BO.</a:t>
            </a:r>
            <a:endParaRPr lang="en-US"/>
          </a:p>
          <a:p>
            <a:pPr marL="171450" indent="-171450">
              <a:buFont typeface="Arial,Sans-Serif"/>
              <a:buChar char="•"/>
            </a:pPr>
            <a:r>
              <a:rPr lang="es-AR"/>
              <a:t>Implementación PoC NDAC para profundizar análisis modelo de operación: Nokia debe presentar en breve  propuesta económica y timeline asociado.</a:t>
            </a:r>
            <a:endParaRPr lang="en-US"/>
          </a:p>
          <a:p>
            <a:pPr marL="171450" indent="-171450">
              <a:buFont typeface="Arial,Sans-Serif"/>
              <a:buChar char="•"/>
            </a:pPr>
            <a:r>
              <a:rPr lang="es-AR"/>
              <a:t>Proyectos:</a:t>
            </a:r>
            <a:endParaRPr lang="en-US"/>
          </a:p>
          <a:p>
            <a:pPr marL="685800" lvl="1" indent="-228600">
              <a:buAutoNum type="arabicPeriod"/>
            </a:pPr>
            <a:r>
              <a:rPr lang="es-AR"/>
              <a:t>Grupo </a:t>
            </a:r>
            <a:r>
              <a:rPr lang="es-AR" err="1"/>
              <a:t>Allkem</a:t>
            </a:r>
            <a:r>
              <a:rPr lang="es-AR"/>
              <a:t>: El 3 de marzo se presentó respuesta a RFP, la misma </a:t>
            </a:r>
            <a:r>
              <a:rPr lang="es-AR" err="1"/>
              <a:t>fué</a:t>
            </a:r>
            <a:r>
              <a:rPr lang="es-AR"/>
              <a:t> explicada en una reunión posterior con los directivos de la empresa. Estamos aguardando adjudicación del proyecto en breve.</a:t>
            </a:r>
            <a:endParaRPr lang="en-US"/>
          </a:p>
          <a:p>
            <a:pPr marL="685800" lvl="1" indent="-228600">
              <a:buAutoNum type="arabicPeriod"/>
            </a:pPr>
            <a:r>
              <a:rPr lang="es-AR"/>
              <a:t>Se continua en contacto con otras mineras (Morena del Valle, </a:t>
            </a:r>
            <a:r>
              <a:rPr lang="es-AR" err="1"/>
              <a:t>Zijin</a:t>
            </a:r>
            <a:r>
              <a:rPr lang="es-AR"/>
              <a:t>, </a:t>
            </a:r>
            <a:r>
              <a:rPr lang="es-AR" err="1"/>
              <a:t>Livent</a:t>
            </a:r>
            <a:r>
              <a:rPr lang="es-AR"/>
              <a:t>) en las cuales se elaboraron proyectos en base a los requerimientos del cliente.</a:t>
            </a:r>
            <a:endParaRPr lang="en-US"/>
          </a:p>
          <a:p>
            <a:pPr marL="685800" lvl="1" indent="-228600">
              <a:buAutoNum type="arabicPeriod"/>
            </a:pPr>
            <a:r>
              <a:rPr lang="es-AR"/>
              <a:t>Acindar: Se concretaron varias reuniones con el cliente, quien requiere una red privada en su planta de Villa Constitución, para poder implementar diferentes casos de uso. </a:t>
            </a:r>
            <a:r>
              <a:rPr lang="en-US"/>
              <a:t>Casos de </a:t>
            </a:r>
            <a:r>
              <a:rPr lang="en-US" err="1"/>
              <a:t>uso</a:t>
            </a:r>
            <a:r>
              <a:rPr lang="en-US"/>
              <a:t> </a:t>
            </a:r>
            <a:r>
              <a:rPr lang="en-US" err="1"/>
              <a:t>planteado</a:t>
            </a:r>
            <a:r>
              <a:rPr lang="en-US"/>
              <a:t> </a:t>
            </a:r>
            <a:r>
              <a:rPr lang="en-US" err="1"/>
              <a:t>por</a:t>
            </a:r>
            <a:r>
              <a:rPr lang="en-US"/>
              <a:t> Acindar:</a:t>
            </a:r>
            <a:endParaRPr lang="en-US">
              <a:cs typeface="Calibri"/>
            </a:endParaRPr>
          </a:p>
          <a:p>
            <a:pPr marL="742950" indent="-285750">
              <a:buFont typeface="Arial"/>
              <a:buChar char="•"/>
            </a:pPr>
            <a:endParaRPr lang="en-US"/>
          </a:p>
          <a:p>
            <a:pPr lvl="2" indent="-285750">
              <a:buFont typeface="Arial,Sans-Serif"/>
              <a:buChar char="•"/>
            </a:pPr>
            <a:r>
              <a:rPr lang="en-US" err="1"/>
              <a:t>Transmisión</a:t>
            </a:r>
            <a:r>
              <a:rPr lang="en-US"/>
              <a:t> de video HD </a:t>
            </a:r>
            <a:r>
              <a:rPr lang="en-US" err="1"/>
              <a:t>desde</a:t>
            </a:r>
            <a:r>
              <a:rPr lang="en-US"/>
              <a:t> </a:t>
            </a:r>
            <a:r>
              <a:rPr lang="en-US" err="1"/>
              <a:t>cintas</a:t>
            </a:r>
            <a:r>
              <a:rPr lang="en-US"/>
              <a:t> </a:t>
            </a:r>
            <a:r>
              <a:rPr lang="en-US" err="1"/>
              <a:t>transportadoras</a:t>
            </a:r>
            <a:r>
              <a:rPr lang="en-US"/>
              <a:t> para </a:t>
            </a:r>
            <a:r>
              <a:rPr lang="en-US" err="1"/>
              <a:t>analizar</a:t>
            </a:r>
            <a:r>
              <a:rPr lang="en-US"/>
              <a:t> </a:t>
            </a:r>
            <a:r>
              <a:rPr lang="en-US" err="1"/>
              <a:t>el</a:t>
            </a:r>
            <a:r>
              <a:rPr lang="en-US"/>
              <a:t> </a:t>
            </a:r>
            <a:r>
              <a:rPr lang="en-US" err="1"/>
              <a:t>estado</a:t>
            </a:r>
            <a:r>
              <a:rPr lang="en-US"/>
              <a:t> de </a:t>
            </a:r>
            <a:r>
              <a:rPr lang="en-US" err="1"/>
              <a:t>bordes</a:t>
            </a:r>
            <a:r>
              <a:rPr lang="en-US"/>
              <a:t>, parches, </a:t>
            </a:r>
            <a:r>
              <a:rPr lang="en-US" err="1"/>
              <a:t>roturas</a:t>
            </a:r>
            <a:r>
              <a:rPr lang="en-US"/>
              <a:t>.</a:t>
            </a:r>
            <a:endParaRPr lang="en-US">
              <a:cs typeface="Calibri"/>
            </a:endParaRPr>
          </a:p>
          <a:p>
            <a:pPr lvl="2" indent="-285750">
              <a:buFont typeface="Arial"/>
              <a:buChar char="•"/>
            </a:pPr>
            <a:r>
              <a:rPr lang="en-US"/>
              <a:t> </a:t>
            </a:r>
            <a:r>
              <a:rPr lang="en-US" err="1"/>
              <a:t>Telemetría</a:t>
            </a:r>
            <a:r>
              <a:rPr lang="en-US"/>
              <a:t> de </a:t>
            </a:r>
            <a:r>
              <a:rPr lang="en-US" err="1"/>
              <a:t>corrientes</a:t>
            </a:r>
            <a:r>
              <a:rPr lang="en-US"/>
              <a:t> y variables de </a:t>
            </a:r>
            <a:r>
              <a:rPr lang="en-US" err="1"/>
              <a:t>alta</a:t>
            </a:r>
            <a:r>
              <a:rPr lang="en-US"/>
              <a:t> </a:t>
            </a:r>
            <a:r>
              <a:rPr lang="en-US" err="1"/>
              <a:t>velocidad</a:t>
            </a:r>
            <a:r>
              <a:rPr lang="en-US"/>
              <a:t> de </a:t>
            </a:r>
            <a:r>
              <a:rPr lang="en-US" err="1"/>
              <a:t>los</a:t>
            </a:r>
            <a:r>
              <a:rPr lang="en-US"/>
              <a:t> </a:t>
            </a:r>
            <a:r>
              <a:rPr lang="en-US" err="1"/>
              <a:t>motores</a:t>
            </a:r>
            <a:r>
              <a:rPr lang="en-US"/>
              <a:t> o </a:t>
            </a:r>
            <a:r>
              <a:rPr lang="en-US" err="1"/>
              <a:t>equipos</a:t>
            </a:r>
            <a:r>
              <a:rPr lang="en-US"/>
              <a:t> </a:t>
            </a:r>
            <a:r>
              <a:rPr lang="en-US" err="1"/>
              <a:t>remotos</a:t>
            </a:r>
            <a:r>
              <a:rPr lang="en-US"/>
              <a:t> </a:t>
            </a:r>
            <a:r>
              <a:rPr lang="en-US" err="1"/>
              <a:t>como</a:t>
            </a:r>
            <a:r>
              <a:rPr lang="en-US"/>
              <a:t> </a:t>
            </a:r>
            <a:r>
              <a:rPr lang="en-US" err="1"/>
              <a:t>bombas</a:t>
            </a:r>
            <a:r>
              <a:rPr lang="en-US"/>
              <a:t>.</a:t>
            </a:r>
            <a:endParaRPr lang="en-US">
              <a:cs typeface="Calibri"/>
            </a:endParaRPr>
          </a:p>
          <a:p>
            <a:pPr lvl="2" indent="-285750">
              <a:buFont typeface="Arial,Sans-Serif"/>
              <a:buChar char="•"/>
            </a:pPr>
            <a:r>
              <a:rPr lang="en-US" err="1"/>
              <a:t>Operación</a:t>
            </a:r>
            <a:r>
              <a:rPr lang="en-US"/>
              <a:t> </a:t>
            </a:r>
            <a:r>
              <a:rPr lang="en-US" err="1"/>
              <a:t>remota</a:t>
            </a:r>
            <a:r>
              <a:rPr lang="en-US"/>
              <a:t> de </a:t>
            </a:r>
            <a:r>
              <a:rPr lang="en-US" err="1"/>
              <a:t>puente</a:t>
            </a:r>
            <a:r>
              <a:rPr lang="en-US"/>
              <a:t> </a:t>
            </a:r>
            <a:r>
              <a:rPr lang="en-US" err="1"/>
              <a:t>grúa</a:t>
            </a:r>
            <a:r>
              <a:rPr lang="en-US"/>
              <a:t> con </a:t>
            </a:r>
            <a:r>
              <a:rPr lang="en-US" err="1"/>
              <a:t>visualización</a:t>
            </a:r>
            <a:r>
              <a:rPr lang="en-US"/>
              <a:t> HD de </a:t>
            </a:r>
            <a:r>
              <a:rPr lang="en-US" err="1"/>
              <a:t>cámaras</a:t>
            </a:r>
            <a:r>
              <a:rPr lang="en-US"/>
              <a:t> (</a:t>
            </a:r>
            <a:r>
              <a:rPr lang="en-US" err="1"/>
              <a:t>realidad</a:t>
            </a:r>
            <a:r>
              <a:rPr lang="en-US"/>
              <a:t> </a:t>
            </a:r>
            <a:r>
              <a:rPr lang="en-US" err="1"/>
              <a:t>aumentada</a:t>
            </a:r>
            <a:r>
              <a:rPr lang="en-US"/>
              <a:t>)</a:t>
            </a:r>
            <a:endParaRPr lang="en-US">
              <a:cs typeface="Calibri"/>
            </a:endParaRPr>
          </a:p>
          <a:p>
            <a:pPr lvl="2" indent="-285750">
              <a:buFont typeface="Arial,Sans-Serif"/>
              <a:buChar char="•"/>
            </a:pPr>
            <a:r>
              <a:rPr lang="en-US" err="1"/>
              <a:t>Monitoreo</a:t>
            </a:r>
            <a:r>
              <a:rPr lang="en-US"/>
              <a:t> de </a:t>
            </a:r>
            <a:r>
              <a:rPr lang="en-US" err="1"/>
              <a:t>datos</a:t>
            </a:r>
            <a:r>
              <a:rPr lang="en-US"/>
              <a:t> </a:t>
            </a:r>
            <a:r>
              <a:rPr lang="en-US" err="1"/>
              <a:t>en</a:t>
            </a:r>
            <a:r>
              <a:rPr lang="en-US"/>
              <a:t> </a:t>
            </a:r>
            <a:r>
              <a:rPr lang="en-US" err="1"/>
              <a:t>tiempo</a:t>
            </a:r>
            <a:r>
              <a:rPr lang="en-US"/>
              <a:t> real para </a:t>
            </a:r>
            <a:r>
              <a:rPr lang="en-US" err="1"/>
              <a:t>operarios</a:t>
            </a:r>
            <a:r>
              <a:rPr lang="en-US"/>
              <a:t> que </a:t>
            </a:r>
            <a:r>
              <a:rPr lang="en-US" err="1"/>
              <a:t>trabajan</a:t>
            </a:r>
            <a:r>
              <a:rPr lang="en-US"/>
              <a:t> </a:t>
            </a:r>
            <a:r>
              <a:rPr lang="en-US" err="1"/>
              <a:t>en</a:t>
            </a:r>
            <a:r>
              <a:rPr lang="en-US"/>
              <a:t> </a:t>
            </a:r>
            <a:r>
              <a:rPr lang="en-US" err="1"/>
              <a:t>espacios</a:t>
            </a:r>
            <a:r>
              <a:rPr lang="en-US"/>
              <a:t> </a:t>
            </a:r>
            <a:r>
              <a:rPr lang="en-US" err="1"/>
              <a:t>confinados</a:t>
            </a:r>
            <a:r>
              <a:rPr lang="en-US"/>
              <a:t> o </a:t>
            </a:r>
            <a:r>
              <a:rPr lang="en-US" err="1"/>
              <a:t>en</a:t>
            </a:r>
            <a:r>
              <a:rPr lang="en-US"/>
              <a:t> </a:t>
            </a:r>
            <a:r>
              <a:rPr lang="en-US" err="1"/>
              <a:t>altura</a:t>
            </a:r>
            <a:r>
              <a:rPr lang="en-US"/>
              <a:t>. </a:t>
            </a:r>
            <a:r>
              <a:rPr lang="es-AR"/>
              <a:t> El 13/4 se realizará una visita a la planta para analizar los requerimientos para la implementación.</a:t>
            </a:r>
            <a:endParaRPr lang="en-US"/>
          </a:p>
          <a:p>
            <a:pPr marL="685800" lvl="1" indent="-228600">
              <a:buAutoNum type="arabicPeriod"/>
            </a:pPr>
            <a:r>
              <a:rPr lang="es-AR"/>
              <a:t>BASF: Se completó el proceso de RFI, a través de Vodafone, quién implementará a nivel global las Redes Privadas para BASF, apoyándose en </a:t>
            </a:r>
            <a:r>
              <a:rPr lang="es-AR" err="1"/>
              <a:t>CSPs</a:t>
            </a:r>
            <a:r>
              <a:rPr lang="es-AR"/>
              <a:t> de todo el mundo.</a:t>
            </a:r>
            <a:endParaRPr lang="en-US"/>
          </a:p>
          <a:p>
            <a:endParaRPr lang="en-US"/>
          </a:p>
          <a:p>
            <a:r>
              <a:rPr lang="en-US" sz="1200"/>
              <a:t>La </a:t>
            </a:r>
            <a:r>
              <a:rPr lang="en-US" sz="1200" err="1"/>
              <a:t>minería</a:t>
            </a:r>
            <a:r>
              <a:rPr lang="en-US" sz="1200"/>
              <a:t> de </a:t>
            </a:r>
            <a:r>
              <a:rPr lang="en-US" sz="1200" err="1"/>
              <a:t>Litio</a:t>
            </a:r>
            <a:r>
              <a:rPr lang="en-US"/>
              <a:t> es </a:t>
            </a:r>
            <a:r>
              <a:rPr lang="en-US" sz="1200"/>
              <a:t>la que </a:t>
            </a:r>
            <a:r>
              <a:rPr lang="en-US" err="1"/>
              <a:t>nos</a:t>
            </a:r>
            <a:r>
              <a:rPr lang="en-US"/>
              <a:t> </a:t>
            </a:r>
            <a:r>
              <a:rPr lang="en-US" err="1"/>
              <a:t>está</a:t>
            </a:r>
            <a:r>
              <a:rPr lang="en-US"/>
              <a:t> </a:t>
            </a:r>
            <a:r>
              <a:rPr lang="en-US" err="1"/>
              <a:t>solicitando</a:t>
            </a:r>
            <a:r>
              <a:rPr lang="en-US"/>
              <a:t> mayor </a:t>
            </a:r>
            <a:r>
              <a:rPr lang="en-US" err="1"/>
              <a:t>cantidad</a:t>
            </a:r>
            <a:r>
              <a:rPr lang="en-US"/>
              <a:t> de</a:t>
            </a:r>
            <a:r>
              <a:rPr lang="en-US" sz="1200"/>
              <a:t> </a:t>
            </a:r>
            <a:r>
              <a:rPr lang="en-US" sz="1200" err="1"/>
              <a:t>proyectos</a:t>
            </a:r>
            <a:r>
              <a:rPr lang="en-US" sz="1200"/>
              <a:t> que </a:t>
            </a:r>
            <a:r>
              <a:rPr lang="en-US" sz="1200" err="1"/>
              <a:t>demandan</a:t>
            </a:r>
            <a:r>
              <a:rPr lang="en-US" sz="1200"/>
              <a:t> </a:t>
            </a:r>
            <a:r>
              <a:rPr lang="en-US" sz="1200" err="1"/>
              <a:t>soluciones</a:t>
            </a:r>
            <a:r>
              <a:rPr lang="en-US" sz="1200"/>
              <a:t> de Redes Privadas</a:t>
            </a:r>
            <a:r>
              <a:rPr lang="en-US"/>
              <a:t>:</a:t>
            </a:r>
            <a:endParaRPr lang="en-US" sz="1200">
              <a:cs typeface="Calibri"/>
            </a:endParaRPr>
          </a:p>
          <a:p>
            <a:endParaRPr lang="en-US" sz="1200" b="1"/>
          </a:p>
          <a:p>
            <a:r>
              <a:rPr lang="en-US" sz="1200"/>
              <a:t>El </a:t>
            </a:r>
            <a:r>
              <a:rPr lang="en-US" sz="1200" err="1"/>
              <a:t>denominador</a:t>
            </a:r>
            <a:r>
              <a:rPr lang="en-US" sz="1200"/>
              <a:t> </a:t>
            </a:r>
            <a:r>
              <a:rPr lang="en-US" sz="1200" err="1"/>
              <a:t>común</a:t>
            </a:r>
            <a:r>
              <a:rPr lang="en-US" sz="1200"/>
              <a:t> </a:t>
            </a:r>
            <a:r>
              <a:rPr lang="en-US" sz="1200" err="1"/>
              <a:t>en</a:t>
            </a:r>
            <a:r>
              <a:rPr lang="en-US" sz="1200"/>
              <a:t> </a:t>
            </a:r>
            <a:r>
              <a:rPr lang="en-US" sz="1200" err="1"/>
              <a:t>estos</a:t>
            </a:r>
            <a:r>
              <a:rPr lang="en-US" sz="1200"/>
              <a:t> </a:t>
            </a:r>
            <a:r>
              <a:rPr lang="en-US" sz="1200" err="1"/>
              <a:t>casos</a:t>
            </a:r>
            <a:r>
              <a:rPr lang="en-US" sz="1200"/>
              <a:t> es la </a:t>
            </a:r>
            <a:r>
              <a:rPr lang="en-US" sz="1200" err="1"/>
              <a:t>cobertura</a:t>
            </a:r>
            <a:r>
              <a:rPr lang="en-US" sz="1200"/>
              <a:t> </a:t>
            </a:r>
            <a:r>
              <a:rPr lang="en-US" sz="1200" err="1"/>
              <a:t>inexistente</a:t>
            </a:r>
            <a:r>
              <a:rPr lang="en-US" sz="1200"/>
              <a:t> o mala de </a:t>
            </a:r>
            <a:r>
              <a:rPr lang="en-US" sz="1200" err="1"/>
              <a:t>nuestra</a:t>
            </a:r>
            <a:r>
              <a:rPr lang="en-US" sz="1200"/>
              <a:t> red </a:t>
            </a:r>
            <a:r>
              <a:rPr lang="en-US" sz="1200" err="1"/>
              <a:t>pública</a:t>
            </a:r>
            <a:r>
              <a:rPr lang="en-US" sz="1200"/>
              <a:t>, </a:t>
            </a:r>
            <a:r>
              <a:rPr lang="en-US" sz="1200" err="1"/>
              <a:t>limitada</a:t>
            </a:r>
            <a:r>
              <a:rPr lang="en-US" sz="1200"/>
              <a:t> </a:t>
            </a:r>
            <a:r>
              <a:rPr lang="en-US" sz="1200" err="1"/>
              <a:t>fundamentalmente</a:t>
            </a:r>
            <a:r>
              <a:rPr lang="en-US" sz="1200"/>
              <a:t> </a:t>
            </a:r>
            <a:r>
              <a:rPr lang="en-US" sz="1200" err="1"/>
              <a:t>por</a:t>
            </a:r>
            <a:r>
              <a:rPr lang="en-US" sz="1200"/>
              <a:t> la </a:t>
            </a:r>
            <a:r>
              <a:rPr lang="en-US" sz="1200" err="1"/>
              <a:t>posibilidad</a:t>
            </a:r>
            <a:r>
              <a:rPr lang="en-US" sz="1200"/>
              <a:t> de </a:t>
            </a:r>
            <a:r>
              <a:rPr lang="en-US" sz="1200" err="1"/>
              <a:t>llegar</a:t>
            </a:r>
            <a:r>
              <a:rPr lang="en-US" sz="1200"/>
              <a:t> con un backhaul de </a:t>
            </a:r>
            <a:r>
              <a:rPr lang="en-US" sz="1200" err="1"/>
              <a:t>calidad</a:t>
            </a:r>
            <a:r>
              <a:rPr lang="en-US" sz="1200"/>
              <a:t> (FO), </a:t>
            </a:r>
            <a:r>
              <a:rPr lang="en-US" sz="1200" err="1"/>
              <a:t>en</a:t>
            </a:r>
            <a:r>
              <a:rPr lang="en-US" sz="1200"/>
              <a:t> general la </a:t>
            </a:r>
            <a:r>
              <a:rPr lang="en-US" sz="1200" err="1"/>
              <a:t>única</a:t>
            </a:r>
            <a:r>
              <a:rPr lang="en-US" sz="1200"/>
              <a:t> </a:t>
            </a:r>
            <a:r>
              <a:rPr lang="en-US" sz="1200" err="1"/>
              <a:t>posibilidad</a:t>
            </a:r>
            <a:r>
              <a:rPr lang="en-US" sz="1200"/>
              <a:t> </a:t>
            </a:r>
            <a:r>
              <a:rPr lang="en-US" sz="1200" err="1"/>
              <a:t>en</a:t>
            </a:r>
            <a:r>
              <a:rPr lang="en-US" sz="1200"/>
              <a:t> </a:t>
            </a:r>
            <a:r>
              <a:rPr lang="en-US" sz="1200" err="1"/>
              <a:t>estas</a:t>
            </a:r>
            <a:r>
              <a:rPr lang="en-US" sz="1200"/>
              <a:t> </a:t>
            </a:r>
            <a:r>
              <a:rPr lang="en-US" sz="1200" err="1"/>
              <a:t>áreas</a:t>
            </a:r>
            <a:r>
              <a:rPr lang="en-US" sz="1200"/>
              <a:t> </a:t>
            </a:r>
            <a:r>
              <a:rPr lang="en-US" sz="1200" err="1"/>
              <a:t>remotas</a:t>
            </a:r>
            <a:r>
              <a:rPr lang="en-US" sz="1200"/>
              <a:t> es backhaul </a:t>
            </a:r>
            <a:r>
              <a:rPr lang="en-US" sz="1200" err="1"/>
              <a:t>satelital</a:t>
            </a:r>
            <a:r>
              <a:rPr lang="en-US" sz="1200"/>
              <a:t> con la </a:t>
            </a:r>
            <a:r>
              <a:rPr lang="en-US" sz="1200" err="1"/>
              <a:t>consecuente</a:t>
            </a:r>
            <a:r>
              <a:rPr lang="en-US" sz="1200"/>
              <a:t> </a:t>
            </a:r>
            <a:r>
              <a:rPr lang="en-US" sz="1200" err="1"/>
              <a:t>limitación</a:t>
            </a:r>
            <a:r>
              <a:rPr lang="en-US" sz="1200"/>
              <a:t> </a:t>
            </a:r>
            <a:r>
              <a:rPr lang="en-US" sz="1200" err="1"/>
              <a:t>en</a:t>
            </a:r>
            <a:r>
              <a:rPr lang="en-US" sz="1200"/>
              <a:t> </a:t>
            </a:r>
            <a:r>
              <a:rPr lang="en-US" sz="1200" err="1"/>
              <a:t>calidad</a:t>
            </a:r>
            <a:r>
              <a:rPr lang="en-US" sz="1200"/>
              <a:t> y </a:t>
            </a:r>
            <a:r>
              <a:rPr lang="en-US" sz="1200" err="1"/>
              <a:t>tipos</a:t>
            </a:r>
            <a:r>
              <a:rPr lang="en-US" sz="1200"/>
              <a:t> de </a:t>
            </a:r>
            <a:r>
              <a:rPr lang="en-US" sz="1200" err="1"/>
              <a:t>servicios</a:t>
            </a:r>
            <a:r>
              <a:rPr lang="en-US" sz="1200"/>
              <a:t> que </a:t>
            </a:r>
            <a:r>
              <a:rPr lang="en-US" sz="1200" err="1"/>
              <a:t>podemos</a:t>
            </a:r>
            <a:r>
              <a:rPr lang="en-US" sz="1200"/>
              <a:t> </a:t>
            </a:r>
            <a:r>
              <a:rPr lang="en-US" sz="1200" err="1"/>
              <a:t>ofrecer</a:t>
            </a:r>
            <a:r>
              <a:rPr lang="en-US" sz="1200"/>
              <a:t>.</a:t>
            </a:r>
            <a:endParaRPr lang="en-US" sz="1200">
              <a:cs typeface="Calibri"/>
            </a:endParaRPr>
          </a:p>
          <a:p>
            <a:r>
              <a:rPr lang="en-US" sz="1200"/>
              <a:t>En </a:t>
            </a:r>
            <a:r>
              <a:rPr lang="en-US" sz="1200" err="1"/>
              <a:t>estos</a:t>
            </a:r>
            <a:r>
              <a:rPr lang="en-US" sz="1200"/>
              <a:t> </a:t>
            </a:r>
            <a:r>
              <a:rPr lang="en-US" sz="1200" err="1"/>
              <a:t>casos</a:t>
            </a:r>
            <a:r>
              <a:rPr lang="en-US" sz="1200"/>
              <a:t>, </a:t>
            </a:r>
            <a:r>
              <a:rPr lang="en-US" sz="1200" err="1"/>
              <a:t>el</a:t>
            </a:r>
            <a:r>
              <a:rPr lang="en-US" sz="1200"/>
              <a:t> </a:t>
            </a:r>
            <a:r>
              <a:rPr lang="en-US" sz="1200" err="1"/>
              <a:t>despliegue</a:t>
            </a:r>
            <a:r>
              <a:rPr lang="en-US" sz="1200"/>
              <a:t> de </a:t>
            </a:r>
            <a:r>
              <a:rPr lang="en-US" sz="1200" err="1"/>
              <a:t>una</a:t>
            </a:r>
            <a:r>
              <a:rPr lang="en-US" sz="1200"/>
              <a:t> Red Privada standalone, es </a:t>
            </a:r>
            <a:r>
              <a:rPr lang="en-US" sz="1200" err="1"/>
              <a:t>decir</a:t>
            </a:r>
            <a:r>
              <a:rPr lang="en-US" sz="1200"/>
              <a:t> </a:t>
            </a:r>
            <a:r>
              <a:rPr lang="en-US" sz="1200" err="1"/>
              <a:t>completamente</a:t>
            </a:r>
            <a:r>
              <a:rPr lang="en-US" sz="1200"/>
              <a:t> </a:t>
            </a:r>
            <a:r>
              <a:rPr lang="en-US" sz="1200" err="1"/>
              <a:t>desplegada</a:t>
            </a:r>
            <a:r>
              <a:rPr lang="en-US" sz="1200"/>
              <a:t> </a:t>
            </a:r>
            <a:r>
              <a:rPr lang="en-US" sz="1200" err="1"/>
              <a:t>en</a:t>
            </a:r>
            <a:r>
              <a:rPr lang="en-US" sz="1200"/>
              <a:t> las </a:t>
            </a:r>
            <a:r>
              <a:rPr lang="en-US" sz="1200" err="1"/>
              <a:t>instalaciones</a:t>
            </a:r>
            <a:r>
              <a:rPr lang="en-US" sz="1200"/>
              <a:t> de la mina, </a:t>
            </a:r>
            <a:r>
              <a:rPr lang="en-US" sz="1200" err="1"/>
              <a:t>nos</a:t>
            </a:r>
            <a:r>
              <a:rPr lang="en-US" sz="1200"/>
              <a:t> </a:t>
            </a:r>
            <a:r>
              <a:rPr lang="en-US" sz="1200" err="1"/>
              <a:t>brinda</a:t>
            </a:r>
            <a:r>
              <a:rPr lang="en-US" sz="1200"/>
              <a:t> </a:t>
            </a:r>
            <a:r>
              <a:rPr lang="en-US" sz="1200" err="1"/>
              <a:t>una</a:t>
            </a:r>
            <a:r>
              <a:rPr lang="en-US" sz="1200"/>
              <a:t> </a:t>
            </a:r>
            <a:r>
              <a:rPr lang="en-US" sz="1200" err="1"/>
              <a:t>elevada</a:t>
            </a:r>
            <a:r>
              <a:rPr lang="en-US" sz="1200"/>
              <a:t> </a:t>
            </a:r>
            <a:r>
              <a:rPr lang="en-US" sz="1200" err="1"/>
              <a:t>disponibilidad</a:t>
            </a:r>
            <a:r>
              <a:rPr lang="en-US" sz="1200"/>
              <a:t>, con </a:t>
            </a:r>
            <a:r>
              <a:rPr lang="en-US" sz="1200" err="1"/>
              <a:t>infraestructura</a:t>
            </a:r>
            <a:r>
              <a:rPr lang="en-US" sz="1200"/>
              <a:t> </a:t>
            </a:r>
            <a:r>
              <a:rPr lang="en-US" sz="1200" err="1"/>
              <a:t>redundante</a:t>
            </a:r>
            <a:r>
              <a:rPr lang="en-US" sz="1200"/>
              <a:t> que </a:t>
            </a:r>
            <a:r>
              <a:rPr lang="en-US" sz="1200" err="1"/>
              <a:t>permite</a:t>
            </a:r>
            <a:r>
              <a:rPr lang="en-US" sz="1200"/>
              <a:t> </a:t>
            </a:r>
            <a:r>
              <a:rPr lang="en-US" sz="1200" err="1"/>
              <a:t>asegurar</a:t>
            </a:r>
            <a:r>
              <a:rPr lang="en-US" sz="1200"/>
              <a:t> las </a:t>
            </a:r>
            <a:r>
              <a:rPr lang="en-US" sz="1200" err="1"/>
              <a:t>operaciones</a:t>
            </a:r>
            <a:r>
              <a:rPr lang="en-US" sz="1200"/>
              <a:t> y Comunicaciones </a:t>
            </a:r>
            <a:r>
              <a:rPr lang="en-US" sz="1200" err="1"/>
              <a:t>en</a:t>
            </a:r>
            <a:r>
              <a:rPr lang="en-US" sz="1200"/>
              <a:t> forma </a:t>
            </a:r>
            <a:r>
              <a:rPr lang="en-US" sz="1200" err="1"/>
              <a:t>independiente</a:t>
            </a:r>
            <a:r>
              <a:rPr lang="en-US" sz="1200"/>
              <a:t> de la red </a:t>
            </a:r>
            <a:r>
              <a:rPr lang="en-US" sz="1200" err="1"/>
              <a:t>pública</a:t>
            </a:r>
            <a:r>
              <a:rPr lang="en-US" sz="1200"/>
              <a:t>, </a:t>
            </a:r>
            <a:r>
              <a:rPr lang="en-US" sz="1200" err="1"/>
              <a:t>abriendo</a:t>
            </a:r>
            <a:r>
              <a:rPr lang="en-US" sz="1200"/>
              <a:t> un </a:t>
            </a:r>
            <a:r>
              <a:rPr lang="en-US" sz="1200" err="1"/>
              <a:t>abanico</a:t>
            </a:r>
            <a:r>
              <a:rPr lang="en-US" sz="1200"/>
              <a:t> de </a:t>
            </a:r>
            <a:r>
              <a:rPr lang="en-US" sz="1200" err="1"/>
              <a:t>posibilidades</a:t>
            </a:r>
            <a:r>
              <a:rPr lang="en-US" sz="1200"/>
              <a:t> </a:t>
            </a:r>
            <a:r>
              <a:rPr lang="en-US" sz="1200" err="1"/>
              <a:t>en</a:t>
            </a:r>
            <a:r>
              <a:rPr lang="en-US" sz="1200"/>
              <a:t> </a:t>
            </a:r>
            <a:r>
              <a:rPr lang="en-US" sz="1200" err="1"/>
              <a:t>el</a:t>
            </a:r>
            <a:r>
              <a:rPr lang="en-US" sz="1200"/>
              <a:t> </a:t>
            </a:r>
            <a:r>
              <a:rPr lang="en-US" sz="1200" err="1"/>
              <a:t>tipo</a:t>
            </a:r>
            <a:r>
              <a:rPr lang="en-US" sz="1200"/>
              <a:t> de </a:t>
            </a:r>
            <a:r>
              <a:rPr lang="en-US" sz="1200" err="1"/>
              <a:t>servicios</a:t>
            </a:r>
            <a:r>
              <a:rPr lang="en-US" sz="1200"/>
              <a:t> que </a:t>
            </a:r>
            <a:r>
              <a:rPr lang="en-US" sz="1200" err="1"/>
              <a:t>podemos</a:t>
            </a:r>
            <a:r>
              <a:rPr lang="en-US" sz="1200"/>
              <a:t> </a:t>
            </a:r>
            <a:r>
              <a:rPr lang="en-US" sz="1200" err="1"/>
              <a:t>ofrecer</a:t>
            </a:r>
            <a:r>
              <a:rPr lang="en-US" sz="1200"/>
              <a:t>. Por </a:t>
            </a:r>
            <a:r>
              <a:rPr lang="en-US" sz="1200" err="1"/>
              <a:t>ejemplo</a:t>
            </a:r>
            <a:r>
              <a:rPr lang="en-US" sz="1200"/>
              <a:t> </a:t>
            </a:r>
            <a:r>
              <a:rPr lang="en-US" sz="1200" err="1"/>
              <a:t>dispositivos</a:t>
            </a:r>
            <a:r>
              <a:rPr lang="en-US" sz="1200"/>
              <a:t> IOT para </a:t>
            </a:r>
            <a:r>
              <a:rPr lang="en-US" sz="1200" err="1"/>
              <a:t>Mediciones</a:t>
            </a:r>
            <a:r>
              <a:rPr lang="en-US" sz="1200"/>
              <a:t> de </a:t>
            </a:r>
            <a:r>
              <a:rPr lang="en-US" sz="1200" err="1"/>
              <a:t>calidad</a:t>
            </a:r>
            <a:r>
              <a:rPr lang="en-US" sz="1200"/>
              <a:t> de </a:t>
            </a:r>
            <a:r>
              <a:rPr lang="en-US" sz="1200" err="1"/>
              <a:t>agua</a:t>
            </a:r>
            <a:r>
              <a:rPr lang="en-US" sz="1200"/>
              <a:t>, </a:t>
            </a:r>
            <a:r>
              <a:rPr lang="en-US" sz="1200" err="1"/>
              <a:t>concentraciones</a:t>
            </a:r>
            <a:r>
              <a:rPr lang="en-US" sz="1200"/>
              <a:t> de </a:t>
            </a:r>
            <a:r>
              <a:rPr lang="en-US" sz="1200" err="1"/>
              <a:t>carbonato</a:t>
            </a:r>
            <a:r>
              <a:rPr lang="en-US" sz="1200"/>
              <a:t> de </a:t>
            </a:r>
            <a:r>
              <a:rPr lang="en-US" sz="1200" err="1"/>
              <a:t>litio</a:t>
            </a:r>
            <a:r>
              <a:rPr lang="en-US" sz="1200"/>
              <a:t>, </a:t>
            </a:r>
            <a:r>
              <a:rPr lang="en-US" sz="1200" err="1"/>
              <a:t>sensores</a:t>
            </a:r>
            <a:r>
              <a:rPr lang="en-US" sz="1200"/>
              <a:t> </a:t>
            </a:r>
            <a:r>
              <a:rPr lang="en-US" sz="1200" err="1"/>
              <a:t>climáticos</a:t>
            </a:r>
            <a:r>
              <a:rPr lang="en-US" sz="1200"/>
              <a:t>, control de </a:t>
            </a:r>
            <a:r>
              <a:rPr lang="en-US" sz="1200" err="1"/>
              <a:t>inventario</a:t>
            </a:r>
            <a:r>
              <a:rPr lang="en-US" sz="1200"/>
              <a:t>, etc. </a:t>
            </a:r>
            <a:r>
              <a:rPr lang="en-US" sz="1200" err="1"/>
              <a:t>También</a:t>
            </a:r>
            <a:r>
              <a:rPr lang="en-US" sz="1200"/>
              <a:t> </a:t>
            </a:r>
            <a:r>
              <a:rPr lang="en-US" sz="1200" err="1"/>
              <a:t>aplicaciones</a:t>
            </a:r>
            <a:r>
              <a:rPr lang="en-US" sz="1200"/>
              <a:t> que </a:t>
            </a:r>
            <a:r>
              <a:rPr lang="en-US" sz="1200" err="1"/>
              <a:t>requieren</a:t>
            </a:r>
            <a:r>
              <a:rPr lang="en-US" sz="1200"/>
              <a:t> un </a:t>
            </a:r>
            <a:r>
              <a:rPr lang="en-US" sz="1200" err="1"/>
              <a:t>elevado</a:t>
            </a:r>
            <a:r>
              <a:rPr lang="en-US" sz="1200"/>
              <a:t> ancho de </a:t>
            </a:r>
            <a:r>
              <a:rPr lang="en-US" sz="1200" err="1"/>
              <a:t>banda</a:t>
            </a:r>
            <a:r>
              <a:rPr lang="en-US" sz="1200"/>
              <a:t>, </a:t>
            </a:r>
            <a:r>
              <a:rPr lang="en-US" sz="1200" err="1"/>
              <a:t>asociadas</a:t>
            </a:r>
            <a:r>
              <a:rPr lang="en-US" sz="1200"/>
              <a:t> al </a:t>
            </a:r>
            <a:r>
              <a:rPr lang="en-US" sz="1200" err="1"/>
              <a:t>análisis</a:t>
            </a:r>
            <a:r>
              <a:rPr lang="en-US" sz="1200"/>
              <a:t> de video </a:t>
            </a:r>
            <a:r>
              <a:rPr lang="en-US" sz="1200" err="1"/>
              <a:t>en</a:t>
            </a:r>
            <a:r>
              <a:rPr lang="en-US" sz="1200"/>
              <a:t> </a:t>
            </a:r>
            <a:r>
              <a:rPr lang="en-US" sz="1200" err="1"/>
              <a:t>tiempo</a:t>
            </a:r>
            <a:r>
              <a:rPr lang="en-US" sz="1200"/>
              <a:t> real. Y algo fundamental, la </a:t>
            </a:r>
            <a:r>
              <a:rPr lang="en-US" sz="1200" err="1"/>
              <a:t>posibilidad</a:t>
            </a:r>
            <a:r>
              <a:rPr lang="en-US" sz="1200"/>
              <a:t> de Comunicaciones del </a:t>
            </a:r>
            <a:r>
              <a:rPr lang="en-US" sz="1200" err="1"/>
              <a:t>tipo</a:t>
            </a:r>
            <a:r>
              <a:rPr lang="en-US" sz="1200"/>
              <a:t> MCPTT para </a:t>
            </a:r>
            <a:r>
              <a:rPr lang="en-US" sz="1200" err="1"/>
              <a:t>voz</a:t>
            </a:r>
            <a:r>
              <a:rPr lang="en-US" sz="1200"/>
              <a:t> y video.</a:t>
            </a:r>
            <a:endParaRPr lang="en-US" sz="1200">
              <a:cs typeface="Calibri"/>
            </a:endParaRPr>
          </a:p>
          <a:p>
            <a:endParaRPr lang="en-US" sz="1200"/>
          </a:p>
          <a:p>
            <a:endParaRPr lang="es-ES" sz="1200">
              <a:solidFill>
                <a:srgbClr val="002060"/>
              </a:solidFill>
              <a:latin typeface="Roboto"/>
              <a:ea typeface="Roboto"/>
              <a:cs typeface="Roboto"/>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103</a:t>
            </a:fld>
            <a:endParaRPr lang="es-AR"/>
          </a:p>
        </p:txBody>
      </p:sp>
    </p:spTree>
    <p:extLst>
      <p:ext uri="{BB962C8B-B14F-4D97-AF65-F5344CB8AC3E}">
        <p14:creationId xmlns:p14="http://schemas.microsoft.com/office/powerpoint/2010/main" val="512242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defRPr/>
            </a:pPr>
            <a:endParaRPr lang="en-US" sz="1200">
              <a:solidFill>
                <a:srgbClr val="000000"/>
              </a:solidFill>
              <a:latin typeface="Calibri" panose="020F0502020204030204"/>
              <a:ea typeface="Roboto" panose="02000000000000000000" pitchFamily="2" charset="0"/>
              <a:cs typeface="Calibri"/>
            </a:endParaRPr>
          </a:p>
          <a:p>
            <a:endParaRPr lang="es-ES">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104</a:t>
            </a:fld>
            <a:endParaRPr lang="es-AR"/>
          </a:p>
        </p:txBody>
      </p:sp>
    </p:spTree>
    <p:extLst>
      <p:ext uri="{BB962C8B-B14F-4D97-AF65-F5344CB8AC3E}">
        <p14:creationId xmlns:p14="http://schemas.microsoft.com/office/powerpoint/2010/main" val="28042851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defRPr/>
            </a:pPr>
            <a:endParaRPr lang="en-US" sz="1200">
              <a:solidFill>
                <a:srgbClr val="000000"/>
              </a:solidFill>
              <a:latin typeface="Calibri" panose="020F0502020204030204"/>
              <a:ea typeface="Roboto" panose="02000000000000000000" pitchFamily="2" charset="0"/>
              <a:cs typeface="Calibri"/>
            </a:endParaRPr>
          </a:p>
          <a:p>
            <a:endParaRPr lang="es-ES">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105</a:t>
            </a:fld>
            <a:endParaRPr lang="es-AR"/>
          </a:p>
        </p:txBody>
      </p:sp>
    </p:spTree>
    <p:extLst>
      <p:ext uri="{BB962C8B-B14F-4D97-AF65-F5344CB8AC3E}">
        <p14:creationId xmlns:p14="http://schemas.microsoft.com/office/powerpoint/2010/main" val="11571758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defRPr/>
            </a:pPr>
            <a:endParaRPr lang="en-US" sz="1200">
              <a:solidFill>
                <a:srgbClr val="000000"/>
              </a:solidFill>
              <a:latin typeface="Calibri" panose="020F0502020204030204"/>
              <a:ea typeface="Roboto" panose="02000000000000000000" pitchFamily="2" charset="0"/>
              <a:cs typeface="Calibri"/>
            </a:endParaRPr>
          </a:p>
          <a:p>
            <a:endParaRPr lang="es-ES">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106</a:t>
            </a:fld>
            <a:endParaRPr lang="es-AR"/>
          </a:p>
        </p:txBody>
      </p:sp>
    </p:spTree>
    <p:extLst>
      <p:ext uri="{BB962C8B-B14F-4D97-AF65-F5344CB8AC3E}">
        <p14:creationId xmlns:p14="http://schemas.microsoft.com/office/powerpoint/2010/main" val="14066777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defRPr/>
            </a:pPr>
            <a:endParaRPr lang="en-US" sz="1200">
              <a:solidFill>
                <a:srgbClr val="000000"/>
              </a:solidFill>
              <a:latin typeface="Calibri" panose="020F0502020204030204"/>
              <a:ea typeface="Roboto" panose="02000000000000000000" pitchFamily="2" charset="0"/>
              <a:cs typeface="Calibri"/>
            </a:endParaRPr>
          </a:p>
          <a:p>
            <a:endParaRPr lang="es-ES">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107</a:t>
            </a:fld>
            <a:endParaRPr lang="es-AR"/>
          </a:p>
        </p:txBody>
      </p:sp>
    </p:spTree>
    <p:extLst>
      <p:ext uri="{BB962C8B-B14F-4D97-AF65-F5344CB8AC3E}">
        <p14:creationId xmlns:p14="http://schemas.microsoft.com/office/powerpoint/2010/main" val="40617304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Agregar un QR en la encueta</a:t>
            </a:r>
          </a:p>
          <a:p>
            <a:endParaRPr lang="es-ES_tradnl"/>
          </a:p>
        </p:txBody>
      </p:sp>
      <p:sp>
        <p:nvSpPr>
          <p:cNvPr id="4" name="Slide Number Placeholder 3"/>
          <p:cNvSpPr>
            <a:spLocks noGrp="1"/>
          </p:cNvSpPr>
          <p:nvPr>
            <p:ph type="sldNum" sz="quarter" idx="5"/>
          </p:nvPr>
        </p:nvSpPr>
        <p:spPr/>
        <p:txBody>
          <a:bodyPr/>
          <a:lstStyle/>
          <a:p>
            <a:fld id="{1A674B31-BCC5-4C52-9078-67F13E4BC0FD}" type="slidenum">
              <a:rPr lang="es-AR" smtClean="0"/>
              <a:t>108</a:t>
            </a:fld>
            <a:endParaRPr lang="es-AR"/>
          </a:p>
        </p:txBody>
      </p:sp>
    </p:spTree>
    <p:extLst>
      <p:ext uri="{BB962C8B-B14F-4D97-AF65-F5344CB8AC3E}">
        <p14:creationId xmlns:p14="http://schemas.microsoft.com/office/powerpoint/2010/main" val="2736642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12</a:t>
            </a:fld>
            <a:endParaRPr lang="es-AR"/>
          </a:p>
        </p:txBody>
      </p:sp>
    </p:spTree>
    <p:extLst>
      <p:ext uri="{BB962C8B-B14F-4D97-AF65-F5344CB8AC3E}">
        <p14:creationId xmlns:p14="http://schemas.microsoft.com/office/powerpoint/2010/main" val="17611635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109</a:t>
            </a:fld>
            <a:endParaRPr lang="es-AR"/>
          </a:p>
        </p:txBody>
      </p:sp>
    </p:spTree>
    <p:extLst>
      <p:ext uri="{BB962C8B-B14F-4D97-AF65-F5344CB8AC3E}">
        <p14:creationId xmlns:p14="http://schemas.microsoft.com/office/powerpoint/2010/main" val="2416190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110</a:t>
            </a:fld>
            <a:endParaRPr lang="es-AR"/>
          </a:p>
        </p:txBody>
      </p:sp>
    </p:spTree>
    <p:extLst>
      <p:ext uri="{BB962C8B-B14F-4D97-AF65-F5344CB8AC3E}">
        <p14:creationId xmlns:p14="http://schemas.microsoft.com/office/powerpoint/2010/main" val="10661521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cs typeface="Calibri"/>
            </a:endParaRPr>
          </a:p>
          <a:p>
            <a:r>
              <a:rPr lang="es-AR"/>
              <a:t>En la sala se contará mas detalle del trabajo realizado en este sentido y los próximos pasos.</a:t>
            </a: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5330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594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cs typeface="+mn-lt"/>
              </a:rPr>
              <a:t>En Q1 continuamos la exploración, terminamos la documentación y códigos ejemplo, tanto de app Android como de </a:t>
            </a:r>
            <a:r>
              <a:rPr lang="es-AR" err="1">
                <a:cs typeface="+mn-lt"/>
              </a:rPr>
              <a:t>backend</a:t>
            </a:r>
            <a:r>
              <a:rPr lang="es-AR">
                <a:cs typeface="+mn-lt"/>
              </a:rPr>
              <a:t>. Preparamos workshop de transferencia a la plataforma, quedando pendiente su dictado en Q2 por temas de agenda.</a:t>
            </a:r>
            <a:br>
              <a:rPr lang="es-AR">
                <a:cs typeface="+mn-lt"/>
              </a:rPr>
            </a:br>
            <a:br>
              <a:rPr lang="es-AR">
                <a:cs typeface="+mn-lt"/>
              </a:rPr>
            </a:br>
            <a:r>
              <a:rPr lang="es-AR">
                <a:cs typeface="Calibri"/>
              </a:rPr>
              <a:t>Se avanzó en la exploración de dispositivos de terceros en la plataforma Tuya y en particular con el estudio de </a:t>
            </a:r>
            <a:r>
              <a:rPr lang="es-AR" err="1">
                <a:cs typeface="Calibri"/>
              </a:rPr>
              <a:t>retrofit</a:t>
            </a:r>
            <a:r>
              <a:rPr lang="es-AR">
                <a:cs typeface="Calibri"/>
              </a:rPr>
              <a:t> de porteros eléctricos.</a:t>
            </a:r>
            <a:br>
              <a:rPr lang="en-US">
                <a:cs typeface="+mn-lt"/>
              </a:rPr>
            </a:br>
            <a:r>
              <a:rPr lang="es-AR">
                <a:cs typeface="Calibri"/>
              </a:rPr>
              <a:t>En esta línea, se estudiaron los tipos de porteros mas comunes disponibles en el mercado argentino y se realizó un prototipo que ante accionamiento de pulsador, emulando el timbre, genera un evento en nube de Tuya.</a:t>
            </a:r>
          </a:p>
          <a:p>
            <a:r>
              <a:rPr lang="es-AR"/>
              <a:t>En la sala se contará mas detalle del trabajo realizado en este sentido y los próximos pasos.</a:t>
            </a: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28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7737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cs typeface="+mn-lt"/>
              </a:rPr>
              <a:t>En Q1 Se terminaron el SOW de la POC y los procesos de pago a proveedores. Conjuntamente con área de QA comercial, se definió el listado de usuarios finales sobre los que se realizará la PoC.</a:t>
            </a:r>
            <a:br>
              <a:rPr lang="es-AR">
                <a:cs typeface="+mn-lt"/>
              </a:rPr>
            </a:br>
            <a:r>
              <a:rPr lang="es-AR">
                <a:cs typeface="+mn-lt"/>
              </a:rPr>
              <a:t>Por otro lado, se obtuvo e instaló módulo de HDM para poder instalar la app en los </a:t>
            </a:r>
            <a:r>
              <a:rPr lang="es-AR" err="1">
                <a:cs typeface="+mn-lt"/>
              </a:rPr>
              <a:t>CMs</a:t>
            </a:r>
            <a:r>
              <a:rPr lang="es-AR">
                <a:cs typeface="+mn-lt"/>
              </a:rPr>
              <a:t>.</a:t>
            </a:r>
            <a:br>
              <a:rPr lang="en-US">
                <a:cs typeface="+mn-lt"/>
              </a:rPr>
            </a:br>
            <a:r>
              <a:rPr lang="es-AR">
                <a:cs typeface="+mn-lt"/>
              </a:rPr>
              <a:t>La integración del agente de parte de </a:t>
            </a:r>
            <a:r>
              <a:rPr lang="es-AR" err="1">
                <a:cs typeface="+mn-lt"/>
              </a:rPr>
              <a:t>Vantiva</a:t>
            </a:r>
            <a:r>
              <a:rPr lang="es-AR">
                <a:cs typeface="+mn-lt"/>
              </a:rPr>
              <a:t> en CGA4233 sufrió retrasos por parte de ellos y se espera terminar a principios de Q2. </a:t>
            </a:r>
          </a:p>
          <a:p>
            <a:endParaRPr lang="es-AR">
              <a:cs typeface="+mn-lt"/>
            </a:endParaRPr>
          </a:p>
          <a:p>
            <a:r>
              <a:rPr lang="es-AR">
                <a:cs typeface="+mn-lt"/>
              </a:rPr>
              <a:t>Como exploración </a:t>
            </a:r>
            <a:r>
              <a:rPr lang="es-AR" err="1">
                <a:cs typeface="+mn-lt"/>
              </a:rPr>
              <a:t>satelite</a:t>
            </a:r>
            <a:r>
              <a:rPr lang="es-AR">
                <a:cs typeface="+mn-lt"/>
              </a:rPr>
              <a:t> de esta iniciativa, se probó ok agente TWAMP para medir latencia en CPE. Se logró implementar binario en ONT PRV33AX349B de </a:t>
            </a:r>
            <a:r>
              <a:rPr lang="es-AR" err="1">
                <a:cs typeface="+mn-lt"/>
              </a:rPr>
              <a:t>Arcadyan</a:t>
            </a:r>
            <a:r>
              <a:rPr lang="es-AR">
                <a:cs typeface="+mn-lt"/>
              </a:rPr>
              <a:t>.</a:t>
            </a:r>
          </a:p>
          <a:p>
            <a:br>
              <a:rPr lang="es-AR">
                <a:cs typeface="+mn-lt"/>
              </a:rPr>
            </a:br>
            <a:r>
              <a:rPr lang="es-AR">
                <a:cs typeface="+mn-lt"/>
              </a:rPr>
              <a:t>En la sala se contará mas detalle del trabajo realizado en este sentido y los próximos pasos.</a:t>
            </a:r>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0178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9187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cs typeface="+mn-lt"/>
              </a:rPr>
              <a:t>En Q1 nos reunimos en el </a:t>
            </a:r>
            <a:r>
              <a:rPr lang="es-AR" err="1">
                <a:cs typeface="+mn-lt"/>
              </a:rPr>
              <a:t>lab</a:t>
            </a:r>
            <a:r>
              <a:rPr lang="es-AR">
                <a:cs typeface="+mn-lt"/>
              </a:rPr>
              <a:t> de Olivos con gente de </a:t>
            </a:r>
            <a:r>
              <a:rPr lang="es-AR" err="1">
                <a:cs typeface="+mn-lt"/>
              </a:rPr>
              <a:t>Kyrio</a:t>
            </a:r>
            <a:r>
              <a:rPr lang="es-AR">
                <a:cs typeface="+mn-lt"/>
              </a:rPr>
              <a:t> (</a:t>
            </a:r>
            <a:r>
              <a:rPr lang="es-AR" err="1">
                <a:cs typeface="+mn-lt"/>
              </a:rPr>
              <a:t>Cablelabs</a:t>
            </a:r>
            <a:r>
              <a:rPr lang="es-AR">
                <a:cs typeface="+mn-lt"/>
              </a:rPr>
              <a:t>) que nos presentó la solución. Se comenzaron estudios preliminares para avanzar en alternativa desarrollada in </a:t>
            </a:r>
            <a:r>
              <a:rPr lang="es-AR" err="1">
                <a:cs typeface="+mn-lt"/>
              </a:rPr>
              <a:t>house</a:t>
            </a:r>
            <a:r>
              <a:rPr lang="es-AR">
                <a:cs typeface="+mn-lt"/>
              </a:rPr>
              <a:t>.</a:t>
            </a:r>
            <a:br>
              <a:rPr lang="es-AR">
                <a:cs typeface="+mn-lt"/>
              </a:rPr>
            </a:br>
            <a:r>
              <a:rPr lang="es-AR">
                <a:cs typeface="+mn-lt"/>
              </a:rPr>
              <a:t>En Q2 recibiremos una unidad demo de </a:t>
            </a:r>
            <a:r>
              <a:rPr lang="es-AR" err="1">
                <a:cs typeface="+mn-lt"/>
              </a:rPr>
              <a:t>Kyrio</a:t>
            </a:r>
            <a:r>
              <a:rPr lang="es-AR">
                <a:cs typeface="+mn-lt"/>
              </a:rPr>
              <a:t> (CPE + Celular con app) para seguir con la evaluación y en paralelo desarrollo de código de detección </a:t>
            </a:r>
            <a:r>
              <a:rPr lang="es-AR" err="1">
                <a:cs typeface="+mn-lt"/>
              </a:rPr>
              <a:t>caida</a:t>
            </a:r>
            <a:r>
              <a:rPr lang="es-AR">
                <a:cs typeface="+mn-lt"/>
              </a:rPr>
              <a:t> </a:t>
            </a:r>
            <a:r>
              <a:rPr lang="es-AR" err="1">
                <a:cs typeface="+mn-lt"/>
              </a:rPr>
              <a:t>wan</a:t>
            </a:r>
            <a:r>
              <a:rPr lang="es-AR">
                <a:cs typeface="+mn-lt"/>
              </a:rPr>
              <a:t> </a:t>
            </a:r>
            <a:r>
              <a:rPr lang="es-AR" err="1">
                <a:cs typeface="+mn-lt"/>
              </a:rPr>
              <a:t>cpe</a:t>
            </a:r>
            <a:r>
              <a:rPr lang="es-AR">
                <a:cs typeface="+mn-lt"/>
              </a:rPr>
              <a:t> y redirección tráfico a otra interface.</a:t>
            </a:r>
          </a:p>
          <a:p>
            <a:r>
              <a:rPr lang="es-AR">
                <a:cs typeface="+mn-lt"/>
              </a:rPr>
              <a:t>En la sala se contará mas detalle del trabajo realizado en este sentido y los próximos pasos.</a:t>
            </a:r>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807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67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1A674B31-BCC5-4C52-9078-67F13E4BC0FD}" type="slidenum">
              <a:rPr lang="es-AR" smtClean="0"/>
              <a:t>13</a:t>
            </a:fld>
            <a:endParaRPr lang="es-AR"/>
          </a:p>
        </p:txBody>
      </p:sp>
    </p:spTree>
    <p:extLst>
      <p:ext uri="{BB962C8B-B14F-4D97-AF65-F5344CB8AC3E}">
        <p14:creationId xmlns:p14="http://schemas.microsoft.com/office/powerpoint/2010/main" val="1753702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0702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7524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57298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5582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5244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AR">
                <a:cs typeface="+mn-lt"/>
              </a:rPr>
            </a:br>
            <a:endParaRPr lang="es-AR">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74B31-BCC5-4C52-9078-67F13E4BC0FD}"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9500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Agregar un QR en la encueta</a:t>
            </a:r>
          </a:p>
          <a:p>
            <a:endParaRPr lang="es-ES_tradnl"/>
          </a:p>
        </p:txBody>
      </p:sp>
      <p:sp>
        <p:nvSpPr>
          <p:cNvPr id="4" name="Slide Number Placeholder 3"/>
          <p:cNvSpPr>
            <a:spLocks noGrp="1"/>
          </p:cNvSpPr>
          <p:nvPr>
            <p:ph type="sldNum" sz="quarter" idx="5"/>
          </p:nvPr>
        </p:nvSpPr>
        <p:spPr/>
        <p:txBody>
          <a:bodyPr/>
          <a:lstStyle/>
          <a:p>
            <a:fld id="{1A674B31-BCC5-4C52-9078-67F13E4BC0FD}" type="slidenum">
              <a:rPr lang="es-AR" smtClean="0"/>
              <a:t>131</a:t>
            </a:fld>
            <a:endParaRPr lang="es-AR"/>
          </a:p>
        </p:txBody>
      </p:sp>
    </p:spTree>
    <p:extLst>
      <p:ext uri="{BB962C8B-B14F-4D97-AF65-F5344CB8AC3E}">
        <p14:creationId xmlns:p14="http://schemas.microsoft.com/office/powerpoint/2010/main" val="42948570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Agregar un QR en la encueta</a:t>
            </a:r>
          </a:p>
          <a:p>
            <a:endParaRPr lang="es-ES_tradnl"/>
          </a:p>
        </p:txBody>
      </p:sp>
      <p:sp>
        <p:nvSpPr>
          <p:cNvPr id="4" name="Slide Number Placeholder 3"/>
          <p:cNvSpPr>
            <a:spLocks noGrp="1"/>
          </p:cNvSpPr>
          <p:nvPr>
            <p:ph type="sldNum" sz="quarter" idx="5"/>
          </p:nvPr>
        </p:nvSpPr>
        <p:spPr/>
        <p:txBody>
          <a:bodyPr/>
          <a:lstStyle/>
          <a:p>
            <a:fld id="{1A674B31-BCC5-4C52-9078-67F13E4BC0FD}" type="slidenum">
              <a:rPr lang="es-AR" smtClean="0"/>
              <a:t>140</a:t>
            </a:fld>
            <a:endParaRPr lang="es-AR"/>
          </a:p>
        </p:txBody>
      </p:sp>
    </p:spTree>
    <p:extLst>
      <p:ext uri="{BB962C8B-B14F-4D97-AF65-F5344CB8AC3E}">
        <p14:creationId xmlns:p14="http://schemas.microsoft.com/office/powerpoint/2010/main" val="7306508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143</a:t>
            </a:fld>
            <a:endParaRPr lang="es-AR"/>
          </a:p>
        </p:txBody>
      </p:sp>
    </p:spTree>
    <p:extLst>
      <p:ext uri="{BB962C8B-B14F-4D97-AF65-F5344CB8AC3E}">
        <p14:creationId xmlns:p14="http://schemas.microsoft.com/office/powerpoint/2010/main" val="21220748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cs typeface="Calibri" panose="020F0502020204030204"/>
            </a:endParaRPr>
          </a:p>
        </p:txBody>
      </p:sp>
      <p:sp>
        <p:nvSpPr>
          <p:cNvPr id="4" name="Slide Number Placeholder 3"/>
          <p:cNvSpPr>
            <a:spLocks noGrp="1"/>
          </p:cNvSpPr>
          <p:nvPr>
            <p:ph type="sldNum" sz="quarter" idx="5"/>
          </p:nvPr>
        </p:nvSpPr>
        <p:spPr/>
        <p:txBody>
          <a:bodyPr/>
          <a:lstStyle/>
          <a:p>
            <a:fld id="{1A674B31-BCC5-4C52-9078-67F13E4BC0FD}" type="slidenum">
              <a:rPr lang="es-AR" smtClean="0"/>
              <a:t>144</a:t>
            </a:fld>
            <a:endParaRPr lang="es-AR"/>
          </a:p>
        </p:txBody>
      </p:sp>
    </p:spTree>
    <p:extLst>
      <p:ext uri="{BB962C8B-B14F-4D97-AF65-F5344CB8AC3E}">
        <p14:creationId xmlns:p14="http://schemas.microsoft.com/office/powerpoint/2010/main" val="468670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75DE-5FDF-46A5-810B-9A805F824889}"/>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s-AR"/>
          </a:p>
        </p:txBody>
      </p:sp>
      <p:sp>
        <p:nvSpPr>
          <p:cNvPr id="3" name="Subtitle 2">
            <a:extLst>
              <a:ext uri="{FF2B5EF4-FFF2-40B4-BE49-F238E27FC236}">
                <a16:creationId xmlns:a16="http://schemas.microsoft.com/office/drawing/2014/main" id="{FDB4EFF5-C25C-4E81-8BAD-1E4455CEBBA5}"/>
              </a:ext>
            </a:extLst>
          </p:cNvPr>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CAC982FD-65F1-46E3-B202-3A443AC79F46}"/>
              </a:ext>
            </a:extLst>
          </p:cNvPr>
          <p:cNvSpPr>
            <a:spLocks noGrp="1"/>
          </p:cNvSpPr>
          <p:nvPr>
            <p:ph type="dt" sz="half" idx="10"/>
          </p:nvPr>
        </p:nvSpPr>
        <p:spPr/>
        <p:txBody>
          <a:bodyPr/>
          <a:lstStyle>
            <a:lvl1pPr>
              <a:defRPr>
                <a:solidFill>
                  <a:schemeClr val="tx1"/>
                </a:solidFill>
              </a:defRPr>
            </a:lvl1pPr>
          </a:lstStyle>
          <a:p>
            <a:fld id="{36419DC3-4D79-4F42-AB43-C971B61DD568}" type="datetimeFigureOut">
              <a:rPr lang="es-AR" smtClean="0"/>
              <a:pPr/>
              <a:t>30/06/2023</a:t>
            </a:fld>
            <a:endParaRPr lang="es-AR"/>
          </a:p>
        </p:txBody>
      </p:sp>
      <p:sp>
        <p:nvSpPr>
          <p:cNvPr id="5" name="Footer Placeholder 4">
            <a:extLst>
              <a:ext uri="{FF2B5EF4-FFF2-40B4-BE49-F238E27FC236}">
                <a16:creationId xmlns:a16="http://schemas.microsoft.com/office/drawing/2014/main" id="{5F1F5881-F538-4DA3-A163-FBA31011FA77}"/>
              </a:ext>
            </a:extLst>
          </p:cNvPr>
          <p:cNvSpPr>
            <a:spLocks noGrp="1"/>
          </p:cNvSpPr>
          <p:nvPr>
            <p:ph type="ftr" sz="quarter" idx="11"/>
          </p:nvPr>
        </p:nvSpPr>
        <p:spPr/>
        <p:txBody>
          <a:bodyPr/>
          <a:lstStyle>
            <a:lvl1pPr>
              <a:defRPr>
                <a:solidFill>
                  <a:schemeClr val="tx1"/>
                </a:solidFill>
              </a:defRPr>
            </a:lvl1pPr>
          </a:lstStyle>
          <a:p>
            <a:endParaRPr lang="es-AR"/>
          </a:p>
        </p:txBody>
      </p:sp>
      <p:sp>
        <p:nvSpPr>
          <p:cNvPr id="6" name="Slide Number Placeholder 5">
            <a:extLst>
              <a:ext uri="{FF2B5EF4-FFF2-40B4-BE49-F238E27FC236}">
                <a16:creationId xmlns:a16="http://schemas.microsoft.com/office/drawing/2014/main" id="{FFBC1919-604E-416A-99EC-1FC47502C796}"/>
              </a:ext>
            </a:extLst>
          </p:cNvPr>
          <p:cNvSpPr>
            <a:spLocks noGrp="1"/>
          </p:cNvSpPr>
          <p:nvPr>
            <p:ph type="sldNum" sz="quarter" idx="12"/>
          </p:nvPr>
        </p:nvSpPr>
        <p:spPr/>
        <p:txBody>
          <a:bodyPr/>
          <a:lstStyle>
            <a:lvl1pPr>
              <a:defRPr>
                <a:solidFill>
                  <a:schemeClr val="tx1"/>
                </a:solidFill>
              </a:defRPr>
            </a:lvl1pPr>
          </a:lstStyle>
          <a:p>
            <a:fld id="{835538B5-CA03-4EE1-845A-AF5728EFDE35}" type="slidenum">
              <a:rPr lang="es-AR" smtClean="0"/>
              <a:pPr/>
              <a:t>‹Nº›</a:t>
            </a:fld>
            <a:endParaRPr lang="es-AR"/>
          </a:p>
        </p:txBody>
      </p:sp>
    </p:spTree>
    <p:extLst>
      <p:ext uri="{BB962C8B-B14F-4D97-AF65-F5344CB8AC3E}">
        <p14:creationId xmlns:p14="http://schemas.microsoft.com/office/powerpoint/2010/main" val="112272855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5557-4765-4ACE-BA34-DAF24B03BD2A}"/>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64DCB9F4-435E-4771-B7A2-9D5BD8459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3D0B0EB2-76F8-44AE-89E9-D5184C510F3F}"/>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5" name="Footer Placeholder 4">
            <a:extLst>
              <a:ext uri="{FF2B5EF4-FFF2-40B4-BE49-F238E27FC236}">
                <a16:creationId xmlns:a16="http://schemas.microsoft.com/office/drawing/2014/main" id="{619CDD97-8550-4568-8A8B-4A299F39B1A7}"/>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8B2365EA-CDE6-465B-B33B-5AC546259592}"/>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641492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835E08-92BE-4654-BBF3-D81F3D5E1E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3C555DC3-1A27-42A1-9F91-86B0F4700D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51BEE1A5-9B9B-4172-ADE4-EC948D6F8503}"/>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5" name="Footer Placeholder 4">
            <a:extLst>
              <a:ext uri="{FF2B5EF4-FFF2-40B4-BE49-F238E27FC236}">
                <a16:creationId xmlns:a16="http://schemas.microsoft.com/office/drawing/2014/main" id="{22663159-364F-487C-8F15-64723CE82844}"/>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F6E8FB84-FFA4-421B-A936-220FC644EC8B}"/>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2462607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Diapositiva de título Simple">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02C2155-3E96-D34A-9E7E-882CBCC0B5CE}"/>
              </a:ext>
            </a:extLst>
          </p:cNvPr>
          <p:cNvSpPr/>
          <p:nvPr/>
        </p:nvSpPr>
        <p:spPr>
          <a:xfrm>
            <a:off x="0" y="0"/>
            <a:ext cx="9611833" cy="846191"/>
          </a:xfrm>
          <a:prstGeom prst="rect">
            <a:avLst/>
          </a:prstGeom>
          <a:solidFill>
            <a:srgbClr val="3E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Imagen 7">
            <a:extLst>
              <a:ext uri="{FF2B5EF4-FFF2-40B4-BE49-F238E27FC236}">
                <a16:creationId xmlns:a16="http://schemas.microsoft.com/office/drawing/2014/main" id="{EBA38F62-E2E1-C240-B944-88BEAB50DA7D}"/>
              </a:ext>
            </a:extLst>
          </p:cNvPr>
          <p:cNvPicPr>
            <a:picLocks noChangeAspect="1"/>
          </p:cNvPicPr>
          <p:nvPr/>
        </p:nvPicPr>
        <p:blipFill>
          <a:blip r:embed="rId2">
            <a:alphaModFix amt="32000"/>
          </a:blip>
          <a:stretch>
            <a:fillRect/>
          </a:stretch>
        </p:blipFill>
        <p:spPr>
          <a:xfrm>
            <a:off x="9889453" y="329834"/>
            <a:ext cx="368300" cy="203200"/>
          </a:xfrm>
          <a:prstGeom prst="rect">
            <a:avLst/>
          </a:prstGeom>
        </p:spPr>
      </p:pic>
      <p:pic>
        <p:nvPicPr>
          <p:cNvPr id="9" name="Imagen 8" descr="Icono&#10;&#10;Descripción generada automáticamente">
            <a:extLst>
              <a:ext uri="{FF2B5EF4-FFF2-40B4-BE49-F238E27FC236}">
                <a16:creationId xmlns:a16="http://schemas.microsoft.com/office/drawing/2014/main" id="{FD25BC1B-2023-1C48-8F12-E3DCC160134F}"/>
              </a:ext>
            </a:extLst>
          </p:cNvPr>
          <p:cNvPicPr>
            <a:picLocks noChangeAspect="1"/>
          </p:cNvPicPr>
          <p:nvPr/>
        </p:nvPicPr>
        <p:blipFill>
          <a:blip r:embed="rId3"/>
          <a:stretch>
            <a:fillRect/>
          </a:stretch>
        </p:blipFill>
        <p:spPr>
          <a:xfrm>
            <a:off x="10457793" y="-247395"/>
            <a:ext cx="1325563" cy="1325563"/>
          </a:xfrm>
          <a:prstGeom prst="rect">
            <a:avLst/>
          </a:prstGeom>
        </p:spPr>
      </p:pic>
      <p:sp>
        <p:nvSpPr>
          <p:cNvPr id="3" name="Subtítulo 2">
            <a:extLst>
              <a:ext uri="{FF2B5EF4-FFF2-40B4-BE49-F238E27FC236}">
                <a16:creationId xmlns:a16="http://schemas.microsoft.com/office/drawing/2014/main" id="{102C3156-CC6F-EC49-B9DD-E93AA9D566CC}"/>
              </a:ext>
            </a:extLst>
          </p:cNvPr>
          <p:cNvSpPr>
            <a:spLocks noGrp="1"/>
          </p:cNvSpPr>
          <p:nvPr>
            <p:ph type="subTitle" idx="1" hasCustomPrompt="1"/>
          </p:nvPr>
        </p:nvSpPr>
        <p:spPr>
          <a:xfrm>
            <a:off x="227367" y="205005"/>
            <a:ext cx="8311152" cy="420761"/>
          </a:xfrm>
          <a:prstGeom prst="rect">
            <a:avLst/>
          </a:prstGeom>
        </p:spPr>
        <p:txBody>
          <a:bodyPr anchor="ctr">
            <a:normAutofit/>
          </a:bodyPr>
          <a:lstStyle>
            <a:lvl1pPr marL="0" indent="0" algn="l">
              <a:buNone/>
              <a:defRPr sz="2000">
                <a:solidFill>
                  <a:schemeClr val="bg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SUBTÍTULO</a:t>
            </a:r>
            <a:endParaRPr lang="es-AR"/>
          </a:p>
        </p:txBody>
      </p:sp>
      <p:sp>
        <p:nvSpPr>
          <p:cNvPr id="10" name="Marcador de contenido 2">
            <a:extLst>
              <a:ext uri="{FF2B5EF4-FFF2-40B4-BE49-F238E27FC236}">
                <a16:creationId xmlns:a16="http://schemas.microsoft.com/office/drawing/2014/main" id="{FE825A63-1B05-0D4A-BAA7-3B43A1E71887}"/>
              </a:ext>
            </a:extLst>
          </p:cNvPr>
          <p:cNvSpPr>
            <a:spLocks noGrp="1"/>
          </p:cNvSpPr>
          <p:nvPr>
            <p:ph idx="10"/>
          </p:nvPr>
        </p:nvSpPr>
        <p:spPr>
          <a:xfrm>
            <a:off x="227367" y="1051196"/>
            <a:ext cx="11555989" cy="5476970"/>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Tree>
    <p:extLst>
      <p:ext uri="{BB962C8B-B14F-4D97-AF65-F5344CB8AC3E}">
        <p14:creationId xmlns:p14="http://schemas.microsoft.com/office/powerpoint/2010/main" val="3083165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13" name="Shape 61"/>
          <p:cNvSpPr/>
          <p:nvPr/>
        </p:nvSpPr>
        <p:spPr>
          <a:xfrm>
            <a:off x="0" y="-1"/>
            <a:ext cx="12187909" cy="334109"/>
          </a:xfrm>
          <a:prstGeom prst="rect">
            <a:avLst/>
          </a:prstGeom>
          <a:solidFill>
            <a:srgbClr val="0557A4"/>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656A4"/>
              </a:solidFill>
              <a:effectLst/>
              <a:uLnTx/>
              <a:uFillTx/>
              <a:latin typeface="Arial"/>
              <a:ea typeface="+mn-ea"/>
              <a:cs typeface="+mn-cs"/>
            </a:endParaRPr>
          </a:p>
        </p:txBody>
      </p:sp>
      <p:sp>
        <p:nvSpPr>
          <p:cNvPr id="8" name="Shape 23"/>
          <p:cNvSpPr txBox="1">
            <a:spLocks noGrp="1"/>
          </p:cNvSpPr>
          <p:nvPr>
            <p:ph type="ctrTitle" hasCustomPrompt="1"/>
          </p:nvPr>
        </p:nvSpPr>
        <p:spPr>
          <a:xfrm>
            <a:off x="420185" y="0"/>
            <a:ext cx="10975547" cy="33410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600" b="1" i="0" u="none" strike="noStrike" cap="none" dirty="0">
                <a:solidFill>
                  <a:schemeClr val="bg1"/>
                </a:solidFill>
                <a:latin typeface="Lato Heavy" panose="020F0502020204030203" pitchFamily="34" charset="77"/>
                <a:ea typeface="Lato Heavy" panose="020F0502020204030203" pitchFamily="34" charset="77"/>
                <a:cs typeface="Lato Heavy" panose="020F0502020204030203" pitchFamily="34" charset="77"/>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err="1"/>
              <a:t>Título</a:t>
            </a:r>
            <a:endParaRPr/>
          </a:p>
        </p:txBody>
      </p:sp>
    </p:spTree>
    <p:extLst>
      <p:ext uri="{BB962C8B-B14F-4D97-AF65-F5344CB8AC3E}">
        <p14:creationId xmlns:p14="http://schemas.microsoft.com/office/powerpoint/2010/main" val="4276887795"/>
      </p:ext>
    </p:extLst>
  </p:cSld>
  <p:clrMapOvr>
    <a:masterClrMapping/>
  </p:clrMapOvr>
  <p:extLst>
    <p:ext uri="{DCECCB84-F9BA-43D5-87BE-67443E8EF086}">
      <p15:sldGuideLst xmlns:p15="http://schemas.microsoft.com/office/powerpoint/2012/main">
        <p15:guide id="1" pos="3840">
          <p15:clr>
            <a:srgbClr val="FBAE40"/>
          </p15:clr>
        </p15:guide>
        <p15:guide id="2" pos="32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827748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00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75DE-5FDF-46A5-810B-9A805F8248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FDB4EFF5-C25C-4E81-8BAD-1E4455CEBB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CAC982FD-65F1-46E3-B202-3A443AC79F46}"/>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5" name="Footer Placeholder 4">
            <a:extLst>
              <a:ext uri="{FF2B5EF4-FFF2-40B4-BE49-F238E27FC236}">
                <a16:creationId xmlns:a16="http://schemas.microsoft.com/office/drawing/2014/main" id="{5F1F5881-F538-4DA3-A163-FBA31011FA77}"/>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FFBC1919-604E-416A-99EC-1FC47502C796}"/>
              </a:ext>
            </a:extLst>
          </p:cNvPr>
          <p:cNvSpPr>
            <a:spLocks noGrp="1"/>
          </p:cNvSpPr>
          <p:nvPr>
            <p:ph type="sldNum" sz="quarter" idx="12"/>
          </p:nvPr>
        </p:nvSpPr>
        <p:spPr/>
        <p:txBody>
          <a:bodyPr/>
          <a:lstStyle/>
          <a:p>
            <a:fld id="{835538B5-CA03-4EE1-845A-AF5728EFDE35}" type="slidenum">
              <a:rPr lang="es-AR" smtClean="0"/>
              <a:t>‹Nº›</a:t>
            </a:fld>
            <a:endParaRPr lang="es-AR"/>
          </a:p>
        </p:txBody>
      </p:sp>
      <p:pic>
        <p:nvPicPr>
          <p:cNvPr id="12" name="Imagen 11" descr="Imagen de la pantalla de un video juego&#10;&#10;Descripción generada automáticamente con confianza baja">
            <a:extLst>
              <a:ext uri="{FF2B5EF4-FFF2-40B4-BE49-F238E27FC236}">
                <a16:creationId xmlns:a16="http://schemas.microsoft.com/office/drawing/2014/main" id="{F931B597-CEFC-A5BE-4548-10A3052EC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986699"/>
          </a:xfrm>
          <a:prstGeom prst="rect">
            <a:avLst/>
          </a:prstGeom>
        </p:spPr>
      </p:pic>
      <p:sp>
        <p:nvSpPr>
          <p:cNvPr id="10" name="Rectángulo 9">
            <a:extLst>
              <a:ext uri="{FF2B5EF4-FFF2-40B4-BE49-F238E27FC236}">
                <a16:creationId xmlns:a16="http://schemas.microsoft.com/office/drawing/2014/main" id="{6FA74D63-E1B3-70ED-B87B-46C5F8044FEA}"/>
              </a:ext>
            </a:extLst>
          </p:cNvPr>
          <p:cNvSpPr/>
          <p:nvPr userDrawn="1"/>
        </p:nvSpPr>
        <p:spPr>
          <a:xfrm>
            <a:off x="0" y="0"/>
            <a:ext cx="12192000" cy="7986698"/>
          </a:xfrm>
          <a:prstGeom prst="rect">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12272855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3959-6344-44B2-90BB-0A491B640DDE}"/>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1E5EF55D-0BA2-40CD-B92A-C404786099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6A0902EF-BAC6-4DB4-B574-C6B2BD6AD1F4}"/>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5" name="Footer Placeholder 4">
            <a:extLst>
              <a:ext uri="{FF2B5EF4-FFF2-40B4-BE49-F238E27FC236}">
                <a16:creationId xmlns:a16="http://schemas.microsoft.com/office/drawing/2014/main" id="{504C6838-23B1-4A43-AAB0-E38F6C7DD837}"/>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A986C29C-1D4C-41D4-9BF1-CE546EFC70B3}"/>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1702651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F509-E420-4080-9E81-0ECBB41E8F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A6E7EE3A-4F60-4274-BD8B-A898BCD942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3A793F-A1A2-4561-9C1A-F202FD81F0E1}"/>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5" name="Footer Placeholder 4">
            <a:extLst>
              <a:ext uri="{FF2B5EF4-FFF2-40B4-BE49-F238E27FC236}">
                <a16:creationId xmlns:a16="http://schemas.microsoft.com/office/drawing/2014/main" id="{6F54709B-000A-4FB2-A8EA-3D41F9A43EC2}"/>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D26C61CA-4475-4AC5-B446-4069726A2235}"/>
              </a:ext>
            </a:extLst>
          </p:cNvPr>
          <p:cNvSpPr>
            <a:spLocks noGrp="1"/>
          </p:cNvSpPr>
          <p:nvPr>
            <p:ph type="sldNum" sz="quarter" idx="12"/>
          </p:nvPr>
        </p:nvSpPr>
        <p:spPr/>
        <p:txBody>
          <a:bodyPr/>
          <a:lstStyle/>
          <a:p>
            <a:fld id="{835538B5-CA03-4EE1-845A-AF5728EFDE35}" type="slidenum">
              <a:rPr lang="es-AR" smtClean="0"/>
              <a:t>‹Nº›</a:t>
            </a:fld>
            <a:endParaRPr lang="es-AR"/>
          </a:p>
        </p:txBody>
      </p:sp>
      <p:pic>
        <p:nvPicPr>
          <p:cNvPr id="7" name="Picture 6" descr="Shape, arrow&#10;&#10;Description automatically generated">
            <a:extLst>
              <a:ext uri="{FF2B5EF4-FFF2-40B4-BE49-F238E27FC236}">
                <a16:creationId xmlns:a16="http://schemas.microsoft.com/office/drawing/2014/main" id="{2CE1C770-2506-4360-A951-36D674468594}"/>
              </a:ext>
            </a:extLst>
          </p:cNvPr>
          <p:cNvPicPr>
            <a:picLocks noChangeAspect="1"/>
          </p:cNvPicPr>
          <p:nvPr userDrawn="1"/>
        </p:nvPicPr>
        <p:blipFill>
          <a:blip r:embed="rId2" cstate="hqprint">
            <a:alphaModFix amt="35000"/>
            <a:extLst>
              <a:ext uri="{28A0092B-C50C-407E-A947-70E740481C1C}">
                <a14:useLocalDpi xmlns:a14="http://schemas.microsoft.com/office/drawing/2010/main" val="0"/>
              </a:ext>
            </a:extLst>
          </a:blip>
          <a:stretch>
            <a:fillRect/>
          </a:stretch>
        </p:blipFill>
        <p:spPr>
          <a:xfrm>
            <a:off x="11783" y="0"/>
            <a:ext cx="7808241" cy="6858000"/>
          </a:xfrm>
          <a:prstGeom prst="rect">
            <a:avLst/>
          </a:prstGeom>
        </p:spPr>
      </p:pic>
      <p:pic>
        <p:nvPicPr>
          <p:cNvPr id="8" name="Picture 7">
            <a:extLst>
              <a:ext uri="{FF2B5EF4-FFF2-40B4-BE49-F238E27FC236}">
                <a16:creationId xmlns:a16="http://schemas.microsoft.com/office/drawing/2014/main" id="{EE7ABB6F-D474-4845-866B-F0C0D1928063}"/>
              </a:ext>
            </a:extLst>
          </p:cNvPr>
          <p:cNvPicPr>
            <a:picLocks noChangeAspect="1"/>
          </p:cNvPicPr>
          <p:nvPr userDrawn="1"/>
        </p:nvPicPr>
        <p:blipFill rotWithShape="1">
          <a:blip r:embed="rId3"/>
          <a:srcRect r="25147" b="-1065"/>
          <a:stretch/>
        </p:blipFill>
        <p:spPr>
          <a:xfrm>
            <a:off x="5016000" y="6292360"/>
            <a:ext cx="1616812" cy="565640"/>
          </a:xfrm>
          <a:prstGeom prst="rect">
            <a:avLst/>
          </a:prstGeom>
        </p:spPr>
      </p:pic>
      <p:pic>
        <p:nvPicPr>
          <p:cNvPr id="9" name="Picture 7">
            <a:extLst>
              <a:ext uri="{FF2B5EF4-FFF2-40B4-BE49-F238E27FC236}">
                <a16:creationId xmlns:a16="http://schemas.microsoft.com/office/drawing/2014/main" id="{D273A936-AAAD-1C4D-762A-F4EB8E589B6D}"/>
              </a:ext>
            </a:extLst>
          </p:cNvPr>
          <p:cNvPicPr>
            <a:picLocks noChangeAspect="1"/>
          </p:cNvPicPr>
          <p:nvPr userDrawn="1"/>
        </p:nvPicPr>
        <p:blipFill rotWithShape="1">
          <a:blip r:embed="rId3"/>
          <a:srcRect l="-116" t="13026" r="25263" b="12943"/>
          <a:stretch/>
        </p:blipFill>
        <p:spPr>
          <a:xfrm>
            <a:off x="4476000" y="81452"/>
            <a:ext cx="3240000" cy="830298"/>
          </a:xfrm>
          <a:prstGeom prst="rect">
            <a:avLst/>
          </a:prstGeom>
        </p:spPr>
      </p:pic>
    </p:spTree>
    <p:extLst>
      <p:ext uri="{BB962C8B-B14F-4D97-AF65-F5344CB8AC3E}">
        <p14:creationId xmlns:p14="http://schemas.microsoft.com/office/powerpoint/2010/main" val="373664665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F911E-CD03-41B4-B19A-E08EAB80B3A4}"/>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BF523F6B-F1B3-4AC8-8476-138F724002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160254AB-7905-467F-9E36-68AE3BF63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91E0AD22-5BC5-44AF-8BA3-1F3F7F97EE37}"/>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6" name="Footer Placeholder 5">
            <a:extLst>
              <a:ext uri="{FF2B5EF4-FFF2-40B4-BE49-F238E27FC236}">
                <a16:creationId xmlns:a16="http://schemas.microsoft.com/office/drawing/2014/main" id="{A561360A-94C7-42E8-83B9-DCE78DD7C38B}"/>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23C8733A-A3C7-482C-B5A0-F155FBA758C3}"/>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536492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9791-6547-451F-BB8C-E4FEB1BB2C3A}"/>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4DEA4A71-A2D4-40E2-8140-CF62135D96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C5257F-CE50-4989-9740-7B6EA9DAAE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3FC7903F-0A7E-4AD3-9124-984BBB964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7F7A34-4CE7-42EF-B88D-7679E35D28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DB2BDF95-89F9-43F3-AFD9-055BF13E76AB}"/>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8" name="Footer Placeholder 7">
            <a:extLst>
              <a:ext uri="{FF2B5EF4-FFF2-40B4-BE49-F238E27FC236}">
                <a16:creationId xmlns:a16="http://schemas.microsoft.com/office/drawing/2014/main" id="{75A4CD50-B25B-465F-8608-D013B2E9E993}"/>
              </a:ext>
            </a:extLst>
          </p:cNvPr>
          <p:cNvSpPr>
            <a:spLocks noGrp="1"/>
          </p:cNvSpPr>
          <p:nvPr>
            <p:ph type="ftr" sz="quarter" idx="11"/>
          </p:nvPr>
        </p:nvSpPr>
        <p:spPr/>
        <p:txBody>
          <a:bodyPr/>
          <a:lstStyle/>
          <a:p>
            <a:endParaRPr lang="es-AR"/>
          </a:p>
        </p:txBody>
      </p:sp>
      <p:sp>
        <p:nvSpPr>
          <p:cNvPr id="9" name="Slide Number Placeholder 8">
            <a:extLst>
              <a:ext uri="{FF2B5EF4-FFF2-40B4-BE49-F238E27FC236}">
                <a16:creationId xmlns:a16="http://schemas.microsoft.com/office/drawing/2014/main" id="{B4A7AE1C-43BD-406F-B5AC-7A19EAAC657F}"/>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2165434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3959-6344-44B2-90BB-0A491B640DDE}"/>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1E5EF55D-0BA2-40CD-B92A-C404786099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6A0902EF-BAC6-4DB4-B574-C6B2BD6AD1F4}"/>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5" name="Footer Placeholder 4">
            <a:extLst>
              <a:ext uri="{FF2B5EF4-FFF2-40B4-BE49-F238E27FC236}">
                <a16:creationId xmlns:a16="http://schemas.microsoft.com/office/drawing/2014/main" id="{504C6838-23B1-4A43-AAB0-E38F6C7DD837}"/>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A986C29C-1D4C-41D4-9BF1-CE546EFC70B3}"/>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1702651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7A6E-9EFE-4CD9-91AB-B4F8584592F0}"/>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70B68868-8132-4587-8B52-2236E1336EE1}"/>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4" name="Footer Placeholder 3">
            <a:extLst>
              <a:ext uri="{FF2B5EF4-FFF2-40B4-BE49-F238E27FC236}">
                <a16:creationId xmlns:a16="http://schemas.microsoft.com/office/drawing/2014/main" id="{0010EE06-EE87-47EB-846C-680075392249}"/>
              </a:ext>
            </a:extLst>
          </p:cNvPr>
          <p:cNvSpPr>
            <a:spLocks noGrp="1"/>
          </p:cNvSpPr>
          <p:nvPr>
            <p:ph type="ftr" sz="quarter" idx="11"/>
          </p:nvPr>
        </p:nvSpPr>
        <p:spPr/>
        <p:txBody>
          <a:bodyPr/>
          <a:lstStyle/>
          <a:p>
            <a:endParaRPr lang="es-AR"/>
          </a:p>
        </p:txBody>
      </p:sp>
      <p:sp>
        <p:nvSpPr>
          <p:cNvPr id="5" name="Slide Number Placeholder 4">
            <a:extLst>
              <a:ext uri="{FF2B5EF4-FFF2-40B4-BE49-F238E27FC236}">
                <a16:creationId xmlns:a16="http://schemas.microsoft.com/office/drawing/2014/main" id="{38003424-CFDD-43BF-A541-E34E4331CF05}"/>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293113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FC42FC-7DF6-4D27-A5FA-5C2297D76895}"/>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3" name="Footer Placeholder 2">
            <a:extLst>
              <a:ext uri="{FF2B5EF4-FFF2-40B4-BE49-F238E27FC236}">
                <a16:creationId xmlns:a16="http://schemas.microsoft.com/office/drawing/2014/main" id="{EA5EAE01-A44F-44AC-AE5C-D2B24F72ACB0}"/>
              </a:ext>
            </a:extLst>
          </p:cNvPr>
          <p:cNvSpPr>
            <a:spLocks noGrp="1"/>
          </p:cNvSpPr>
          <p:nvPr>
            <p:ph type="ftr" sz="quarter" idx="11"/>
          </p:nvPr>
        </p:nvSpPr>
        <p:spPr/>
        <p:txBody>
          <a:bodyPr/>
          <a:lstStyle/>
          <a:p>
            <a:endParaRPr lang="es-AR"/>
          </a:p>
        </p:txBody>
      </p:sp>
      <p:sp>
        <p:nvSpPr>
          <p:cNvPr id="4" name="Slide Number Placeholder 3">
            <a:extLst>
              <a:ext uri="{FF2B5EF4-FFF2-40B4-BE49-F238E27FC236}">
                <a16:creationId xmlns:a16="http://schemas.microsoft.com/office/drawing/2014/main" id="{B7A50D53-0F9E-4DAA-B4DE-165529DF3EA3}"/>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2729872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9FDA-E7D9-41E1-9E82-A425B1CC92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1A2DC8C6-0290-41A7-BABF-758B6DFB7A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6FF9E287-0377-4B43-8ECA-B0444251D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17B8D-D7D8-47B3-915E-B4D21A47F74E}"/>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6" name="Footer Placeholder 5">
            <a:extLst>
              <a:ext uri="{FF2B5EF4-FFF2-40B4-BE49-F238E27FC236}">
                <a16:creationId xmlns:a16="http://schemas.microsoft.com/office/drawing/2014/main" id="{E70D9FD6-A1F8-47E3-84E6-BFCF7D58640A}"/>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5226E193-B99E-4D3D-9954-00BD0D6CD016}"/>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1103980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B965A-2768-4BD5-8ED3-7896472343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5547C323-BDEE-41E6-BEDC-3B0A35AAE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Text Placeholder 3">
            <a:extLst>
              <a:ext uri="{FF2B5EF4-FFF2-40B4-BE49-F238E27FC236}">
                <a16:creationId xmlns:a16="http://schemas.microsoft.com/office/drawing/2014/main" id="{8AC17F47-4D7B-4D1F-B4A4-F561C1B5A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9C0B3-045E-48D9-818B-DF846A71BA4A}"/>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6" name="Footer Placeholder 5">
            <a:extLst>
              <a:ext uri="{FF2B5EF4-FFF2-40B4-BE49-F238E27FC236}">
                <a16:creationId xmlns:a16="http://schemas.microsoft.com/office/drawing/2014/main" id="{C5B9A655-D442-4C10-BCA3-29313A4FD298}"/>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97C888CD-3C17-4975-8CC6-58577C2F7AE8}"/>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417725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5557-4765-4ACE-BA34-DAF24B03BD2A}"/>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64DCB9F4-435E-4771-B7A2-9D5BD8459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3D0B0EB2-76F8-44AE-89E9-D5184C510F3F}"/>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5" name="Footer Placeholder 4">
            <a:extLst>
              <a:ext uri="{FF2B5EF4-FFF2-40B4-BE49-F238E27FC236}">
                <a16:creationId xmlns:a16="http://schemas.microsoft.com/office/drawing/2014/main" id="{619CDD97-8550-4568-8A8B-4A299F39B1A7}"/>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8B2365EA-CDE6-465B-B33B-5AC546259592}"/>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641492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835E08-92BE-4654-BBF3-D81F3D5E1E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3C555DC3-1A27-42A1-9F91-86B0F4700D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51BEE1A5-9B9B-4172-ADE4-EC948D6F8503}"/>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5" name="Footer Placeholder 4">
            <a:extLst>
              <a:ext uri="{FF2B5EF4-FFF2-40B4-BE49-F238E27FC236}">
                <a16:creationId xmlns:a16="http://schemas.microsoft.com/office/drawing/2014/main" id="{22663159-364F-487C-8F15-64723CE82844}"/>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F6E8FB84-FFA4-421B-A936-220FC644EC8B}"/>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24626071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Diapositiva de título Simple">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02C2155-3E96-D34A-9E7E-882CBCC0B5CE}"/>
              </a:ext>
            </a:extLst>
          </p:cNvPr>
          <p:cNvSpPr/>
          <p:nvPr/>
        </p:nvSpPr>
        <p:spPr>
          <a:xfrm>
            <a:off x="0" y="0"/>
            <a:ext cx="9611833" cy="846191"/>
          </a:xfrm>
          <a:prstGeom prst="rect">
            <a:avLst/>
          </a:prstGeom>
          <a:solidFill>
            <a:srgbClr val="3E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Imagen 7">
            <a:extLst>
              <a:ext uri="{FF2B5EF4-FFF2-40B4-BE49-F238E27FC236}">
                <a16:creationId xmlns:a16="http://schemas.microsoft.com/office/drawing/2014/main" id="{EBA38F62-E2E1-C240-B944-88BEAB50DA7D}"/>
              </a:ext>
            </a:extLst>
          </p:cNvPr>
          <p:cNvPicPr>
            <a:picLocks noChangeAspect="1"/>
          </p:cNvPicPr>
          <p:nvPr/>
        </p:nvPicPr>
        <p:blipFill>
          <a:blip r:embed="rId2">
            <a:alphaModFix amt="32000"/>
          </a:blip>
          <a:stretch>
            <a:fillRect/>
          </a:stretch>
        </p:blipFill>
        <p:spPr>
          <a:xfrm>
            <a:off x="9889453" y="329834"/>
            <a:ext cx="368300" cy="203200"/>
          </a:xfrm>
          <a:prstGeom prst="rect">
            <a:avLst/>
          </a:prstGeom>
        </p:spPr>
      </p:pic>
      <p:pic>
        <p:nvPicPr>
          <p:cNvPr id="9" name="Imagen 8" descr="Icono&#10;&#10;Descripción generada automáticamente">
            <a:extLst>
              <a:ext uri="{FF2B5EF4-FFF2-40B4-BE49-F238E27FC236}">
                <a16:creationId xmlns:a16="http://schemas.microsoft.com/office/drawing/2014/main" id="{FD25BC1B-2023-1C48-8F12-E3DCC160134F}"/>
              </a:ext>
            </a:extLst>
          </p:cNvPr>
          <p:cNvPicPr>
            <a:picLocks noChangeAspect="1"/>
          </p:cNvPicPr>
          <p:nvPr/>
        </p:nvPicPr>
        <p:blipFill>
          <a:blip r:embed="rId3"/>
          <a:stretch>
            <a:fillRect/>
          </a:stretch>
        </p:blipFill>
        <p:spPr>
          <a:xfrm>
            <a:off x="10457793" y="-247395"/>
            <a:ext cx="1325563" cy="1325563"/>
          </a:xfrm>
          <a:prstGeom prst="rect">
            <a:avLst/>
          </a:prstGeom>
        </p:spPr>
      </p:pic>
      <p:sp>
        <p:nvSpPr>
          <p:cNvPr id="3" name="Subtítulo 2">
            <a:extLst>
              <a:ext uri="{FF2B5EF4-FFF2-40B4-BE49-F238E27FC236}">
                <a16:creationId xmlns:a16="http://schemas.microsoft.com/office/drawing/2014/main" id="{102C3156-CC6F-EC49-B9DD-E93AA9D566CC}"/>
              </a:ext>
            </a:extLst>
          </p:cNvPr>
          <p:cNvSpPr>
            <a:spLocks noGrp="1"/>
          </p:cNvSpPr>
          <p:nvPr>
            <p:ph type="subTitle" idx="1" hasCustomPrompt="1"/>
          </p:nvPr>
        </p:nvSpPr>
        <p:spPr>
          <a:xfrm>
            <a:off x="227367" y="205005"/>
            <a:ext cx="8311152" cy="420761"/>
          </a:xfrm>
          <a:prstGeom prst="rect">
            <a:avLst/>
          </a:prstGeom>
        </p:spPr>
        <p:txBody>
          <a:bodyPr anchor="ctr">
            <a:normAutofit/>
          </a:bodyPr>
          <a:lstStyle>
            <a:lvl1pPr marL="0" indent="0" algn="l">
              <a:buNone/>
              <a:defRPr sz="2000">
                <a:solidFill>
                  <a:schemeClr val="bg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SUBTÍTULO</a:t>
            </a:r>
            <a:endParaRPr lang="es-AR"/>
          </a:p>
        </p:txBody>
      </p:sp>
      <p:sp>
        <p:nvSpPr>
          <p:cNvPr id="10" name="Marcador de contenido 2">
            <a:extLst>
              <a:ext uri="{FF2B5EF4-FFF2-40B4-BE49-F238E27FC236}">
                <a16:creationId xmlns:a16="http://schemas.microsoft.com/office/drawing/2014/main" id="{FE825A63-1B05-0D4A-BAA7-3B43A1E71887}"/>
              </a:ext>
            </a:extLst>
          </p:cNvPr>
          <p:cNvSpPr>
            <a:spLocks noGrp="1"/>
          </p:cNvSpPr>
          <p:nvPr>
            <p:ph idx="10"/>
          </p:nvPr>
        </p:nvSpPr>
        <p:spPr>
          <a:xfrm>
            <a:off x="227367" y="1051196"/>
            <a:ext cx="11555989" cy="5476970"/>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Tree>
    <p:extLst>
      <p:ext uri="{BB962C8B-B14F-4D97-AF65-F5344CB8AC3E}">
        <p14:creationId xmlns:p14="http://schemas.microsoft.com/office/powerpoint/2010/main" val="3083165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28"/>
        <p:cNvGrpSpPr/>
        <p:nvPr/>
      </p:nvGrpSpPr>
      <p:grpSpPr>
        <a:xfrm>
          <a:off x="0" y="0"/>
          <a:ext cx="0" cy="0"/>
          <a:chOff x="0" y="0"/>
          <a:chExt cx="0" cy="0"/>
        </a:xfrm>
      </p:grpSpPr>
      <p:sp>
        <p:nvSpPr>
          <p:cNvPr id="13" name="Shape 61"/>
          <p:cNvSpPr/>
          <p:nvPr/>
        </p:nvSpPr>
        <p:spPr>
          <a:xfrm>
            <a:off x="0" y="-1"/>
            <a:ext cx="12187909" cy="334109"/>
          </a:xfrm>
          <a:prstGeom prst="rect">
            <a:avLst/>
          </a:prstGeom>
          <a:solidFill>
            <a:srgbClr val="0557A4"/>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656A4"/>
              </a:solidFill>
              <a:effectLst/>
              <a:uLnTx/>
              <a:uFillTx/>
              <a:latin typeface="Arial"/>
              <a:ea typeface="+mn-ea"/>
              <a:cs typeface="+mn-cs"/>
            </a:endParaRPr>
          </a:p>
        </p:txBody>
      </p:sp>
      <p:sp>
        <p:nvSpPr>
          <p:cNvPr id="8" name="Shape 23"/>
          <p:cNvSpPr txBox="1">
            <a:spLocks noGrp="1"/>
          </p:cNvSpPr>
          <p:nvPr>
            <p:ph type="ctrTitle" hasCustomPrompt="1"/>
          </p:nvPr>
        </p:nvSpPr>
        <p:spPr>
          <a:xfrm>
            <a:off x="420185" y="0"/>
            <a:ext cx="10975547" cy="33410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600" b="1" i="0" u="none" strike="noStrike" cap="none" dirty="0">
                <a:solidFill>
                  <a:schemeClr val="bg1"/>
                </a:solidFill>
                <a:latin typeface="Lato Heavy" panose="020F0502020204030203" pitchFamily="34" charset="77"/>
                <a:ea typeface="Lato Heavy" panose="020F0502020204030203" pitchFamily="34" charset="77"/>
                <a:cs typeface="Lato Heavy" panose="020F0502020204030203" pitchFamily="34" charset="77"/>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err="1"/>
              <a:t>Título</a:t>
            </a:r>
            <a:endParaRPr/>
          </a:p>
        </p:txBody>
      </p:sp>
    </p:spTree>
    <p:extLst>
      <p:ext uri="{BB962C8B-B14F-4D97-AF65-F5344CB8AC3E}">
        <p14:creationId xmlns:p14="http://schemas.microsoft.com/office/powerpoint/2010/main" val="4276887795"/>
      </p:ext>
    </p:extLst>
  </p:cSld>
  <p:clrMapOvr>
    <a:masterClrMapping/>
  </p:clrMapOvr>
  <p:extLst>
    <p:ext uri="{DCECCB84-F9BA-43D5-87BE-67443E8EF086}">
      <p15:sldGuideLst xmlns:p15="http://schemas.microsoft.com/office/powerpoint/2012/main">
        <p15:guide id="1" pos="3840">
          <p15:clr>
            <a:srgbClr val="FBAE40"/>
          </p15:clr>
        </p15:guide>
        <p15:guide id="2" pos="32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F509-E420-4080-9E81-0ECBB41E8F17}"/>
              </a:ext>
            </a:extLst>
          </p:cNvPr>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A6E7EE3A-4F60-4274-BD8B-A898BCD942E6}"/>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3A793F-A1A2-4561-9C1A-F202FD81F0E1}"/>
              </a:ext>
            </a:extLst>
          </p:cNvPr>
          <p:cNvSpPr>
            <a:spLocks noGrp="1"/>
          </p:cNvSpPr>
          <p:nvPr>
            <p:ph type="dt" sz="half" idx="10"/>
          </p:nvPr>
        </p:nvSpPr>
        <p:spPr/>
        <p:txBody>
          <a:bodyPr/>
          <a:lstStyle>
            <a:lvl1pPr>
              <a:defRPr>
                <a:solidFill>
                  <a:schemeClr val="tx1"/>
                </a:solidFill>
              </a:defRPr>
            </a:lvl1pPr>
          </a:lstStyle>
          <a:p>
            <a:fld id="{36419DC3-4D79-4F42-AB43-C971B61DD568}" type="datetimeFigureOut">
              <a:rPr lang="es-AR" smtClean="0"/>
              <a:pPr/>
              <a:t>30/06/2023</a:t>
            </a:fld>
            <a:endParaRPr lang="es-AR"/>
          </a:p>
        </p:txBody>
      </p:sp>
      <p:sp>
        <p:nvSpPr>
          <p:cNvPr id="5" name="Footer Placeholder 4">
            <a:extLst>
              <a:ext uri="{FF2B5EF4-FFF2-40B4-BE49-F238E27FC236}">
                <a16:creationId xmlns:a16="http://schemas.microsoft.com/office/drawing/2014/main" id="{6F54709B-000A-4FB2-A8EA-3D41F9A43EC2}"/>
              </a:ext>
            </a:extLst>
          </p:cNvPr>
          <p:cNvSpPr>
            <a:spLocks noGrp="1"/>
          </p:cNvSpPr>
          <p:nvPr>
            <p:ph type="ftr" sz="quarter" idx="11"/>
          </p:nvPr>
        </p:nvSpPr>
        <p:spPr/>
        <p:txBody>
          <a:bodyPr/>
          <a:lstStyle>
            <a:lvl1pPr>
              <a:defRPr>
                <a:solidFill>
                  <a:schemeClr val="tx1"/>
                </a:solidFill>
              </a:defRPr>
            </a:lvl1pPr>
          </a:lstStyle>
          <a:p>
            <a:endParaRPr lang="es-AR"/>
          </a:p>
        </p:txBody>
      </p:sp>
      <p:sp>
        <p:nvSpPr>
          <p:cNvPr id="6" name="Slide Number Placeholder 5">
            <a:extLst>
              <a:ext uri="{FF2B5EF4-FFF2-40B4-BE49-F238E27FC236}">
                <a16:creationId xmlns:a16="http://schemas.microsoft.com/office/drawing/2014/main" id="{D26C61CA-4475-4AC5-B446-4069726A2235}"/>
              </a:ext>
            </a:extLst>
          </p:cNvPr>
          <p:cNvSpPr>
            <a:spLocks noGrp="1"/>
          </p:cNvSpPr>
          <p:nvPr>
            <p:ph type="sldNum" sz="quarter" idx="12"/>
          </p:nvPr>
        </p:nvSpPr>
        <p:spPr/>
        <p:txBody>
          <a:bodyPr/>
          <a:lstStyle>
            <a:lvl1pPr>
              <a:defRPr>
                <a:solidFill>
                  <a:schemeClr val="tx1"/>
                </a:solidFill>
              </a:defRPr>
            </a:lvl1pPr>
          </a:lstStyle>
          <a:p>
            <a:fld id="{835538B5-CA03-4EE1-845A-AF5728EFDE35}" type="slidenum">
              <a:rPr lang="es-AR" smtClean="0"/>
              <a:pPr/>
              <a:t>‹Nº›</a:t>
            </a:fld>
            <a:endParaRPr lang="es-AR"/>
          </a:p>
        </p:txBody>
      </p:sp>
      <p:pic>
        <p:nvPicPr>
          <p:cNvPr id="7" name="Picture 6" descr="Shape, arrow&#10;&#10;Description automatically generated">
            <a:extLst>
              <a:ext uri="{FF2B5EF4-FFF2-40B4-BE49-F238E27FC236}">
                <a16:creationId xmlns:a16="http://schemas.microsoft.com/office/drawing/2014/main" id="{2CE1C770-2506-4360-A951-36D674468594}"/>
              </a:ext>
            </a:extLst>
          </p:cNvPr>
          <p:cNvPicPr>
            <a:picLocks noChangeAspect="1"/>
          </p:cNvPicPr>
          <p:nvPr userDrawn="1"/>
        </p:nvPicPr>
        <p:blipFill>
          <a:blip r:embed="rId2" cstate="hqprint">
            <a:alphaModFix amt="35000"/>
            <a:extLst>
              <a:ext uri="{28A0092B-C50C-407E-A947-70E740481C1C}">
                <a14:useLocalDpi xmlns:a14="http://schemas.microsoft.com/office/drawing/2010/main" val="0"/>
              </a:ext>
            </a:extLst>
          </a:blip>
          <a:stretch>
            <a:fillRect/>
          </a:stretch>
        </p:blipFill>
        <p:spPr>
          <a:xfrm>
            <a:off x="11783" y="0"/>
            <a:ext cx="7808241" cy="6858000"/>
          </a:xfrm>
          <a:prstGeom prst="rect">
            <a:avLst/>
          </a:prstGeom>
        </p:spPr>
      </p:pic>
      <p:pic>
        <p:nvPicPr>
          <p:cNvPr id="8" name="Picture 7">
            <a:extLst>
              <a:ext uri="{FF2B5EF4-FFF2-40B4-BE49-F238E27FC236}">
                <a16:creationId xmlns:a16="http://schemas.microsoft.com/office/drawing/2014/main" id="{EE7ABB6F-D474-4845-866B-F0C0D1928063}"/>
              </a:ext>
            </a:extLst>
          </p:cNvPr>
          <p:cNvPicPr>
            <a:picLocks noChangeAspect="1"/>
          </p:cNvPicPr>
          <p:nvPr userDrawn="1"/>
        </p:nvPicPr>
        <p:blipFill rotWithShape="1">
          <a:blip r:embed="rId3"/>
          <a:srcRect r="25147" b="-1065"/>
          <a:stretch/>
        </p:blipFill>
        <p:spPr>
          <a:xfrm>
            <a:off x="5016000" y="6292360"/>
            <a:ext cx="1616812" cy="565640"/>
          </a:xfrm>
          <a:prstGeom prst="rect">
            <a:avLst/>
          </a:prstGeom>
        </p:spPr>
      </p:pic>
      <p:pic>
        <p:nvPicPr>
          <p:cNvPr id="9" name="Picture 7">
            <a:extLst>
              <a:ext uri="{FF2B5EF4-FFF2-40B4-BE49-F238E27FC236}">
                <a16:creationId xmlns:a16="http://schemas.microsoft.com/office/drawing/2014/main" id="{D273A936-AAAD-1C4D-762A-F4EB8E589B6D}"/>
              </a:ext>
            </a:extLst>
          </p:cNvPr>
          <p:cNvPicPr>
            <a:picLocks noChangeAspect="1"/>
          </p:cNvPicPr>
          <p:nvPr userDrawn="1"/>
        </p:nvPicPr>
        <p:blipFill rotWithShape="1">
          <a:blip r:embed="rId3"/>
          <a:srcRect l="-116" t="13026" r="25263" b="12943"/>
          <a:stretch/>
        </p:blipFill>
        <p:spPr>
          <a:xfrm>
            <a:off x="4476000" y="81452"/>
            <a:ext cx="3240000" cy="830298"/>
          </a:xfrm>
          <a:prstGeom prst="rect">
            <a:avLst/>
          </a:prstGeom>
        </p:spPr>
      </p:pic>
    </p:spTree>
    <p:extLst>
      <p:ext uri="{BB962C8B-B14F-4D97-AF65-F5344CB8AC3E}">
        <p14:creationId xmlns:p14="http://schemas.microsoft.com/office/powerpoint/2010/main" val="37366466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F911E-CD03-41B4-B19A-E08EAB80B3A4}"/>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BF523F6B-F1B3-4AC8-8476-138F724002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160254AB-7905-467F-9E36-68AE3BF63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91E0AD22-5BC5-44AF-8BA3-1F3F7F97EE37}"/>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6" name="Footer Placeholder 5">
            <a:extLst>
              <a:ext uri="{FF2B5EF4-FFF2-40B4-BE49-F238E27FC236}">
                <a16:creationId xmlns:a16="http://schemas.microsoft.com/office/drawing/2014/main" id="{A561360A-94C7-42E8-83B9-DCE78DD7C38B}"/>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23C8733A-A3C7-482C-B5A0-F155FBA758C3}"/>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536492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9791-6547-451F-BB8C-E4FEB1BB2C3A}"/>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4DEA4A71-A2D4-40E2-8140-CF62135D96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C5257F-CE50-4989-9740-7B6EA9DAAE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3FC7903F-0A7E-4AD3-9124-984BBB964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7F7A34-4CE7-42EF-B88D-7679E35D28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DB2BDF95-89F9-43F3-AFD9-055BF13E76AB}"/>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8" name="Footer Placeholder 7">
            <a:extLst>
              <a:ext uri="{FF2B5EF4-FFF2-40B4-BE49-F238E27FC236}">
                <a16:creationId xmlns:a16="http://schemas.microsoft.com/office/drawing/2014/main" id="{75A4CD50-B25B-465F-8608-D013B2E9E993}"/>
              </a:ext>
            </a:extLst>
          </p:cNvPr>
          <p:cNvSpPr>
            <a:spLocks noGrp="1"/>
          </p:cNvSpPr>
          <p:nvPr>
            <p:ph type="ftr" sz="quarter" idx="11"/>
          </p:nvPr>
        </p:nvSpPr>
        <p:spPr/>
        <p:txBody>
          <a:bodyPr/>
          <a:lstStyle/>
          <a:p>
            <a:endParaRPr lang="es-AR"/>
          </a:p>
        </p:txBody>
      </p:sp>
      <p:sp>
        <p:nvSpPr>
          <p:cNvPr id="9" name="Slide Number Placeholder 8">
            <a:extLst>
              <a:ext uri="{FF2B5EF4-FFF2-40B4-BE49-F238E27FC236}">
                <a16:creationId xmlns:a16="http://schemas.microsoft.com/office/drawing/2014/main" id="{B4A7AE1C-43BD-406F-B5AC-7A19EAAC657F}"/>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216543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7A6E-9EFE-4CD9-91AB-B4F8584592F0}"/>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70B68868-8132-4587-8B52-2236E1336EE1}"/>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4" name="Footer Placeholder 3">
            <a:extLst>
              <a:ext uri="{FF2B5EF4-FFF2-40B4-BE49-F238E27FC236}">
                <a16:creationId xmlns:a16="http://schemas.microsoft.com/office/drawing/2014/main" id="{0010EE06-EE87-47EB-846C-680075392249}"/>
              </a:ext>
            </a:extLst>
          </p:cNvPr>
          <p:cNvSpPr>
            <a:spLocks noGrp="1"/>
          </p:cNvSpPr>
          <p:nvPr>
            <p:ph type="ftr" sz="quarter" idx="11"/>
          </p:nvPr>
        </p:nvSpPr>
        <p:spPr/>
        <p:txBody>
          <a:bodyPr/>
          <a:lstStyle/>
          <a:p>
            <a:endParaRPr lang="es-AR"/>
          </a:p>
        </p:txBody>
      </p:sp>
      <p:sp>
        <p:nvSpPr>
          <p:cNvPr id="5" name="Slide Number Placeholder 4">
            <a:extLst>
              <a:ext uri="{FF2B5EF4-FFF2-40B4-BE49-F238E27FC236}">
                <a16:creationId xmlns:a16="http://schemas.microsoft.com/office/drawing/2014/main" id="{38003424-CFDD-43BF-A541-E34E4331CF05}"/>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29311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FC42FC-7DF6-4D27-A5FA-5C2297D76895}"/>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3" name="Footer Placeholder 2">
            <a:extLst>
              <a:ext uri="{FF2B5EF4-FFF2-40B4-BE49-F238E27FC236}">
                <a16:creationId xmlns:a16="http://schemas.microsoft.com/office/drawing/2014/main" id="{EA5EAE01-A44F-44AC-AE5C-D2B24F72ACB0}"/>
              </a:ext>
            </a:extLst>
          </p:cNvPr>
          <p:cNvSpPr>
            <a:spLocks noGrp="1"/>
          </p:cNvSpPr>
          <p:nvPr>
            <p:ph type="ftr" sz="quarter" idx="11"/>
          </p:nvPr>
        </p:nvSpPr>
        <p:spPr/>
        <p:txBody>
          <a:bodyPr/>
          <a:lstStyle/>
          <a:p>
            <a:endParaRPr lang="es-AR"/>
          </a:p>
        </p:txBody>
      </p:sp>
      <p:sp>
        <p:nvSpPr>
          <p:cNvPr id="4" name="Slide Number Placeholder 3">
            <a:extLst>
              <a:ext uri="{FF2B5EF4-FFF2-40B4-BE49-F238E27FC236}">
                <a16:creationId xmlns:a16="http://schemas.microsoft.com/office/drawing/2014/main" id="{B7A50D53-0F9E-4DAA-B4DE-165529DF3EA3}"/>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2729872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9FDA-E7D9-41E1-9E82-A425B1CC92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1A2DC8C6-0290-41A7-BABF-758B6DFB7A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6FF9E287-0377-4B43-8ECA-B0444251D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17B8D-D7D8-47B3-915E-B4D21A47F74E}"/>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6" name="Footer Placeholder 5">
            <a:extLst>
              <a:ext uri="{FF2B5EF4-FFF2-40B4-BE49-F238E27FC236}">
                <a16:creationId xmlns:a16="http://schemas.microsoft.com/office/drawing/2014/main" id="{E70D9FD6-A1F8-47E3-84E6-BFCF7D58640A}"/>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5226E193-B99E-4D3D-9954-00BD0D6CD016}"/>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11039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B965A-2768-4BD5-8ED3-7896472343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5547C323-BDEE-41E6-BEDC-3B0A35AAE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Text Placeholder 3">
            <a:extLst>
              <a:ext uri="{FF2B5EF4-FFF2-40B4-BE49-F238E27FC236}">
                <a16:creationId xmlns:a16="http://schemas.microsoft.com/office/drawing/2014/main" id="{8AC17F47-4D7B-4D1F-B4A4-F561C1B5A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9C0B3-045E-48D9-818B-DF846A71BA4A}"/>
              </a:ext>
            </a:extLst>
          </p:cNvPr>
          <p:cNvSpPr>
            <a:spLocks noGrp="1"/>
          </p:cNvSpPr>
          <p:nvPr>
            <p:ph type="dt" sz="half" idx="10"/>
          </p:nvPr>
        </p:nvSpPr>
        <p:spPr/>
        <p:txBody>
          <a:bodyPr/>
          <a:lstStyle/>
          <a:p>
            <a:fld id="{36419DC3-4D79-4F42-AB43-C971B61DD568}" type="datetimeFigureOut">
              <a:rPr lang="es-AR" smtClean="0"/>
              <a:t>30/06/2023</a:t>
            </a:fld>
            <a:endParaRPr lang="es-AR"/>
          </a:p>
        </p:txBody>
      </p:sp>
      <p:sp>
        <p:nvSpPr>
          <p:cNvPr id="6" name="Footer Placeholder 5">
            <a:extLst>
              <a:ext uri="{FF2B5EF4-FFF2-40B4-BE49-F238E27FC236}">
                <a16:creationId xmlns:a16="http://schemas.microsoft.com/office/drawing/2014/main" id="{C5B9A655-D442-4C10-BCA3-29313A4FD298}"/>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97C888CD-3C17-4975-8CC6-58577C2F7AE8}"/>
              </a:ext>
            </a:extLst>
          </p:cNvPr>
          <p:cNvSpPr>
            <a:spLocks noGrp="1"/>
          </p:cNvSpPr>
          <p:nvPr>
            <p:ph type="sldNum" sz="quarter" idx="12"/>
          </p:nvPr>
        </p:nvSpPr>
        <p:spPr/>
        <p:txBody>
          <a:bodyPr/>
          <a:lstStyle/>
          <a:p>
            <a:fld id="{835538B5-CA03-4EE1-845A-AF5728EFDE35}" type="slidenum">
              <a:rPr lang="es-AR" smtClean="0"/>
              <a:t>‹Nº›</a:t>
            </a:fld>
            <a:endParaRPr lang="es-AR"/>
          </a:p>
        </p:txBody>
      </p:sp>
    </p:spTree>
    <p:extLst>
      <p:ext uri="{BB962C8B-B14F-4D97-AF65-F5344CB8AC3E}">
        <p14:creationId xmlns:p14="http://schemas.microsoft.com/office/powerpoint/2010/main" val="41772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8" name="Imagen 7" descr="Imagen de la pantalla de un video juego&#10;&#10;Descripción generada automáticamente con confianza baja">
            <a:extLst>
              <a:ext uri="{FF2B5EF4-FFF2-40B4-BE49-F238E27FC236}">
                <a16:creationId xmlns:a16="http://schemas.microsoft.com/office/drawing/2014/main" id="{2884B1F2-AA52-5850-8D22-87B7456C6840}"/>
              </a:ext>
            </a:extLst>
          </p:cNvPr>
          <p:cNvPicPr>
            <a:picLocks noChangeAspect="1"/>
          </p:cNvPicPr>
          <p:nvPr userDrawn="1"/>
        </p:nvPicPr>
        <p:blipFill>
          <a:blip r:embed="rId17">
            <a:extLst>
              <a:ext uri="{BEBA8EAE-BF5A-486C-A8C5-ECC9F3942E4B}">
                <a14:imgProps xmlns:a14="http://schemas.microsoft.com/office/drawing/2010/main">
                  <a14:imgLayer r:embed="rId18">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Placeholder 1">
            <a:extLst>
              <a:ext uri="{FF2B5EF4-FFF2-40B4-BE49-F238E27FC236}">
                <a16:creationId xmlns:a16="http://schemas.microsoft.com/office/drawing/2014/main" id="{9FA761C0-2DE5-4CE9-83F0-E97FDAD2D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AEDF3BE9-E7A2-4746-B1AE-5415F9AEC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BB90B258-A7DA-41A2-9110-E47C2A38CD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36419DC3-4D79-4F42-AB43-C971B61DD568}" type="datetimeFigureOut">
              <a:rPr lang="es-AR" smtClean="0"/>
              <a:pPr/>
              <a:t>30/06/2023</a:t>
            </a:fld>
            <a:endParaRPr lang="es-AR"/>
          </a:p>
        </p:txBody>
      </p:sp>
      <p:sp>
        <p:nvSpPr>
          <p:cNvPr id="5" name="Footer Placeholder 4">
            <a:extLst>
              <a:ext uri="{FF2B5EF4-FFF2-40B4-BE49-F238E27FC236}">
                <a16:creationId xmlns:a16="http://schemas.microsoft.com/office/drawing/2014/main" id="{4AC7DD1C-E7B4-4791-A2D2-D5E15EF45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s-AR"/>
          </a:p>
        </p:txBody>
      </p:sp>
      <p:sp>
        <p:nvSpPr>
          <p:cNvPr id="6" name="Slide Number Placeholder 5">
            <a:extLst>
              <a:ext uri="{FF2B5EF4-FFF2-40B4-BE49-F238E27FC236}">
                <a16:creationId xmlns:a16="http://schemas.microsoft.com/office/drawing/2014/main" id="{3A44F390-2C50-45BF-ACAD-E9D5A00D5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835538B5-CA03-4EE1-845A-AF5728EFDE35}" type="slidenum">
              <a:rPr lang="es-AR" smtClean="0"/>
              <a:pPr/>
              <a:t>‹Nº›</a:t>
            </a:fld>
            <a:endParaRPr lang="es-AR"/>
          </a:p>
        </p:txBody>
      </p:sp>
    </p:spTree>
    <p:extLst>
      <p:ext uri="{BB962C8B-B14F-4D97-AF65-F5344CB8AC3E}">
        <p14:creationId xmlns:p14="http://schemas.microsoft.com/office/powerpoint/2010/main" val="4255239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9" r:id="rId1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761C0-2DE5-4CE9-83F0-E97FDAD2D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AEDF3BE9-E7A2-4746-B1AE-5415F9AEC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BB90B258-A7DA-41A2-9110-E47C2A38CD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419DC3-4D79-4F42-AB43-C971B61DD568}" type="datetimeFigureOut">
              <a:rPr lang="es-AR" smtClean="0"/>
              <a:t>30/06/2023</a:t>
            </a:fld>
            <a:endParaRPr lang="es-AR"/>
          </a:p>
        </p:txBody>
      </p:sp>
      <p:sp>
        <p:nvSpPr>
          <p:cNvPr id="5" name="Footer Placeholder 4">
            <a:extLst>
              <a:ext uri="{FF2B5EF4-FFF2-40B4-BE49-F238E27FC236}">
                <a16:creationId xmlns:a16="http://schemas.microsoft.com/office/drawing/2014/main" id="{4AC7DD1C-E7B4-4791-A2D2-D5E15EF45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Slide Number Placeholder 5">
            <a:extLst>
              <a:ext uri="{FF2B5EF4-FFF2-40B4-BE49-F238E27FC236}">
                <a16:creationId xmlns:a16="http://schemas.microsoft.com/office/drawing/2014/main" id="{3A44F390-2C50-45BF-ACAD-E9D5A00D5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538B5-CA03-4EE1-845A-AF5728EFDE35}" type="slidenum">
              <a:rPr lang="es-AR" smtClean="0"/>
              <a:t>‹Nº›</a:t>
            </a:fld>
            <a:endParaRPr lang="es-AR"/>
          </a:p>
        </p:txBody>
      </p:sp>
    </p:spTree>
    <p:extLst>
      <p:ext uri="{BB962C8B-B14F-4D97-AF65-F5344CB8AC3E}">
        <p14:creationId xmlns:p14="http://schemas.microsoft.com/office/powerpoint/2010/main" val="425523970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92.png"/><Relationship Id="rId4" Type="http://schemas.openxmlformats.org/officeDocument/2006/relationships/image" Target="../media/image191.png"/></Relationships>
</file>

<file path=ppt/slides/_rels/slide1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5.png"/><Relationship Id="rId4" Type="http://schemas.openxmlformats.org/officeDocument/2006/relationships/image" Target="../media/image194.png"/></Relationships>
</file>

<file path=ppt/slides/_rels/slide10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96.png"/></Relationships>
</file>

<file path=ppt/slides/_rels/slide10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98.png"/></Relationships>
</file>

<file path=ppt/slides/_rels/slide108.xml.rels><?xml version="1.0" encoding="UTF-8" standalone="yes"?>
<Relationships xmlns="http://schemas.openxmlformats.org/package/2006/relationships"><Relationship Id="rId3" Type="http://schemas.openxmlformats.org/officeDocument/2006/relationships/hyperlink" Target="https://forms.office.com/r/4TkdbhFC6D"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cablevisionfibertel.sharepoint.com/:v:/s/IngARyP/EXC7HWfE1VpIglOYX3kIYngBUoAd8Ws2mGGAhat8H7Evkg?e=GOiAdL"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hyperlink" Target="https://cablevisionfibertel-my.sharepoint.com/:v:/g/personal/fjmedina_teco_com_ar/EVpivSTEusJKmcnGx02XCAMBmnd_tBulwdjruCZZAnrdtg?e=n2Mcdg&amp;nav=eyJyZWZlcnJhbEluZm8iOnsicmVmZXJyYWxBcHAiOiJTdHJlYW1XZWJBcHAiLCJyZWZlcnJhbFZpZXciOiJTaGFyZURpYWxvZyIsInJlZmVycmFsQXBwUGxhdGZvcm0iOiJXZWIiLCJyZWZlcnJhbE1vZGUiOiJ2aWV3In19" TargetMode="External"/><Relationship Id="rId5" Type="http://schemas.openxmlformats.org/officeDocument/2006/relationships/hyperlink" Target="https://cablevisionfibertel.sharepoint.com/:v:/s/IngARyP/EfrJyj_FmiVDrUph_OS3GO4Bt63g7euHmhhG5d5zvumGvw?e=E4WKRy" TargetMode="External"/><Relationship Id="rId4" Type="http://schemas.openxmlformats.org/officeDocument/2006/relationships/hyperlink" Target="https://cablevisionfibertel.sharepoint.com/:v:/s/IngARyP/EWVPrDQc8MFEhgLBjSRa7S8BkbLgj5j0hdwpW2z0qtf6ag?e=btKuej"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85.xml"/><Relationship Id="rId1" Type="http://schemas.openxmlformats.org/officeDocument/2006/relationships/slideLayout" Target="../slideLayouts/slideLayout15.xml"/><Relationship Id="rId5" Type="http://schemas.openxmlformats.org/officeDocument/2006/relationships/hyperlink" Target="https://cablevisionfibertel.sharepoint.com/teams/AyTSistemasEmbebidos/_layouts/15/stream.aspx?id=%2Fteams%2FAyTSistemasEmbebidos%2FShared%20Documents%2FGeneral%2FTuya%2FIntegracion%20TUYA%20AWS%2Emkv" TargetMode="External"/><Relationship Id="rId4" Type="http://schemas.openxmlformats.org/officeDocument/2006/relationships/hyperlink" Target="https://tecocloud.atlassian.net/wiki/spaces/AA/pages/3446800385/TUYA+-+Evento+en+MESSAGE+QUEUE+ante+actuador+en+Device"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87.xml"/><Relationship Id="rId1" Type="http://schemas.openxmlformats.org/officeDocument/2006/relationships/slideLayout" Target="../slideLayouts/slideLayout15.xml"/><Relationship Id="rId5" Type="http://schemas.openxmlformats.org/officeDocument/2006/relationships/hyperlink" Target="https://cablevisionfibertel.sharepoint.com/:v:/r/teams/HogarDigital/Shared%20Documents/Unified%20Software%20Layer%20for%20CPEs/DEMO%202023/Demo%20Samknows%20Q2.mp4?csf=1&amp;web=1&amp;e=ULZdlJ" TargetMode="External"/><Relationship Id="rId4" Type="http://schemas.openxmlformats.org/officeDocument/2006/relationships/image" Target="../media/image20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89.xml"/><Relationship Id="rId1" Type="http://schemas.openxmlformats.org/officeDocument/2006/relationships/slideLayout" Target="../slideLayouts/slideLayout15.xml"/><Relationship Id="rId4" Type="http://schemas.openxmlformats.org/officeDocument/2006/relationships/hyperlink" Target="https://cablevisionfibertel.sharepoint.com/:v:/r/teams/HogarDigital/Shared%20Documents/Unified%20Software%20Layer%20for%20CPEs/DEMO%202023/Demo%20Kyrio%20Q2.mp4"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91.xml"/><Relationship Id="rId1" Type="http://schemas.openxmlformats.org/officeDocument/2006/relationships/slideLayout" Target="../slideLayouts/slideLayout15.xml"/><Relationship Id="rId4" Type="http://schemas.openxmlformats.org/officeDocument/2006/relationships/image" Target="../media/image21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5.xml"/><Relationship Id="rId4" Type="http://schemas.openxmlformats.org/officeDocument/2006/relationships/image" Target="../media/image212.png"/></Relationships>
</file>

<file path=ppt/slides/_rels/slide12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94.xml"/><Relationship Id="rId1" Type="http://schemas.openxmlformats.org/officeDocument/2006/relationships/slideLayout" Target="../slideLayouts/slideLayout15.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2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hyperlink" Target="https://forms.office.com/r/4TkdbhFC6D" TargetMode="External"/><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1.xml"/><Relationship Id="rId4" Type="http://schemas.openxmlformats.org/officeDocument/2006/relationships/image" Target="../media/image219.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40.xml.rels><?xml version="1.0" encoding="UTF-8" standalone="yes"?>
<Relationships xmlns="http://schemas.openxmlformats.org/package/2006/relationships"><Relationship Id="rId3" Type="http://schemas.openxmlformats.org/officeDocument/2006/relationships/hyperlink" Target="https://forms.office.com/r/4TkdbhFC6D" TargetMode="External"/><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8" Type="http://schemas.openxmlformats.org/officeDocument/2006/relationships/image" Target="../media/image231.jp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229.jpg"/><Relationship Id="rId5" Type="http://schemas.openxmlformats.org/officeDocument/2006/relationships/image" Target="../media/image228.jpeg"/><Relationship Id="rId4" Type="http://schemas.openxmlformats.org/officeDocument/2006/relationships/image" Target="../media/image227.jpeg"/><Relationship Id="rId9" Type="http://schemas.openxmlformats.org/officeDocument/2006/relationships/image" Target="../media/image232.gif"/></Relationships>
</file>

<file path=ppt/slides/_rels/slide15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60.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40.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3.png"/><Relationship Id="rId4" Type="http://schemas.openxmlformats.org/officeDocument/2006/relationships/image" Target="../media/image75.png"/><Relationship Id="rId9" Type="http://schemas.openxmlformats.org/officeDocument/2006/relationships/image" Target="../media/image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Layout" Target="../slideLayouts/slideLayout1.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9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10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10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hyperlink" Target="https://forms.office.com/r/4TkdbhFC6D"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109.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74.png"/><Relationship Id="rId2" Type="http://schemas.openxmlformats.org/officeDocument/2006/relationships/image" Target="../media/image112.wmf"/><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14.png"/><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74.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microsoft.com/office/2007/relationships/hdphoto" Target="../media/hdphoto5.wdp"/></Relationships>
</file>

<file path=ppt/slides/_rels/slide62.xml.rels><?xml version="1.0" encoding="UTF-8" standalone="yes"?>
<Relationships xmlns="http://schemas.openxmlformats.org/package/2006/relationships"><Relationship Id="rId3" Type="http://schemas.openxmlformats.org/officeDocument/2006/relationships/hyperlink" Target="https://forms.office.com/r/4TkdbhFC6D"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forms.office.com/r/4TkdbhFC6D"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png"/><Relationship Id="rId7" Type="http://schemas.openxmlformats.org/officeDocument/2006/relationships/image" Target="../media/image123.jpe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22.jpeg"/><Relationship Id="rId5" Type="http://schemas.openxmlformats.org/officeDocument/2006/relationships/image" Target="../media/image121.jpeg"/><Relationship Id="rId10" Type="http://schemas.openxmlformats.org/officeDocument/2006/relationships/image" Target="../media/image126.jpeg"/><Relationship Id="rId4" Type="http://schemas.openxmlformats.org/officeDocument/2006/relationships/image" Target="../media/image120.png"/><Relationship Id="rId9" Type="http://schemas.openxmlformats.org/officeDocument/2006/relationships/image" Target="../media/image125.jpeg"/></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emf"/><Relationship Id="rId26" Type="http://schemas.openxmlformats.org/officeDocument/2006/relationships/image" Target="../media/image37.png"/><Relationship Id="rId39" Type="http://schemas.openxmlformats.org/officeDocument/2006/relationships/image" Target="../media/image50.svg"/><Relationship Id="rId21" Type="http://schemas.openxmlformats.org/officeDocument/2006/relationships/image" Target="../media/image32.png"/><Relationship Id="rId34" Type="http://schemas.openxmlformats.org/officeDocument/2006/relationships/image" Target="../media/image45.svg"/><Relationship Id="rId42" Type="http://schemas.openxmlformats.org/officeDocument/2006/relationships/image" Target="../media/image53.svg"/><Relationship Id="rId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27.png"/><Relationship Id="rId29"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svg"/><Relationship Id="rId32" Type="http://schemas.openxmlformats.org/officeDocument/2006/relationships/image" Target="../media/image43.png"/><Relationship Id="rId37" Type="http://schemas.openxmlformats.org/officeDocument/2006/relationships/image" Target="../media/image48.svg"/><Relationship Id="rId40" Type="http://schemas.openxmlformats.org/officeDocument/2006/relationships/image" Target="../media/image51.png"/><Relationship Id="rId45" Type="http://schemas.openxmlformats.org/officeDocument/2006/relationships/image" Target="../media/image56.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svg"/><Relationship Id="rId44" Type="http://schemas.openxmlformats.org/officeDocument/2006/relationships/image" Target="../media/image55.emf"/><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sv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46.emf"/><Relationship Id="rId43" Type="http://schemas.openxmlformats.org/officeDocument/2006/relationships/image" Target="../media/image54.svg"/><Relationship Id="rId8" Type="http://schemas.openxmlformats.org/officeDocument/2006/relationships/image" Target="../media/image19.png"/><Relationship Id="rId3" Type="http://schemas.openxmlformats.org/officeDocument/2006/relationships/image" Target="../media/image14.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emf"/><Relationship Id="rId33" Type="http://schemas.openxmlformats.org/officeDocument/2006/relationships/image" Target="../media/image44.png"/><Relationship Id="rId38" Type="http://schemas.openxmlformats.org/officeDocument/2006/relationships/image" Target="../media/image49.svg"/><Relationship Id="rId46" Type="http://schemas.openxmlformats.org/officeDocument/2006/relationships/image" Target="../media/image57.png"/><Relationship Id="rId20" Type="http://schemas.openxmlformats.org/officeDocument/2006/relationships/image" Target="../media/image31.svg"/><Relationship Id="rId41" Type="http://schemas.openxmlformats.org/officeDocument/2006/relationships/image" Target="../media/image52.sv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forms.office.com/r/4TkdbhFC6D"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29.emf"/><Relationship Id="rId26" Type="http://schemas.openxmlformats.org/officeDocument/2006/relationships/image" Target="../media/image38.svg"/><Relationship Id="rId39" Type="http://schemas.openxmlformats.org/officeDocument/2006/relationships/image" Target="../media/image51.png"/><Relationship Id="rId21" Type="http://schemas.openxmlformats.org/officeDocument/2006/relationships/image" Target="../media/image32.png"/><Relationship Id="rId34" Type="http://schemas.openxmlformats.org/officeDocument/2006/relationships/image" Target="../media/image46.emf"/><Relationship Id="rId42" Type="http://schemas.openxmlformats.org/officeDocument/2006/relationships/image" Target="../media/image54.svg"/><Relationship Id="rId47" Type="http://schemas.openxmlformats.org/officeDocument/2006/relationships/hyperlink" Target="https://www.geeksvgs.com/id/175394" TargetMode="External"/><Relationship Id="rId50" Type="http://schemas.microsoft.com/office/2007/relationships/hdphoto" Target="../media/hdphoto2.wdp"/><Relationship Id="rId7"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66.png"/><Relationship Id="rId29" Type="http://schemas.openxmlformats.org/officeDocument/2006/relationships/image" Target="../media/image41.png"/><Relationship Id="rId11" Type="http://schemas.openxmlformats.org/officeDocument/2006/relationships/image" Target="../media/image22.png"/><Relationship Id="rId24" Type="http://schemas.openxmlformats.org/officeDocument/2006/relationships/image" Target="../media/image35.svg"/><Relationship Id="rId32" Type="http://schemas.openxmlformats.org/officeDocument/2006/relationships/image" Target="../media/image44.png"/><Relationship Id="rId37" Type="http://schemas.openxmlformats.org/officeDocument/2006/relationships/image" Target="../media/image49.svg"/><Relationship Id="rId40" Type="http://schemas.openxmlformats.org/officeDocument/2006/relationships/image" Target="../media/image52.svg"/><Relationship Id="rId45"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65.png"/><Relationship Id="rId23" Type="http://schemas.openxmlformats.org/officeDocument/2006/relationships/image" Target="../media/image34.png"/><Relationship Id="rId28" Type="http://schemas.openxmlformats.org/officeDocument/2006/relationships/image" Target="../media/image40.svg"/><Relationship Id="rId36" Type="http://schemas.openxmlformats.org/officeDocument/2006/relationships/image" Target="../media/image48.svg"/><Relationship Id="rId49" Type="http://schemas.openxmlformats.org/officeDocument/2006/relationships/image" Target="../media/image72.png"/><Relationship Id="rId10" Type="http://schemas.openxmlformats.org/officeDocument/2006/relationships/image" Target="../media/image62.png"/><Relationship Id="rId19" Type="http://schemas.openxmlformats.org/officeDocument/2006/relationships/image" Target="../media/image30.png"/><Relationship Id="rId31" Type="http://schemas.openxmlformats.org/officeDocument/2006/relationships/image" Target="../media/image67.png"/><Relationship Id="rId44" Type="http://schemas.openxmlformats.org/officeDocument/2006/relationships/image" Target="../media/image6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64.png"/><Relationship Id="rId22" Type="http://schemas.openxmlformats.org/officeDocument/2006/relationships/image" Target="../media/image33.svg"/><Relationship Id="rId27" Type="http://schemas.openxmlformats.org/officeDocument/2006/relationships/image" Target="../media/image39.png"/><Relationship Id="rId30" Type="http://schemas.openxmlformats.org/officeDocument/2006/relationships/image" Target="../media/image42.svg"/><Relationship Id="rId35" Type="http://schemas.openxmlformats.org/officeDocument/2006/relationships/image" Target="../media/image47.png"/><Relationship Id="rId43" Type="http://schemas.openxmlformats.org/officeDocument/2006/relationships/image" Target="../media/image55.emf"/><Relationship Id="rId48" Type="http://schemas.openxmlformats.org/officeDocument/2006/relationships/image" Target="../media/image71.png"/><Relationship Id="rId8" Type="http://schemas.openxmlformats.org/officeDocument/2006/relationships/image" Target="../media/image61.png"/><Relationship Id="rId3" Type="http://schemas.openxmlformats.org/officeDocument/2006/relationships/image" Target="../media/image5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7.png"/><Relationship Id="rId33" Type="http://schemas.openxmlformats.org/officeDocument/2006/relationships/image" Target="../media/image45.svg"/><Relationship Id="rId38" Type="http://schemas.openxmlformats.org/officeDocument/2006/relationships/image" Target="../media/image50.svg"/><Relationship Id="rId46" Type="http://schemas.openxmlformats.org/officeDocument/2006/relationships/image" Target="../media/image70.png"/><Relationship Id="rId20" Type="http://schemas.openxmlformats.org/officeDocument/2006/relationships/image" Target="../media/image31.svg"/><Relationship Id="rId41" Type="http://schemas.openxmlformats.org/officeDocument/2006/relationships/image" Target="../media/image53.svg"/><Relationship Id="rId1" Type="http://schemas.openxmlformats.org/officeDocument/2006/relationships/slideLayout" Target="../slideLayouts/slideLayout2.xml"/><Relationship Id="rId6" Type="http://schemas.openxmlformats.org/officeDocument/2006/relationships/image" Target="../media/image6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139.png"/><Relationship Id="rId5" Type="http://schemas.openxmlformats.org/officeDocument/2006/relationships/image" Target="../media/image138.png"/><Relationship Id="rId4" Type="http://schemas.microsoft.com/office/2007/relationships/hdphoto" Target="../media/hdphoto6.wdp"/></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142.png"/><Relationship Id="rId4" Type="http://schemas.openxmlformats.org/officeDocument/2006/relationships/image" Target="../media/image75.png"/><Relationship Id="rId9" Type="http://schemas.openxmlformats.org/officeDocument/2006/relationships/image" Target="../media/image141.png"/></Relationships>
</file>

<file path=ppt/slides/_rels/slide8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86.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18" Type="http://schemas.openxmlformats.org/officeDocument/2006/relationships/image" Target="../media/image160.svg"/><Relationship Id="rId3" Type="http://schemas.openxmlformats.org/officeDocument/2006/relationships/image" Target="../media/image145.png"/><Relationship Id="rId21" Type="http://schemas.openxmlformats.org/officeDocument/2006/relationships/image" Target="../media/image163.png"/><Relationship Id="rId7" Type="http://schemas.openxmlformats.org/officeDocument/2006/relationships/image" Target="../media/image149.png"/><Relationship Id="rId12" Type="http://schemas.openxmlformats.org/officeDocument/2006/relationships/image" Target="../media/image154.svg"/><Relationship Id="rId17" Type="http://schemas.openxmlformats.org/officeDocument/2006/relationships/image" Target="../media/image159.png"/><Relationship Id="rId2" Type="http://schemas.openxmlformats.org/officeDocument/2006/relationships/notesSlide" Target="../notesSlides/notesSlide60.xml"/><Relationship Id="rId16" Type="http://schemas.openxmlformats.org/officeDocument/2006/relationships/image" Target="../media/image158.svg"/><Relationship Id="rId20" Type="http://schemas.openxmlformats.org/officeDocument/2006/relationships/image" Target="../media/image162.svg"/><Relationship Id="rId1" Type="http://schemas.openxmlformats.org/officeDocument/2006/relationships/slideLayout" Target="../slideLayouts/slideLayout1.xml"/><Relationship Id="rId6" Type="http://schemas.openxmlformats.org/officeDocument/2006/relationships/image" Target="../media/image148.svg"/><Relationship Id="rId11" Type="http://schemas.openxmlformats.org/officeDocument/2006/relationships/image" Target="../media/image153.png"/><Relationship Id="rId24"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7.png"/><Relationship Id="rId23" Type="http://schemas.openxmlformats.org/officeDocument/2006/relationships/image" Target="../media/image165.png"/><Relationship Id="rId10" Type="http://schemas.openxmlformats.org/officeDocument/2006/relationships/image" Target="../media/image152.svg"/><Relationship Id="rId19" Type="http://schemas.openxmlformats.org/officeDocument/2006/relationships/image" Target="../media/image161.png"/><Relationship Id="rId4" Type="http://schemas.openxmlformats.org/officeDocument/2006/relationships/image" Target="../media/image146.svg"/><Relationship Id="rId9" Type="http://schemas.openxmlformats.org/officeDocument/2006/relationships/image" Target="../media/image151.png"/><Relationship Id="rId14" Type="http://schemas.openxmlformats.org/officeDocument/2006/relationships/image" Target="../media/image156.svg"/><Relationship Id="rId22" Type="http://schemas.openxmlformats.org/officeDocument/2006/relationships/image" Target="../media/image164.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17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170.png"/><Relationship Id="rId5" Type="http://schemas.openxmlformats.org/officeDocument/2006/relationships/image" Target="../media/image76.png"/><Relationship Id="rId10" Type="http://schemas.openxmlformats.org/officeDocument/2006/relationships/image" Target="../media/image169.png"/><Relationship Id="rId4" Type="http://schemas.openxmlformats.org/officeDocument/2006/relationships/image" Target="../media/image75.png"/><Relationship Id="rId9" Type="http://schemas.openxmlformats.org/officeDocument/2006/relationships/image" Target="../media/image168.emf"/></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73.png"/><Relationship Id="rId5" Type="http://schemas.openxmlformats.org/officeDocument/2006/relationships/image" Target="../media/image77.pn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hyperlink" Target="https://medtempus.com/archives/medicina-de-alto-voltaje-chispazos-terapeuticos/"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177.png"/><Relationship Id="rId4" Type="http://schemas.openxmlformats.org/officeDocument/2006/relationships/image" Target="../media/image176.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9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9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48E82532-7B18-FA3B-F6EC-C18582027F47}"/>
              </a:ext>
            </a:extLst>
          </p:cNvPr>
          <p:cNvGrpSpPr/>
          <p:nvPr/>
        </p:nvGrpSpPr>
        <p:grpSpPr>
          <a:xfrm>
            <a:off x="4402272" y="2241211"/>
            <a:ext cx="3613356" cy="2504152"/>
            <a:chOff x="1666567" y="624111"/>
            <a:chExt cx="3613356" cy="2504152"/>
          </a:xfrm>
        </p:grpSpPr>
        <p:sp>
          <p:nvSpPr>
            <p:cNvPr id="6" name="Forma libre: forma 5">
              <a:extLst>
                <a:ext uri="{FF2B5EF4-FFF2-40B4-BE49-F238E27FC236}">
                  <a16:creationId xmlns:a16="http://schemas.microsoft.com/office/drawing/2014/main" id="{4F75498A-6630-62F3-37F4-948F5F98C83E}"/>
                </a:ext>
              </a:extLst>
            </p:cNvPr>
            <p:cNvSpPr/>
            <p:nvPr/>
          </p:nvSpPr>
          <p:spPr>
            <a:xfrm>
              <a:off x="1666567" y="118978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headEnd type="oval"/>
              <a:tailEnd type="none"/>
              <a:extLst>
                <a:ext uri="{C807C97D-BFC1-408E-A445-0C87EB9F89A2}">
                  <ask:lineSketchStyleProps xmlns:ask="http://schemas.microsoft.com/office/drawing/2018/sketchyshapes" sd="1219033472">
                    <a:custGeom>
                      <a:avLst/>
                      <a:gdLst>
                        <a:gd name="connsiteX0" fmla="*/ 0 w 1527464"/>
                        <a:gd name="connsiteY0" fmla="*/ 1299059 h 1299059"/>
                        <a:gd name="connsiteX1" fmla="*/ 729016 w 1527464"/>
                        <a:gd name="connsiteY1" fmla="*/ 923015 h 1299059"/>
                        <a:gd name="connsiteX2" fmla="*/ 786875 w 1527464"/>
                        <a:gd name="connsiteY2" fmla="*/ 273486 h 1299059"/>
                        <a:gd name="connsiteX3" fmla="*/ 1527464 w 1527464"/>
                        <a:gd name="connsiteY3" fmla="*/ 0 h 1299059"/>
                      </a:gdLst>
                      <a:ahLst/>
                      <a:cxnLst>
                        <a:cxn ang="0">
                          <a:pos x="connsiteX0" y="connsiteY0"/>
                        </a:cxn>
                        <a:cxn ang="0">
                          <a:pos x="connsiteX1" y="connsiteY1"/>
                        </a:cxn>
                        <a:cxn ang="0">
                          <a:pos x="connsiteX2" y="connsiteY2"/>
                        </a:cxn>
                        <a:cxn ang="0">
                          <a:pos x="connsiteX3" y="connsiteY3"/>
                        </a:cxn>
                      </a:cxnLst>
                      <a:rect l="l" t="t" r="r" b="b"/>
                      <a:pathLst>
                        <a:path w="1527464" h="1299059" extrusionOk="0">
                          <a:moveTo>
                            <a:pt x="0" y="1299059"/>
                          </a:moveTo>
                          <a:cubicBezTo>
                            <a:pt x="281607" y="1185813"/>
                            <a:pt x="581902" y="1099937"/>
                            <a:pt x="729016" y="923015"/>
                          </a:cubicBezTo>
                          <a:cubicBezTo>
                            <a:pt x="904086" y="761333"/>
                            <a:pt x="642641" y="427677"/>
                            <a:pt x="786875" y="273486"/>
                          </a:cubicBezTo>
                          <a:cubicBezTo>
                            <a:pt x="881752" y="156952"/>
                            <a:pt x="1220226" y="79063"/>
                            <a:pt x="1527464"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Forma libre: forma 7">
              <a:extLst>
                <a:ext uri="{FF2B5EF4-FFF2-40B4-BE49-F238E27FC236}">
                  <a16:creationId xmlns:a16="http://schemas.microsoft.com/office/drawing/2014/main" id="{AE322C6C-48A7-5614-4F5A-7DC60C9F66AD}"/>
                </a:ext>
              </a:extLst>
            </p:cNvPr>
            <p:cNvSpPr/>
            <p:nvPr/>
          </p:nvSpPr>
          <p:spPr>
            <a:xfrm>
              <a:off x="3000610" y="62411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3382146" y="1769157"/>
            <a:ext cx="5426697" cy="2387600"/>
          </a:xfrm>
        </p:spPr>
        <p:txBody>
          <a:bodyPr>
            <a:normAutofit/>
          </a:bodyPr>
          <a:lstStyle/>
          <a:p>
            <a:r>
              <a:rPr lang="en-US" sz="5400" b="1">
                <a:latin typeface="Eras ITC"/>
                <a:ea typeface="Roboto Medium"/>
                <a:cs typeface="72 Black" panose="020B0A04030603020204" pitchFamily="34" charset="0"/>
              </a:rPr>
              <a:t>TRS</a:t>
            </a:r>
            <a:br>
              <a:rPr lang="en-US" sz="5400" b="1">
                <a:latin typeface="Eras ITC"/>
                <a:ea typeface="Roboto Medium"/>
                <a:cs typeface="72 Black" panose="020B0A04030603020204" pitchFamily="34" charset="0"/>
              </a:rPr>
            </a:br>
            <a:r>
              <a:rPr lang="en-US" sz="5400" b="1">
                <a:latin typeface="Eras ITC"/>
                <a:ea typeface="Roboto Medium"/>
                <a:cs typeface="72 Black" panose="020B0A04030603020204" pitchFamily="34" charset="0"/>
              </a:rPr>
              <a:t>TECNOLOGÍA</a:t>
            </a:r>
            <a:br>
              <a:rPr lang="en-US" sz="5400" b="1">
                <a:latin typeface="Eras ITC"/>
                <a:cs typeface="72 Black" panose="020B0A04030603020204" pitchFamily="34" charset="0"/>
              </a:rPr>
            </a:br>
            <a:r>
              <a:rPr lang="en-US" sz="3600" b="1">
                <a:latin typeface="Eras ITC"/>
                <a:ea typeface="Roboto Medium"/>
                <a:cs typeface="72 Black" panose="020B0A04030603020204" pitchFamily="34" charset="0"/>
              </a:rPr>
              <a:t>de Redes y </a:t>
            </a:r>
            <a:r>
              <a:rPr lang="en-US" sz="3600" b="1" err="1">
                <a:latin typeface="Eras ITC"/>
                <a:ea typeface="Roboto Medium"/>
                <a:cs typeface="72 Black" panose="020B0A04030603020204" pitchFamily="34" charset="0"/>
              </a:rPr>
              <a:t>Servicios</a:t>
            </a:r>
            <a:endParaRPr lang="es-AR" sz="5400" b="1">
              <a:latin typeface="Eras ITC"/>
              <a:ea typeface="Roboto Medium"/>
              <a:cs typeface="Calibri Light"/>
            </a:endParaRPr>
          </a:p>
        </p:txBody>
      </p:sp>
      <p:sp>
        <p:nvSpPr>
          <p:cNvPr id="4" name="Title 4">
            <a:extLst>
              <a:ext uri="{FF2B5EF4-FFF2-40B4-BE49-F238E27FC236}">
                <a16:creationId xmlns:a16="http://schemas.microsoft.com/office/drawing/2014/main" id="{A5EF026D-BB42-5EE5-1DDD-918E826A7E08}"/>
              </a:ext>
            </a:extLst>
          </p:cNvPr>
          <p:cNvSpPr txBox="1">
            <a:spLocks/>
          </p:cNvSpPr>
          <p:nvPr/>
        </p:nvSpPr>
        <p:spPr>
          <a:xfrm>
            <a:off x="779130" y="5000799"/>
            <a:ext cx="10741686" cy="114038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4800"/>
              <a:t>Demo Q2 2023</a:t>
            </a:r>
            <a:endParaRPr lang="es-ES"/>
          </a:p>
        </p:txBody>
      </p:sp>
    </p:spTree>
    <p:extLst>
      <p:ext uri="{BB962C8B-B14F-4D97-AF65-F5344CB8AC3E}">
        <p14:creationId xmlns:p14="http://schemas.microsoft.com/office/powerpoint/2010/main" val="2155932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539F9B54-E535-9DBE-940A-7D4BB8DA3A76}"/>
              </a:ext>
            </a:extLst>
          </p:cNvPr>
          <p:cNvPicPr>
            <a:picLocks noChangeAspect="1"/>
          </p:cNvPicPr>
          <p:nvPr/>
        </p:nvPicPr>
        <p:blipFill>
          <a:blip r:embed="rId3"/>
          <a:stretch>
            <a:fillRect/>
          </a:stretch>
        </p:blipFill>
        <p:spPr>
          <a:xfrm>
            <a:off x="1097609" y="692436"/>
            <a:ext cx="10058028" cy="6017690"/>
          </a:xfrm>
          <a:prstGeom prst="rect">
            <a:avLst/>
          </a:prstGeom>
        </p:spPr>
      </p:pic>
      <p:sp>
        <p:nvSpPr>
          <p:cNvPr id="186" name="TextBox 1">
            <a:extLst>
              <a:ext uri="{FF2B5EF4-FFF2-40B4-BE49-F238E27FC236}">
                <a16:creationId xmlns:a16="http://schemas.microsoft.com/office/drawing/2014/main" id="{D8AF0114-045D-18EA-C041-2CB3803E0810}"/>
              </a:ext>
            </a:extLst>
          </p:cNvPr>
          <p:cNvSpPr txBox="1"/>
          <p:nvPr/>
        </p:nvSpPr>
        <p:spPr>
          <a:xfrm>
            <a:off x="79455" y="-273359"/>
            <a:ext cx="10205907"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a:solidFill>
                  <a:schemeClr val="bg1"/>
                </a:solidFill>
                <a:latin typeface="+mj-lt"/>
                <a:ea typeface="+mj-ea"/>
                <a:cs typeface="+mj-cs"/>
              </a:rPr>
              <a:t>Roadmap  Tecnológico  </a:t>
            </a:r>
            <a:r>
              <a:rPr lang="en-US" sz="2900">
                <a:solidFill>
                  <a:schemeClr val="bg1"/>
                </a:solidFill>
                <a:latin typeface="+mj-lt"/>
                <a:ea typeface="+mj-ea"/>
                <a:cs typeface="+mj-cs"/>
                <a:sym typeface="Wingdings" pitchFamily="2" charset="2"/>
              </a:rPr>
              <a:t></a:t>
            </a:r>
            <a:r>
              <a:rPr lang="en-US" sz="2900">
                <a:solidFill>
                  <a:schemeClr val="bg1"/>
                </a:solidFill>
                <a:latin typeface="+mj-lt"/>
                <a:ea typeface="+mj-ea"/>
                <a:cs typeface="+mj-cs"/>
              </a:rPr>
              <a:t> OKRs </a:t>
            </a:r>
            <a:endParaRPr lang="en-US" sz="2900" kern="1200">
              <a:solidFill>
                <a:schemeClr val="bg1"/>
              </a:solidFill>
              <a:latin typeface="+mj-lt"/>
              <a:ea typeface="+mj-ea"/>
              <a:cs typeface="Calibri Light"/>
            </a:endParaRPr>
          </a:p>
        </p:txBody>
      </p:sp>
      <p:sp>
        <p:nvSpPr>
          <p:cNvPr id="5" name="Rectángulo 36">
            <a:extLst>
              <a:ext uri="{FF2B5EF4-FFF2-40B4-BE49-F238E27FC236}">
                <a16:creationId xmlns:a16="http://schemas.microsoft.com/office/drawing/2014/main" id="{25DD15FF-CB01-4BD3-7B60-6D4C9653265D}"/>
              </a:ext>
            </a:extLst>
          </p:cNvPr>
          <p:cNvSpPr/>
          <p:nvPr/>
        </p:nvSpPr>
        <p:spPr>
          <a:xfrm>
            <a:off x="143749" y="5521672"/>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bg1"/>
                </a:solidFill>
                <a:latin typeface="Roboto" panose="02000000000000000000" pitchFamily="2" charset="0"/>
                <a:ea typeface="Roboto" panose="02000000000000000000" pitchFamily="2" charset="0"/>
              </a:rPr>
              <a:t>ON TRACK</a:t>
            </a:r>
          </a:p>
        </p:txBody>
      </p:sp>
      <p:sp>
        <p:nvSpPr>
          <p:cNvPr id="6" name="Rectángulo 37">
            <a:extLst>
              <a:ext uri="{FF2B5EF4-FFF2-40B4-BE49-F238E27FC236}">
                <a16:creationId xmlns:a16="http://schemas.microsoft.com/office/drawing/2014/main" id="{02E3C5F4-2370-3525-5DBE-24674BAEA7DE}"/>
              </a:ext>
            </a:extLst>
          </p:cNvPr>
          <p:cNvSpPr/>
          <p:nvPr/>
        </p:nvSpPr>
        <p:spPr>
          <a:xfrm>
            <a:off x="143749" y="5817445"/>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tx1"/>
                </a:solidFill>
                <a:latin typeface="Roboto" panose="02000000000000000000" pitchFamily="2" charset="0"/>
                <a:ea typeface="Roboto" panose="02000000000000000000" pitchFamily="2" charset="0"/>
              </a:rPr>
              <a:t>WARNING</a:t>
            </a:r>
          </a:p>
        </p:txBody>
      </p:sp>
      <p:sp>
        <p:nvSpPr>
          <p:cNvPr id="7" name="Rectángulo 39">
            <a:extLst>
              <a:ext uri="{FF2B5EF4-FFF2-40B4-BE49-F238E27FC236}">
                <a16:creationId xmlns:a16="http://schemas.microsoft.com/office/drawing/2014/main" id="{185488D3-597C-FE11-6C82-9CFB94F51FC3}"/>
              </a:ext>
            </a:extLst>
          </p:cNvPr>
          <p:cNvSpPr/>
          <p:nvPr/>
        </p:nvSpPr>
        <p:spPr>
          <a:xfrm>
            <a:off x="143749" y="612513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solidFill>
                  <a:schemeClr val="bg1"/>
                </a:solidFill>
                <a:latin typeface="Roboto" panose="02000000000000000000" pitchFamily="2" charset="0"/>
                <a:ea typeface="Roboto" panose="02000000000000000000" pitchFamily="2" charset="0"/>
              </a:rPr>
              <a:t>OFF TRACK</a:t>
            </a:r>
          </a:p>
        </p:txBody>
      </p:sp>
      <p:sp>
        <p:nvSpPr>
          <p:cNvPr id="10" name="Elipse 30">
            <a:extLst>
              <a:ext uri="{FF2B5EF4-FFF2-40B4-BE49-F238E27FC236}">
                <a16:creationId xmlns:a16="http://schemas.microsoft.com/office/drawing/2014/main" id="{8AA1E96D-071A-BD59-A0AD-D5C0D00449C3}"/>
              </a:ext>
            </a:extLst>
          </p:cNvPr>
          <p:cNvSpPr/>
          <p:nvPr/>
        </p:nvSpPr>
        <p:spPr>
          <a:xfrm>
            <a:off x="5005657" y="5238490"/>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29" name="Elipse 30">
            <a:extLst>
              <a:ext uri="{FF2B5EF4-FFF2-40B4-BE49-F238E27FC236}">
                <a16:creationId xmlns:a16="http://schemas.microsoft.com/office/drawing/2014/main" id="{32084360-E9F8-DFD7-83FF-1F9BA9926019}"/>
              </a:ext>
            </a:extLst>
          </p:cNvPr>
          <p:cNvSpPr/>
          <p:nvPr/>
        </p:nvSpPr>
        <p:spPr>
          <a:xfrm>
            <a:off x="7285289" y="5414184"/>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0" name="Elipse 30">
            <a:extLst>
              <a:ext uri="{FF2B5EF4-FFF2-40B4-BE49-F238E27FC236}">
                <a16:creationId xmlns:a16="http://schemas.microsoft.com/office/drawing/2014/main" id="{7EB8D177-D7B7-11D3-C33B-DE722023821E}"/>
              </a:ext>
            </a:extLst>
          </p:cNvPr>
          <p:cNvSpPr/>
          <p:nvPr/>
        </p:nvSpPr>
        <p:spPr>
          <a:xfrm>
            <a:off x="9000737" y="1439857"/>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1" name="Elipse 30">
            <a:extLst>
              <a:ext uri="{FF2B5EF4-FFF2-40B4-BE49-F238E27FC236}">
                <a16:creationId xmlns:a16="http://schemas.microsoft.com/office/drawing/2014/main" id="{971A4831-8CC5-0373-100A-50ADA3533DC6}"/>
              </a:ext>
            </a:extLst>
          </p:cNvPr>
          <p:cNvSpPr/>
          <p:nvPr/>
        </p:nvSpPr>
        <p:spPr>
          <a:xfrm>
            <a:off x="10653728" y="2312482"/>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2" name="Elipse 30">
            <a:extLst>
              <a:ext uri="{FF2B5EF4-FFF2-40B4-BE49-F238E27FC236}">
                <a16:creationId xmlns:a16="http://schemas.microsoft.com/office/drawing/2014/main" id="{FD57A057-1289-C7AA-4FA8-58B853560038}"/>
              </a:ext>
            </a:extLst>
          </p:cNvPr>
          <p:cNvSpPr/>
          <p:nvPr/>
        </p:nvSpPr>
        <p:spPr>
          <a:xfrm>
            <a:off x="2347264" y="3610910"/>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3" name="Elipse 30">
            <a:extLst>
              <a:ext uri="{FF2B5EF4-FFF2-40B4-BE49-F238E27FC236}">
                <a16:creationId xmlns:a16="http://schemas.microsoft.com/office/drawing/2014/main" id="{2C2D33FA-FC2F-3D59-FCD9-F5877B9A1C43}"/>
              </a:ext>
            </a:extLst>
          </p:cNvPr>
          <p:cNvSpPr/>
          <p:nvPr/>
        </p:nvSpPr>
        <p:spPr>
          <a:xfrm>
            <a:off x="6095999" y="6000358"/>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4" name="Elipse 30">
            <a:extLst>
              <a:ext uri="{FF2B5EF4-FFF2-40B4-BE49-F238E27FC236}">
                <a16:creationId xmlns:a16="http://schemas.microsoft.com/office/drawing/2014/main" id="{ED9EF685-C942-EC44-8873-7BF79D6291BD}"/>
              </a:ext>
            </a:extLst>
          </p:cNvPr>
          <p:cNvSpPr/>
          <p:nvPr/>
        </p:nvSpPr>
        <p:spPr>
          <a:xfrm>
            <a:off x="8568663" y="5669346"/>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9" name="Elipse 28">
            <a:extLst>
              <a:ext uri="{FF2B5EF4-FFF2-40B4-BE49-F238E27FC236}">
                <a16:creationId xmlns:a16="http://schemas.microsoft.com/office/drawing/2014/main" id="{21B4B40D-C422-A4A6-3C12-A27C9744FDEA}"/>
              </a:ext>
            </a:extLst>
          </p:cNvPr>
          <p:cNvSpPr/>
          <p:nvPr/>
        </p:nvSpPr>
        <p:spPr>
          <a:xfrm>
            <a:off x="10108611" y="5012554"/>
            <a:ext cx="176751" cy="175694"/>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45" name="Elipse 30">
            <a:extLst>
              <a:ext uri="{FF2B5EF4-FFF2-40B4-BE49-F238E27FC236}">
                <a16:creationId xmlns:a16="http://schemas.microsoft.com/office/drawing/2014/main" id="{3D0A3BAC-24CE-E303-3F92-81AC573DB718}"/>
              </a:ext>
            </a:extLst>
          </p:cNvPr>
          <p:cNvSpPr/>
          <p:nvPr/>
        </p:nvSpPr>
        <p:spPr>
          <a:xfrm>
            <a:off x="2358573" y="1928861"/>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46" name="Elipse 30">
            <a:extLst>
              <a:ext uri="{FF2B5EF4-FFF2-40B4-BE49-F238E27FC236}">
                <a16:creationId xmlns:a16="http://schemas.microsoft.com/office/drawing/2014/main" id="{9DF1D509-0781-3F44-5657-25E8E36217DC}"/>
              </a:ext>
            </a:extLst>
          </p:cNvPr>
          <p:cNvSpPr/>
          <p:nvPr/>
        </p:nvSpPr>
        <p:spPr>
          <a:xfrm>
            <a:off x="2317604" y="2704586"/>
            <a:ext cx="176751" cy="175694"/>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47" name="Elipse 30">
            <a:extLst>
              <a:ext uri="{FF2B5EF4-FFF2-40B4-BE49-F238E27FC236}">
                <a16:creationId xmlns:a16="http://schemas.microsoft.com/office/drawing/2014/main" id="{D8106DC3-7265-FF31-7538-855D3D15096D}"/>
              </a:ext>
            </a:extLst>
          </p:cNvPr>
          <p:cNvSpPr/>
          <p:nvPr/>
        </p:nvSpPr>
        <p:spPr>
          <a:xfrm>
            <a:off x="10196985" y="3894525"/>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48" name="Elipse 30">
            <a:extLst>
              <a:ext uri="{FF2B5EF4-FFF2-40B4-BE49-F238E27FC236}">
                <a16:creationId xmlns:a16="http://schemas.microsoft.com/office/drawing/2014/main" id="{8C9E7811-B1F4-52DD-12B0-BB9D9131CC6C}"/>
              </a:ext>
            </a:extLst>
          </p:cNvPr>
          <p:cNvSpPr/>
          <p:nvPr/>
        </p:nvSpPr>
        <p:spPr>
          <a:xfrm>
            <a:off x="10108610" y="3133586"/>
            <a:ext cx="176751" cy="175694"/>
          </a:xfrm>
          <a:prstGeom prst="ellipse">
            <a:avLst/>
          </a:prstGeom>
          <a:solidFill>
            <a:srgbClr val="FFFF00"/>
          </a:solidFill>
          <a:ln w="25400" cap="flat" cmpd="sng" algn="ctr">
            <a:solidFill>
              <a:srgbClr val="FFFF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50" name="Elipse 30">
            <a:extLst>
              <a:ext uri="{FF2B5EF4-FFF2-40B4-BE49-F238E27FC236}">
                <a16:creationId xmlns:a16="http://schemas.microsoft.com/office/drawing/2014/main" id="{4F39F1EB-9A45-FA6C-32DD-A7965C1F3C7B}"/>
              </a:ext>
            </a:extLst>
          </p:cNvPr>
          <p:cNvSpPr/>
          <p:nvPr/>
        </p:nvSpPr>
        <p:spPr>
          <a:xfrm>
            <a:off x="2336614" y="4517234"/>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51" name="Elipse 30">
            <a:extLst>
              <a:ext uri="{FF2B5EF4-FFF2-40B4-BE49-F238E27FC236}">
                <a16:creationId xmlns:a16="http://schemas.microsoft.com/office/drawing/2014/main" id="{06D9C012-1ACD-712B-5B91-5B06BE34EEB5}"/>
              </a:ext>
            </a:extLst>
          </p:cNvPr>
          <p:cNvSpPr/>
          <p:nvPr/>
        </p:nvSpPr>
        <p:spPr>
          <a:xfrm>
            <a:off x="3414941" y="5521672"/>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54" name="Elipse 30">
            <a:extLst>
              <a:ext uri="{FF2B5EF4-FFF2-40B4-BE49-F238E27FC236}">
                <a16:creationId xmlns:a16="http://schemas.microsoft.com/office/drawing/2014/main" id="{36BBA83D-E02C-5A54-3F18-AB3748F69C50}"/>
              </a:ext>
            </a:extLst>
          </p:cNvPr>
          <p:cNvSpPr/>
          <p:nvPr/>
        </p:nvSpPr>
        <p:spPr>
          <a:xfrm>
            <a:off x="7108538" y="1180275"/>
            <a:ext cx="176751" cy="175694"/>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2" name="Elipse 30">
            <a:extLst>
              <a:ext uri="{FF2B5EF4-FFF2-40B4-BE49-F238E27FC236}">
                <a16:creationId xmlns:a16="http://schemas.microsoft.com/office/drawing/2014/main" id="{91BDA93B-9410-6220-F87D-BEDDAD60DA70}"/>
              </a:ext>
            </a:extLst>
          </p:cNvPr>
          <p:cNvSpPr/>
          <p:nvPr/>
        </p:nvSpPr>
        <p:spPr>
          <a:xfrm>
            <a:off x="4231807" y="1439857"/>
            <a:ext cx="176751" cy="175694"/>
          </a:xfrm>
          <a:prstGeom prst="ellipse">
            <a:avLst/>
          </a:prstGeom>
          <a:solidFill>
            <a:srgbClr val="FFFF00"/>
          </a:solidFill>
          <a:ln w="25400" cap="flat" cmpd="sng" algn="ctr">
            <a:solidFill>
              <a:srgbClr val="FFFF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 name="Elipse 28">
            <a:extLst>
              <a:ext uri="{FF2B5EF4-FFF2-40B4-BE49-F238E27FC236}">
                <a16:creationId xmlns:a16="http://schemas.microsoft.com/office/drawing/2014/main" id="{3057A2BC-ACC0-09A3-9928-FFF4F01956DC}"/>
              </a:ext>
            </a:extLst>
          </p:cNvPr>
          <p:cNvSpPr/>
          <p:nvPr/>
        </p:nvSpPr>
        <p:spPr>
          <a:xfrm>
            <a:off x="5756460" y="1434294"/>
            <a:ext cx="176751" cy="175694"/>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Tree>
    <p:extLst>
      <p:ext uri="{BB962C8B-B14F-4D97-AF65-F5344CB8AC3E}">
        <p14:creationId xmlns:p14="http://schemas.microsoft.com/office/powerpoint/2010/main" val="39918146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Exploración V-RAN</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Sebastián </a:t>
            </a:r>
            <a:r>
              <a:rPr lang="es-AR" sz="1100" b="1" err="1">
                <a:latin typeface="Roboto"/>
                <a:ea typeface="Roboto"/>
              </a:rPr>
              <a:t>Guic</a:t>
            </a:r>
            <a:endParaRPr lang="es-AR" sz="1100" b="1">
              <a:latin typeface="Roboto"/>
              <a:ea typeface="Roboto"/>
              <a:cs typeface="Roboto"/>
            </a:endParaRPr>
          </a:p>
          <a:p>
            <a:pPr marL="171450" indent="-171450">
              <a:buFont typeface="Arial" panose="020B0604020202020204" pitchFamily="34" charset="0"/>
              <a:buChar char="•"/>
            </a:pPr>
            <a:r>
              <a:rPr lang="es-AR" sz="1100" b="1">
                <a:latin typeface="Roboto"/>
                <a:ea typeface="Roboto"/>
              </a:rPr>
              <a:t>Responde en el chat: Gerardo </a:t>
            </a:r>
            <a:r>
              <a:rPr lang="es-AR" sz="1100" b="1" err="1">
                <a:latin typeface="Roboto"/>
                <a:ea typeface="Roboto"/>
              </a:rPr>
              <a:t>Gruszka</a:t>
            </a:r>
            <a:endParaRPr lang="es-AR" sz="1000" b="1" err="1">
              <a:latin typeface="Roboto"/>
              <a:ea typeface="Roboto"/>
            </a:endParaRPr>
          </a:p>
        </p:txBody>
      </p:sp>
      <p:sp>
        <p:nvSpPr>
          <p:cNvPr id="4" name="Rectángulo redondeado 5">
            <a:extLst>
              <a:ext uri="{FF2B5EF4-FFF2-40B4-BE49-F238E27FC236}">
                <a16:creationId xmlns:a16="http://schemas.microsoft.com/office/drawing/2014/main" id="{00D9159F-DD6A-6A07-D376-464085FA2356}"/>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SM</a:t>
            </a:r>
          </a:p>
        </p:txBody>
      </p:sp>
    </p:spTree>
    <p:extLst>
      <p:ext uri="{BB962C8B-B14F-4D97-AF65-F5344CB8AC3E}">
        <p14:creationId xmlns:p14="http://schemas.microsoft.com/office/powerpoint/2010/main" val="14213018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52128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02272" y="94887"/>
            <a:ext cx="7588577" cy="369332"/>
          </a:xfrm>
          <a:prstGeom prst="rect">
            <a:avLst/>
          </a:prstGeom>
          <a:noFill/>
        </p:spPr>
        <p:txBody>
          <a:bodyPr wrap="square" lIns="91440" tIns="45720" rIns="91440" bIns="45720" rtlCol="0" anchor="t">
            <a:spAutoFit/>
          </a:bodyPr>
          <a:lstStyle/>
          <a:p>
            <a:r>
              <a:rPr lang="es-AR"/>
              <a:t>Iniciativa | Virtual RAN</a:t>
            </a:r>
            <a:endParaRPr lang="es-AR">
              <a:cs typeface="Calibri"/>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24765" y="452005"/>
            <a:ext cx="7060095" cy="3600986"/>
          </a:xfrm>
          <a:prstGeom prst="rect">
            <a:avLst/>
          </a:prstGeom>
          <a:noFill/>
        </p:spPr>
        <p:txBody>
          <a:bodyPr wrap="square" lIns="91440" tIns="45720" rIns="91440" bIns="45720" rtlCol="0" anchor="t">
            <a:spAutoFit/>
          </a:bodyPr>
          <a:lstStyle/>
          <a:p>
            <a:r>
              <a:rPr lang="es-AR" sz="1200" b="1">
                <a:solidFill>
                  <a:srgbClr val="952BFF"/>
                </a:solidFill>
                <a:latin typeface="Roboto"/>
                <a:ea typeface="Roboto"/>
                <a:cs typeface="Roboto"/>
              </a:rPr>
              <a:t>DESCRIPCION DE INICIATIVA</a:t>
            </a:r>
            <a:endParaRPr lang="es-AR" sz="1200" u="sng">
              <a:solidFill>
                <a:schemeClr val="bg1"/>
              </a:solidFill>
              <a:latin typeface="Roboto"/>
              <a:ea typeface="Roboto"/>
              <a:cs typeface="Roboto"/>
            </a:endParaRPr>
          </a:p>
          <a:p>
            <a:endParaRPr lang="es-AR" sz="1200" u="sng">
              <a:solidFill>
                <a:schemeClr val="bg1"/>
              </a:solidFill>
              <a:latin typeface="Roboto"/>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pPr marL="171450" indent="-171450">
              <a:buFont typeface="Arial" panose="020B0604020202020204" pitchFamily="34" charset="0"/>
              <a:buChar char="•"/>
            </a:pPr>
            <a:r>
              <a:rPr lang="es-AR" sz="1200">
                <a:latin typeface="Roboto"/>
                <a:ea typeface="Roboto"/>
                <a:cs typeface="+mn-lt"/>
              </a:rPr>
              <a:t>TRS Servicio Móvil</a:t>
            </a:r>
            <a:endParaRPr lang="es-AR" sz="1200">
              <a:latin typeface="Roboto"/>
              <a:ea typeface="Roboto" panose="02000000000000000000" pitchFamily="2" charset="0"/>
              <a:cs typeface="Roboto"/>
            </a:endParaRPr>
          </a:p>
          <a:p>
            <a:endParaRPr lang="es-AR" sz="1200">
              <a:latin typeface="Roboto"/>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171450" indent="-171450">
              <a:buFont typeface="Arial" panose="020B0604020202020204" pitchFamily="34" charset="0"/>
              <a:buChar char="•"/>
            </a:pPr>
            <a:r>
              <a:rPr lang="es-ES" sz="1200">
                <a:latin typeface="Roboto"/>
                <a:ea typeface="Roboto"/>
                <a:cs typeface="Roboto"/>
              </a:rPr>
              <a:t>Preparar nuestro camino hacia la </a:t>
            </a:r>
            <a:r>
              <a:rPr lang="es-ES" sz="1200" err="1">
                <a:latin typeface="Roboto"/>
                <a:ea typeface="Roboto"/>
                <a:cs typeface="Roboto"/>
              </a:rPr>
              <a:t>cloudificación</a:t>
            </a:r>
            <a:r>
              <a:rPr lang="es-ES" sz="1200">
                <a:latin typeface="Roboto"/>
                <a:ea typeface="Roboto"/>
                <a:cs typeface="Roboto"/>
              </a:rPr>
              <a:t> del Acceso. </a:t>
            </a:r>
            <a:r>
              <a:rPr lang="es-AR" sz="1200">
                <a:latin typeface="Roboto"/>
                <a:ea typeface="Roboto"/>
                <a:cs typeface="Roboto"/>
              </a:rPr>
              <a:t>Como equipo de Tecnologías de Acceso  planteamos una exploración de tecnología V-RAN para comprender formas no tradicionales de generar eficiencias económicas, operativas, energéticas y de performance en la red Acceso Móvil para mejorar la experiencia de nuestros clientes y fomentar nuestro camino de evolución hacia redes autónomas. </a:t>
            </a:r>
            <a:endParaRPr lang="es-ES" sz="1200">
              <a:latin typeface="Roboto"/>
              <a:ea typeface="Roboto"/>
              <a:cs typeface="Roboto"/>
            </a:endParaRPr>
          </a:p>
          <a:p>
            <a:endParaRPr lang="es-AR" sz="1200">
              <a:latin typeface="Roboto"/>
              <a:ea typeface="Roboto" panose="02000000000000000000" pitchFamily="2" charset="0"/>
              <a:cs typeface="+mn-lt"/>
            </a:endParaRPr>
          </a:p>
          <a:p>
            <a:r>
              <a:rPr lang="es-AR" sz="1200" u="sng">
                <a:latin typeface="Roboto"/>
                <a:ea typeface="Roboto"/>
                <a:cs typeface="+mn-lt"/>
              </a:rPr>
              <a:t>Hipótesis del beneficio</a:t>
            </a:r>
          </a:p>
          <a:p>
            <a:r>
              <a:rPr lang="es-ES" sz="1200">
                <a:latin typeface="Roboto"/>
                <a:ea typeface="Roboto"/>
                <a:cs typeface="Roboto"/>
              </a:rPr>
              <a:t>Posibles ventajas en términos operativos, energéticos y de performance y en reducción de </a:t>
            </a:r>
            <a:r>
              <a:rPr lang="es-ES" sz="1200" err="1">
                <a:latin typeface="Roboto"/>
                <a:ea typeface="Roboto"/>
                <a:cs typeface="Roboto"/>
              </a:rPr>
              <a:t>Capex</a:t>
            </a:r>
            <a:r>
              <a:rPr lang="es-ES" sz="1200">
                <a:latin typeface="Roboto"/>
                <a:ea typeface="Roboto"/>
                <a:cs typeface="Roboto"/>
              </a:rPr>
              <a:t> y </a:t>
            </a:r>
            <a:r>
              <a:rPr lang="es-ES" sz="1200" err="1">
                <a:latin typeface="Roboto"/>
                <a:ea typeface="Roboto"/>
                <a:cs typeface="Roboto"/>
              </a:rPr>
              <a:t>Opex</a:t>
            </a:r>
            <a:r>
              <a:rPr lang="es-ES" sz="1200">
                <a:latin typeface="Roboto"/>
                <a:ea typeface="Roboto"/>
                <a:cs typeface="Roboto"/>
              </a:rPr>
              <a:t> respecto de una solución de D-RAN tradicional y de una solución de Open RAN.  Conocimiento del time line de madurez de la tecnología.</a:t>
            </a:r>
          </a:p>
          <a:p>
            <a:endParaRPr lang="es-ES" sz="1200">
              <a:latin typeface="Roboto"/>
              <a:ea typeface="Roboto"/>
              <a:cs typeface="Calibri Light"/>
            </a:endParaRPr>
          </a:p>
          <a:p>
            <a:r>
              <a:rPr lang="es-AR" sz="1200" u="sng">
                <a:latin typeface="Roboto"/>
                <a:ea typeface="Roboto"/>
                <a:cs typeface="+mn-lt"/>
              </a:rPr>
              <a:t>Solución Planteada</a:t>
            </a:r>
            <a:endParaRPr lang="es-AR" sz="1200">
              <a:latin typeface="Roboto"/>
              <a:ea typeface="Roboto"/>
              <a:cs typeface="+mn-lt"/>
            </a:endParaRPr>
          </a:p>
          <a:p>
            <a:r>
              <a:rPr lang="es-AR" sz="1200">
                <a:latin typeface="Roboto"/>
                <a:ea typeface="Roboto"/>
                <a:cs typeface="+mn-lt"/>
              </a:rPr>
              <a:t>Exploración de la tecnología . Incluye consultoría gratuita con Intel </a:t>
            </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463416" y="47598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061199" y="4770803"/>
            <a:ext cx="3905598"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a:latin typeface="Roboto"/>
                <a:ea typeface="Roboto"/>
                <a:cs typeface="+mn-lt"/>
              </a:rPr>
              <a:t>Objetivo Q2:  </a:t>
            </a:r>
            <a:r>
              <a:rPr lang="es-AR" sz="1100"/>
              <a:t>Determinar posibles  mejoras en cuanto a eficiencias económicas, operativas, energéticas y de performance en la red de  Acceso Móvil</a:t>
            </a:r>
            <a:endParaRPr lang="es-AR" sz="1100" b="0">
              <a:latin typeface="Roboto"/>
            </a:endParaRPr>
          </a:p>
        </p:txBody>
      </p:sp>
      <p:pic>
        <p:nvPicPr>
          <p:cNvPr id="8" name="Imagen 8">
            <a:extLst>
              <a:ext uri="{FF2B5EF4-FFF2-40B4-BE49-F238E27FC236}">
                <a16:creationId xmlns:a16="http://schemas.microsoft.com/office/drawing/2014/main" id="{7BFE7E69-0768-AF16-798A-F947F072A9EE}"/>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40517B00-C55A-C353-0AF7-A33E5B37F49C}"/>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5116B7D4-0496-9F92-FA35-F413216FBAB5}"/>
              </a:ext>
            </a:extLst>
          </p:cNvPr>
          <p:cNvSpPr txBox="1"/>
          <p:nvPr/>
        </p:nvSpPr>
        <p:spPr>
          <a:xfrm>
            <a:off x="821587" y="5032509"/>
            <a:ext cx="2880402" cy="1569660"/>
          </a:xfrm>
          <a:prstGeom prst="rect">
            <a:avLst/>
          </a:prstGeom>
          <a:noFill/>
        </p:spPr>
        <p:txBody>
          <a:bodyPr wrap="square" lIns="91440" tIns="45720" rIns="91440" bIns="45720" rtlCol="0" anchor="t">
            <a:spAutoFit/>
          </a:bodyPr>
          <a:lstStyle/>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a:t>
            </a:r>
          </a:p>
          <a:p>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r>
              <a:rPr lang="es-AR" sz="1100" b="1">
                <a:latin typeface="Roboto"/>
                <a:ea typeface="Roboto"/>
                <a:cs typeface="Roboto"/>
              </a:rPr>
              <a:t>Transformación Tecnológica y Cultural</a:t>
            </a:r>
          </a:p>
          <a:p>
            <a:pPr marL="171450" indent="-171450">
              <a:buFont typeface="Arial,Sans-Serif"/>
              <a:buChar char="•"/>
            </a:pPr>
            <a:r>
              <a:rPr lang="es-AR" sz="1100">
                <a:latin typeface="Roboto"/>
                <a:ea typeface="Roboto"/>
                <a:cs typeface="+mn-lt"/>
              </a:rPr>
              <a:t>Si</a:t>
            </a:r>
            <a:endParaRPr lang="es-AR" sz="1100">
              <a:latin typeface="Roboto"/>
              <a:ea typeface="Roboto"/>
              <a:cs typeface="Lato"/>
            </a:endParaRPr>
          </a:p>
          <a:p>
            <a:endParaRPr lang="es-AR" sz="1100">
              <a:solidFill>
                <a:schemeClr val="bg1"/>
              </a:solidFill>
              <a:latin typeface="Roboto"/>
              <a:ea typeface="Roboto"/>
            </a:endParaRPr>
          </a:p>
        </p:txBody>
      </p:sp>
      <p:pic>
        <p:nvPicPr>
          <p:cNvPr id="22" name="Imagen 9">
            <a:extLst>
              <a:ext uri="{FF2B5EF4-FFF2-40B4-BE49-F238E27FC236}">
                <a16:creationId xmlns:a16="http://schemas.microsoft.com/office/drawing/2014/main" id="{45586DDC-5326-1CA9-46A5-F74FCDE9031D}"/>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FE96BE9E-5DE8-4344-256A-1D7845F401B3}"/>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5BA82B18-054F-B9F0-7222-E328A40F1639}"/>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r>
              <a:rPr lang="es-AR" sz="1100" b="1">
                <a:latin typeface="Roboto"/>
                <a:ea typeface="Roboto"/>
                <a:cs typeface="Roboto"/>
              </a:rPr>
              <a:t>Reducción Opex/Capex</a:t>
            </a:r>
            <a:r>
              <a:rPr lang="es-AR" sz="1100">
                <a:ea typeface="+mn-lt"/>
                <a:cs typeface="+mn-lt"/>
              </a:rPr>
              <a:t> </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a:t>
            </a:r>
            <a:endParaRPr lang="es-AR" sz="1000">
              <a:latin typeface="Roboto"/>
              <a:ea typeface="Roboto"/>
            </a:endParaRPr>
          </a:p>
          <a:p>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cs typeface="Roboto"/>
            </a:endParaRPr>
          </a:p>
          <a:p>
            <a:endParaRPr lang="es-AR" sz="1100" b="1">
              <a:latin typeface="Roboto" panose="02000000000000000000" pitchFamily="2" charset="0"/>
              <a:ea typeface="Roboto" panose="02000000000000000000" pitchFamily="2" charset="0"/>
              <a:cs typeface="Roboto" panose="02000000000000000000" pitchFamily="2" charset="0"/>
            </a:endParaRPr>
          </a:p>
          <a:p>
            <a:r>
              <a:rPr lang="es-AR" sz="1100">
                <a:latin typeface="Roboto"/>
                <a:ea typeface="Roboto"/>
                <a:cs typeface="+mn-lt"/>
              </a:rPr>
              <a:t>Eficiencia operativa/Aumento de capacidad de una Plataforma</a:t>
            </a:r>
          </a:p>
          <a:p>
            <a:pPr marL="171450" indent="-171450">
              <a:buFont typeface="Arial" panose="020B0604020202020204" pitchFamily="34" charset="0"/>
              <a:buChar char="•"/>
            </a:pPr>
            <a:r>
              <a:rPr lang="es-AR" sz="1100">
                <a:latin typeface="Roboto"/>
                <a:ea typeface="Roboto"/>
              </a:rPr>
              <a:t>Si</a:t>
            </a:r>
            <a:endParaRPr lang="es-AR" sz="1100">
              <a:latin typeface="Roboto"/>
              <a:ea typeface="Roboto"/>
              <a:cs typeface="Roboto"/>
            </a:endParaRPr>
          </a:p>
        </p:txBody>
      </p:sp>
      <p:sp>
        <p:nvSpPr>
          <p:cNvPr id="9" name="TextBox 8">
            <a:extLst>
              <a:ext uri="{FF2B5EF4-FFF2-40B4-BE49-F238E27FC236}">
                <a16:creationId xmlns:a16="http://schemas.microsoft.com/office/drawing/2014/main" id="{1D609447-2E25-00A6-E2C3-57E53BABAB5C}"/>
              </a:ext>
            </a:extLst>
          </p:cNvPr>
          <p:cNvSpPr txBox="1"/>
          <p:nvPr/>
        </p:nvSpPr>
        <p:spPr>
          <a:xfrm>
            <a:off x="7351371" y="5365894"/>
            <a:ext cx="5001904" cy="1739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latin typeface="Calibri"/>
                <a:ea typeface="Roboto"/>
                <a:cs typeface="Calibri"/>
              </a:rPr>
              <a:t>Avance Q2</a:t>
            </a:r>
          </a:p>
          <a:p>
            <a:endParaRPr lang="en-US" sz="1200">
              <a:ea typeface="Roboto"/>
              <a:cs typeface="Calibri"/>
            </a:endParaRPr>
          </a:p>
          <a:p>
            <a:pPr marL="171450" indent="-171450">
              <a:buFont typeface="Arial" panose="020B0604020202020204" pitchFamily="34" charset="0"/>
              <a:buChar char="•"/>
            </a:pPr>
            <a:r>
              <a:rPr lang="en-US" sz="1200" err="1">
                <a:ea typeface="+mn-lt"/>
                <a:cs typeface="+mn-lt"/>
              </a:rPr>
              <a:t>Finalizamos</a:t>
            </a:r>
            <a:r>
              <a:rPr lang="en-US" sz="1200">
                <a:ea typeface="+mn-lt"/>
                <a:cs typeface="+mn-lt"/>
              </a:rPr>
              <a:t> </a:t>
            </a:r>
            <a:r>
              <a:rPr lang="en-US" sz="1200" err="1">
                <a:ea typeface="+mn-lt"/>
                <a:cs typeface="+mn-lt"/>
              </a:rPr>
              <a:t>análisis</a:t>
            </a:r>
            <a:r>
              <a:rPr lang="en-US" sz="1200">
                <a:ea typeface="+mn-lt"/>
                <a:cs typeface="+mn-lt"/>
              </a:rPr>
              <a:t> de </a:t>
            </a:r>
            <a:r>
              <a:rPr lang="en-US" sz="1200" err="1">
                <a:ea typeface="+mn-lt"/>
                <a:cs typeface="+mn-lt"/>
              </a:rPr>
              <a:t>mejoras</a:t>
            </a:r>
            <a:r>
              <a:rPr lang="en-US" sz="1200">
                <a:ea typeface="+mn-lt"/>
                <a:cs typeface="+mn-lt"/>
              </a:rPr>
              <a:t> </a:t>
            </a:r>
            <a:r>
              <a:rPr lang="en-US" sz="1200" err="1">
                <a:ea typeface="+mn-lt"/>
                <a:cs typeface="+mn-lt"/>
              </a:rPr>
              <a:t>en</a:t>
            </a:r>
            <a:r>
              <a:rPr lang="en-US" sz="1200">
                <a:ea typeface="+mn-lt"/>
                <a:cs typeface="+mn-lt"/>
              </a:rPr>
              <a:t>  performance </a:t>
            </a:r>
            <a:r>
              <a:rPr lang="en-US" sz="1200" err="1">
                <a:ea typeface="+mn-lt"/>
                <a:cs typeface="+mn-lt"/>
              </a:rPr>
              <a:t>energética</a:t>
            </a:r>
            <a:r>
              <a:rPr lang="en-US" sz="1200">
                <a:ea typeface="+mn-lt"/>
                <a:cs typeface="+mn-lt"/>
              </a:rPr>
              <a:t>.</a:t>
            </a:r>
            <a:r>
              <a:rPr lang="en-US" sz="1200">
                <a:solidFill>
                  <a:srgbClr val="009900"/>
                </a:solidFill>
                <a:ea typeface="+mn-lt"/>
                <a:cs typeface="+mn-lt"/>
              </a:rPr>
              <a:t> </a:t>
            </a:r>
            <a:r>
              <a:rPr lang="en-US" sz="1200" b="1">
                <a:solidFill>
                  <a:srgbClr val="009900"/>
                </a:solidFill>
                <a:ea typeface="+mn-lt"/>
                <a:cs typeface="+mn-lt"/>
              </a:rPr>
              <a:t>100%</a:t>
            </a:r>
          </a:p>
          <a:p>
            <a:pPr marL="171450" indent="-171450">
              <a:buFont typeface="Arial" panose="020B0604020202020204" pitchFamily="34" charset="0"/>
              <a:buChar char="•"/>
            </a:pPr>
            <a:r>
              <a:rPr lang="en-US" sz="1200" err="1">
                <a:ea typeface="+mn-lt"/>
                <a:cs typeface="+mn-lt"/>
              </a:rPr>
              <a:t>Finalizamos</a:t>
            </a:r>
            <a:r>
              <a:rPr lang="en-US" sz="1200">
                <a:ea typeface="+mn-lt"/>
                <a:cs typeface="+mn-lt"/>
              </a:rPr>
              <a:t> </a:t>
            </a:r>
            <a:r>
              <a:rPr lang="en-US" sz="1200" err="1">
                <a:ea typeface="+mn-lt"/>
                <a:cs typeface="+mn-lt"/>
              </a:rPr>
              <a:t>análisis</a:t>
            </a:r>
            <a:r>
              <a:rPr lang="en-US" sz="1200">
                <a:ea typeface="+mn-lt"/>
                <a:cs typeface="+mn-lt"/>
              </a:rPr>
              <a:t> de </a:t>
            </a:r>
            <a:r>
              <a:rPr lang="en-US" sz="1200" err="1">
                <a:ea typeface="+mn-lt"/>
                <a:cs typeface="+mn-lt"/>
              </a:rPr>
              <a:t>mejoras</a:t>
            </a:r>
            <a:r>
              <a:rPr lang="en-US" sz="1200">
                <a:ea typeface="+mn-lt"/>
                <a:cs typeface="+mn-lt"/>
              </a:rPr>
              <a:t> </a:t>
            </a:r>
            <a:r>
              <a:rPr lang="en-US" sz="1200" err="1">
                <a:ea typeface="+mn-lt"/>
                <a:cs typeface="+mn-lt"/>
              </a:rPr>
              <a:t>en</a:t>
            </a:r>
            <a:r>
              <a:rPr lang="en-US" sz="1200">
                <a:ea typeface="+mn-lt"/>
                <a:cs typeface="+mn-lt"/>
              </a:rPr>
              <a:t> </a:t>
            </a:r>
            <a:r>
              <a:rPr lang="en-US" sz="1200" err="1">
                <a:ea typeface="+mn-lt"/>
                <a:cs typeface="+mn-lt"/>
              </a:rPr>
              <a:t>cuanto</a:t>
            </a:r>
            <a:r>
              <a:rPr lang="en-US" sz="1200">
                <a:ea typeface="+mn-lt"/>
                <a:cs typeface="+mn-lt"/>
              </a:rPr>
              <a:t> a performance de radio.</a:t>
            </a:r>
            <a:r>
              <a:rPr lang="en-US" sz="1200">
                <a:solidFill>
                  <a:srgbClr val="009900"/>
                </a:solidFill>
                <a:ea typeface="+mn-lt"/>
                <a:cs typeface="+mn-lt"/>
              </a:rPr>
              <a:t> </a:t>
            </a:r>
            <a:r>
              <a:rPr lang="en-US" sz="1200" b="1">
                <a:solidFill>
                  <a:srgbClr val="009900"/>
                </a:solidFill>
                <a:ea typeface="+mn-lt"/>
                <a:cs typeface="+mn-lt"/>
              </a:rPr>
              <a:t>100%</a:t>
            </a:r>
          </a:p>
          <a:p>
            <a:pPr marL="171450" indent="-171450">
              <a:buFont typeface="Arial" panose="020B0604020202020204" pitchFamily="34" charset="0"/>
              <a:buChar char="•"/>
            </a:pPr>
            <a:r>
              <a:rPr lang="en-US" sz="1200" err="1">
                <a:ea typeface="+mn-lt"/>
                <a:cs typeface="+mn-lt"/>
              </a:rPr>
              <a:t>Finalizamos</a:t>
            </a:r>
            <a:r>
              <a:rPr lang="en-US" sz="1200">
                <a:ea typeface="+mn-lt"/>
                <a:cs typeface="+mn-lt"/>
              </a:rPr>
              <a:t> </a:t>
            </a:r>
            <a:r>
              <a:rPr lang="en-US" sz="1200" err="1">
                <a:ea typeface="+mn-lt"/>
                <a:cs typeface="+mn-lt"/>
              </a:rPr>
              <a:t>análisis</a:t>
            </a:r>
            <a:r>
              <a:rPr lang="en-US" sz="1200">
                <a:ea typeface="+mn-lt"/>
                <a:cs typeface="+mn-lt"/>
              </a:rPr>
              <a:t> de TCO. </a:t>
            </a:r>
            <a:r>
              <a:rPr lang="en-US" sz="1200" b="1">
                <a:solidFill>
                  <a:srgbClr val="009900"/>
                </a:solidFill>
                <a:ea typeface="+mn-lt"/>
                <a:cs typeface="+mn-lt"/>
              </a:rPr>
              <a:t>100%</a:t>
            </a:r>
          </a:p>
          <a:p>
            <a:pPr marL="171450" indent="-171450">
              <a:buFont typeface="Arial" panose="020B0604020202020204" pitchFamily="34" charset="0"/>
              <a:buChar char="•"/>
            </a:pPr>
            <a:r>
              <a:rPr lang="en-US" sz="1200" err="1">
                <a:cs typeface="Calibri"/>
              </a:rPr>
              <a:t>Elaboración</a:t>
            </a:r>
            <a:r>
              <a:rPr lang="en-US" sz="1200">
                <a:cs typeface="Calibri"/>
              </a:rPr>
              <a:t> de RFI </a:t>
            </a:r>
            <a:r>
              <a:rPr lang="en-US" sz="1200" err="1">
                <a:cs typeface="Calibri"/>
              </a:rPr>
              <a:t>modelo</a:t>
            </a:r>
            <a:r>
              <a:rPr lang="en-US" sz="1200">
                <a:cs typeface="Calibri"/>
              </a:rPr>
              <a:t>. </a:t>
            </a:r>
            <a:r>
              <a:rPr lang="en-US" sz="1200" b="1">
                <a:solidFill>
                  <a:srgbClr val="009900"/>
                </a:solidFill>
                <a:cs typeface="Calibri"/>
              </a:rPr>
              <a:t>100%</a:t>
            </a:r>
          </a:p>
          <a:p>
            <a:pPr marL="171450" indent="-171450">
              <a:buFont typeface="Arial" panose="020B0604020202020204" pitchFamily="34" charset="0"/>
              <a:buChar char="•"/>
            </a:pPr>
            <a:r>
              <a:rPr lang="en-US" sz="1200" err="1">
                <a:cs typeface="Calibri"/>
              </a:rPr>
              <a:t>Elaboración</a:t>
            </a:r>
            <a:r>
              <a:rPr lang="en-US" sz="1200">
                <a:cs typeface="Calibri"/>
              </a:rPr>
              <a:t> de </a:t>
            </a:r>
            <a:r>
              <a:rPr lang="en-US" sz="1200" err="1">
                <a:cs typeface="Calibri"/>
              </a:rPr>
              <a:t>conclusiones</a:t>
            </a:r>
            <a:r>
              <a:rPr lang="en-US" sz="1200">
                <a:cs typeface="Calibri"/>
              </a:rPr>
              <a:t> y </a:t>
            </a:r>
            <a:r>
              <a:rPr lang="en-US" sz="1200" err="1">
                <a:cs typeface="Calibri"/>
              </a:rPr>
              <a:t>documentacion</a:t>
            </a:r>
            <a:r>
              <a:rPr lang="en-US" sz="1200">
                <a:cs typeface="Calibri"/>
              </a:rPr>
              <a:t> (</a:t>
            </a:r>
            <a:r>
              <a:rPr lang="en-US" sz="1200" err="1">
                <a:cs typeface="Calibri"/>
              </a:rPr>
              <a:t>en</a:t>
            </a:r>
            <a:r>
              <a:rPr lang="en-US" sz="1200">
                <a:cs typeface="Calibri"/>
              </a:rPr>
              <a:t> </a:t>
            </a:r>
            <a:r>
              <a:rPr lang="en-US" sz="1200" err="1">
                <a:cs typeface="Calibri"/>
              </a:rPr>
              <a:t>proceso</a:t>
            </a:r>
            <a:r>
              <a:rPr lang="en-US" sz="1200" b="1">
                <a:cs typeface="Calibri"/>
              </a:rPr>
              <a:t>) </a:t>
            </a:r>
            <a:r>
              <a:rPr lang="en-US" sz="1200" b="1">
                <a:solidFill>
                  <a:srgbClr val="009900"/>
                </a:solidFill>
                <a:cs typeface="Calibri"/>
              </a:rPr>
              <a:t>80%</a:t>
            </a:r>
          </a:p>
          <a:p>
            <a:endParaRPr lang="en-US" sz="1200">
              <a:cs typeface="Calibri"/>
            </a:endParaRPr>
          </a:p>
          <a:p>
            <a:endParaRPr lang="en-US" sz="1200">
              <a:cs typeface="Calibri"/>
            </a:endParaRPr>
          </a:p>
        </p:txBody>
      </p:sp>
      <p:pic>
        <p:nvPicPr>
          <p:cNvPr id="10" name="Imagen 9">
            <a:extLst>
              <a:ext uri="{FF2B5EF4-FFF2-40B4-BE49-F238E27FC236}">
                <a16:creationId xmlns:a16="http://schemas.microsoft.com/office/drawing/2014/main" id="{5AD3502D-6073-F2C0-82F3-1C030FCC7AD8}"/>
              </a:ext>
            </a:extLst>
          </p:cNvPr>
          <p:cNvPicPr>
            <a:picLocks noChangeAspect="1"/>
          </p:cNvPicPr>
          <p:nvPr/>
        </p:nvPicPr>
        <p:blipFill>
          <a:blip r:embed="rId8"/>
          <a:stretch>
            <a:fillRect/>
          </a:stretch>
        </p:blipFill>
        <p:spPr>
          <a:xfrm>
            <a:off x="7182679" y="867471"/>
            <a:ext cx="4948846" cy="3068420"/>
          </a:xfrm>
          <a:prstGeom prst="rect">
            <a:avLst/>
          </a:prstGeom>
        </p:spPr>
      </p:pic>
      <p:sp>
        <p:nvSpPr>
          <p:cNvPr id="11" name="Rectángulo redondeado 5">
            <a:extLst>
              <a:ext uri="{FF2B5EF4-FFF2-40B4-BE49-F238E27FC236}">
                <a16:creationId xmlns:a16="http://schemas.microsoft.com/office/drawing/2014/main" id="{9CACFE28-C4B4-95EA-1DA6-600BB15033EC}"/>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SM</a:t>
            </a:r>
          </a:p>
        </p:txBody>
      </p:sp>
      <p:sp>
        <p:nvSpPr>
          <p:cNvPr id="5" name="Rectángulo redondeado 4">
            <a:extLst>
              <a:ext uri="{FF2B5EF4-FFF2-40B4-BE49-F238E27FC236}">
                <a16:creationId xmlns:a16="http://schemas.microsoft.com/office/drawing/2014/main" id="{C380E8CD-ADBB-16E7-CF2F-0F4B8378D772}"/>
              </a:ext>
            </a:extLst>
          </p:cNvPr>
          <p:cNvSpPr/>
          <p:nvPr/>
        </p:nvSpPr>
        <p:spPr>
          <a:xfrm>
            <a:off x="2813685" y="94887"/>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Access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Virtualization</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146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Redes Privadas</a:t>
            </a:r>
            <a:endParaRPr lang="es-AR" sz="4800">
              <a:cs typeface="Calibri Light" panose="020F0302020204030204"/>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Jorge </a:t>
            </a:r>
            <a:r>
              <a:rPr lang="es-AR" sz="1100" b="1" err="1">
                <a:latin typeface="Roboto"/>
                <a:ea typeface="Roboto"/>
              </a:rPr>
              <a:t>Achterberg</a:t>
            </a:r>
            <a:endParaRPr lang="es-AR" sz="1100" b="1">
              <a:latin typeface="Roboto"/>
              <a:ea typeface="Roboto"/>
            </a:endParaRPr>
          </a:p>
          <a:p>
            <a:pPr marL="171450" indent="-171450">
              <a:buFont typeface="Arial" panose="020B0604020202020204" pitchFamily="34" charset="0"/>
              <a:buChar char="•"/>
            </a:pPr>
            <a:r>
              <a:rPr lang="es-AR" sz="1100" b="1">
                <a:latin typeface="Roboto"/>
                <a:ea typeface="Roboto"/>
              </a:rPr>
              <a:t>Responde en el chat:  Gerardo </a:t>
            </a:r>
            <a:r>
              <a:rPr lang="es-AR" sz="1100" b="1" err="1">
                <a:latin typeface="Roboto"/>
                <a:ea typeface="Roboto"/>
              </a:rPr>
              <a:t>Gruszka</a:t>
            </a:r>
            <a:endParaRPr lang="es-AR" sz="1100" b="1">
              <a:latin typeface="Roboto"/>
              <a:ea typeface="Roboto"/>
              <a:cs typeface="Roboto"/>
            </a:endParaRPr>
          </a:p>
        </p:txBody>
      </p:sp>
      <p:sp>
        <p:nvSpPr>
          <p:cNvPr id="4" name="Rectángulo redondeado 5">
            <a:extLst>
              <a:ext uri="{FF2B5EF4-FFF2-40B4-BE49-F238E27FC236}">
                <a16:creationId xmlns:a16="http://schemas.microsoft.com/office/drawing/2014/main" id="{6A452BD6-9B88-1188-DF4C-6548A4A52344}"/>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4112737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6461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r>
              <a:rPr lang="es-AR"/>
              <a:t>Iniciativa | Redes Privadas – Q1 2023</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30869" y="753929"/>
            <a:ext cx="6186571" cy="3816429"/>
          </a:xfrm>
          <a:prstGeom prst="rect">
            <a:avLst/>
          </a:prstGeom>
          <a:noFill/>
        </p:spPr>
        <p:txBody>
          <a:bodyPr wrap="square" lIns="91440" tIns="45720" rIns="91440" bIns="45720" rtlCol="0" anchor="t">
            <a:spAutoFit/>
          </a:bodyPr>
          <a:lstStyle/>
          <a:p>
            <a:r>
              <a:rPr lang="es-AR" sz="1400" b="1">
                <a:solidFill>
                  <a:srgbClr val="952BFF"/>
                </a:solidFill>
                <a:latin typeface="Roboto" panose="02000000000000000000" pitchFamily="2" charset="0"/>
                <a:ea typeface="Roboto" panose="02000000000000000000" pitchFamily="2" charset="0"/>
              </a:rPr>
              <a:t>DESCRIPCION DE INICIATIVA</a:t>
            </a:r>
            <a:endParaRPr lang="es-AR" sz="1400" u="sng">
              <a:solidFill>
                <a:schemeClr val="bg1"/>
              </a:solidFill>
              <a:latin typeface="Roboto" panose="02000000000000000000" pitchFamily="2" charset="0"/>
              <a:ea typeface="Roboto" panose="02000000000000000000" pitchFamily="2" charset="0"/>
              <a:cs typeface="+mn-lt"/>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panose="02000000000000000000" pitchFamily="2" charset="0"/>
                <a:ea typeface="Roboto" panose="02000000000000000000" pitchFamily="2" charset="0"/>
                <a:cs typeface="+mn-lt"/>
              </a:rPr>
              <a:t>Áreas involucradas</a:t>
            </a:r>
            <a:endParaRPr lang="es-AR" sz="1200">
              <a:latin typeface="Roboto" panose="02000000000000000000" pitchFamily="2" charset="0"/>
              <a:ea typeface="Roboto" panose="02000000000000000000" pitchFamily="2" charset="0"/>
              <a:cs typeface="+mn-lt"/>
            </a:endParaRPr>
          </a:p>
          <a:p>
            <a:r>
              <a:rPr lang="es-AR" sz="1200">
                <a:latin typeface="Roboto" panose="02000000000000000000" pitchFamily="2" charset="0"/>
                <a:ea typeface="Roboto" panose="02000000000000000000" pitchFamily="2" charset="0"/>
                <a:cs typeface="+mn-lt"/>
              </a:rPr>
              <a:t>B2B, Plataforma Acceso, Compras, </a:t>
            </a:r>
            <a:r>
              <a:rPr lang="es-AR" sz="1200">
                <a:latin typeface="Roboto"/>
                <a:ea typeface="Roboto"/>
                <a:cs typeface="+mn-lt"/>
              </a:rPr>
              <a:t>TRS Servicio Móvil, Plataforma de Core y Servicios</a:t>
            </a:r>
            <a:endParaRPr lang="es-AR" sz="1200">
              <a:latin typeface="Roboto" panose="02000000000000000000" pitchFamily="2" charset="0"/>
              <a:ea typeface="Roboto" panose="02000000000000000000" pitchFamily="2" charset="0"/>
              <a:cs typeface="+mn-lt"/>
            </a:endParaRPr>
          </a:p>
          <a:p>
            <a:r>
              <a:rPr lang="es-AR" sz="1200" u="sng">
                <a:latin typeface="Roboto" panose="02000000000000000000" pitchFamily="2" charset="0"/>
                <a:ea typeface="Roboto" panose="02000000000000000000" pitchFamily="2" charset="0"/>
                <a:cs typeface="+mn-lt"/>
              </a:rPr>
              <a:t>Contexto y Necesidad</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r>
              <a:rPr lang="es-AR" sz="1200">
                <a:latin typeface="Roboto"/>
                <a:ea typeface="Roboto"/>
                <a:cs typeface="+mn-lt"/>
              </a:rPr>
              <a:t>Conformación de equipo de trabajo para definición de producto "Redes Privadas" y seguimiento de proyectos asociados. Análisis e integración de modelos de operación.</a:t>
            </a:r>
          </a:p>
          <a:p>
            <a:pPr marL="285750" indent="-285750">
              <a:buFont typeface="Arial,Sans-Serif"/>
              <a:buChar char="•"/>
            </a:pPr>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Hipótesis del beneficio</a:t>
            </a:r>
            <a:endParaRPr lang="es-AR" sz="1200">
              <a:latin typeface="Roboto"/>
              <a:ea typeface="Roboto"/>
              <a:cs typeface="+mn-lt"/>
            </a:endParaRPr>
          </a:p>
          <a:p>
            <a:pPr marL="285750" indent="-285750">
              <a:buFont typeface="Arial,Sans-Serif"/>
              <a:buChar char="•"/>
            </a:pPr>
            <a:r>
              <a:rPr lang="es-AR" sz="1200">
                <a:latin typeface="Roboto" panose="02000000000000000000" pitchFamily="2" charset="0"/>
                <a:ea typeface="Roboto" panose="02000000000000000000" pitchFamily="2" charset="0"/>
                <a:cs typeface="+mn-lt"/>
              </a:rPr>
              <a:t>Posicionar a Teco como proveedor de Redes Privadas y aportar </a:t>
            </a:r>
            <a:r>
              <a:rPr lang="es-AR" sz="1200" err="1">
                <a:latin typeface="Roboto" panose="02000000000000000000" pitchFamily="2" charset="0"/>
                <a:ea typeface="Roboto" panose="02000000000000000000" pitchFamily="2" charset="0"/>
                <a:cs typeface="+mn-lt"/>
              </a:rPr>
              <a:t>revenue</a:t>
            </a:r>
            <a:r>
              <a:rPr lang="es-AR" sz="1200">
                <a:latin typeface="Roboto" panose="02000000000000000000" pitchFamily="2" charset="0"/>
                <a:ea typeface="Roboto" panose="02000000000000000000" pitchFamily="2" charset="0"/>
                <a:cs typeface="+mn-lt"/>
              </a:rPr>
              <a:t> sobre el segmento B2B.</a:t>
            </a: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Soluciones Planteadas</a:t>
            </a:r>
            <a:endParaRPr lang="es-AR" sz="1200">
              <a:latin typeface="Roboto"/>
              <a:ea typeface="Roboto"/>
              <a:cs typeface="+mn-lt"/>
            </a:endParaRPr>
          </a:p>
          <a:p>
            <a:pPr marL="285750" indent="-285750">
              <a:buFont typeface="Arial,Sans-Serif"/>
              <a:buChar char="•"/>
            </a:pPr>
            <a:r>
              <a:rPr lang="es-AR" sz="1200">
                <a:latin typeface="Roboto"/>
                <a:ea typeface="Roboto"/>
                <a:cs typeface="+mn-lt"/>
              </a:rPr>
              <a:t>Formalización de equipo de definición de producto.</a:t>
            </a:r>
          </a:p>
          <a:p>
            <a:pPr marL="285750" indent="-285750">
              <a:buFont typeface="Arial,Sans-Serif"/>
              <a:buChar char="•"/>
            </a:pPr>
            <a:r>
              <a:rPr lang="es-AR" sz="1200">
                <a:latin typeface="Roboto"/>
                <a:ea typeface="Roboto"/>
                <a:cs typeface="+mn-lt"/>
              </a:rPr>
              <a:t>Generación y seguimiento de proyectos, para brindar soluciones a empresas que requieren Redes Privadas, que den soporte a sus operaciones, en particular sobre verticales de Minería y </a:t>
            </a:r>
            <a:r>
              <a:rPr lang="es-AR" sz="1200" err="1">
                <a:latin typeface="Roboto"/>
                <a:ea typeface="Roboto"/>
                <a:cs typeface="+mn-lt"/>
              </a:rPr>
              <a:t>Oil&amp;Gas</a:t>
            </a:r>
            <a:r>
              <a:rPr lang="es-AR" sz="1200">
                <a:latin typeface="Roboto"/>
                <a:ea typeface="Roboto"/>
                <a:cs typeface="+mn-lt"/>
              </a:rPr>
              <a:t>.</a:t>
            </a:r>
          </a:p>
          <a:p>
            <a:pPr marL="285750" indent="-285750">
              <a:buFont typeface="Arial,Sans-Serif"/>
              <a:buChar char="•"/>
            </a:pPr>
            <a:r>
              <a:rPr lang="es-AR" sz="1200">
                <a:latin typeface="Roboto"/>
                <a:ea typeface="Roboto"/>
                <a:cs typeface="Calibri"/>
              </a:rPr>
              <a:t>Avances implementación de PoC NDAC con Nokia, con foco en modelo de operación.</a:t>
            </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805904"/>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5110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35404" y="4978113"/>
            <a:ext cx="334043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a:latin typeface="Roboto"/>
                <a:ea typeface="Roboto"/>
                <a:cs typeface="+mn-lt"/>
              </a:rPr>
              <a:t>OKR  Q1 2023</a:t>
            </a:r>
          </a:p>
          <a:p>
            <a:pPr marL="171450" indent="-171450">
              <a:buFont typeface="Arial" panose="020B0604020202020204" pitchFamily="34" charset="0"/>
              <a:buChar char="•"/>
            </a:pPr>
            <a:r>
              <a:rPr lang="es-AR" sz="1100" b="1">
                <a:latin typeface="Roboto"/>
                <a:ea typeface="Roboto"/>
                <a:cs typeface="+mn-lt"/>
              </a:rPr>
              <a:t>Formalizar equipo de trabajo</a:t>
            </a:r>
            <a:endParaRPr lang="es-AR" sz="1100">
              <a:latin typeface="Roboto"/>
              <a:ea typeface="Roboto"/>
              <a:cs typeface="+mn-lt"/>
            </a:endParaRPr>
          </a:p>
          <a:p>
            <a:pPr marL="171450" indent="-171450">
              <a:buFont typeface="Arial" panose="020B0604020202020204" pitchFamily="34" charset="0"/>
              <a:buChar char="•"/>
            </a:pPr>
            <a:r>
              <a:rPr lang="es-AR" sz="1100" b="1">
                <a:latin typeface="Roboto"/>
                <a:ea typeface="Roboto"/>
                <a:cs typeface="+mn-lt"/>
              </a:rPr>
              <a:t>Definir portfolio de soluciones a utilizar.</a:t>
            </a: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167610"/>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032509"/>
            <a:ext cx="2880402" cy="1723549"/>
          </a:xfrm>
          <a:prstGeom prst="rect">
            <a:avLst/>
          </a:prstGeom>
          <a:noFill/>
        </p:spPr>
        <p:txBody>
          <a:bodyPr wrap="square" lIns="91440" tIns="45720" rIns="91440" bIns="45720" rtlCol="0" anchor="t">
            <a:spAutoFit/>
          </a:bodyPr>
          <a:lstStyle/>
          <a:p>
            <a:endParaRPr lang="es-AR" sz="1100" b="1">
              <a:latin typeface="Roboto"/>
              <a:ea typeface="Roboto"/>
              <a:cs typeface="Roboto"/>
            </a:endParaRPr>
          </a:p>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cs typeface="Roboto"/>
            </a:endParaRPr>
          </a:p>
          <a:p>
            <a:pPr marL="171450" indent="-171450">
              <a:buFont typeface="Arial,Sans-Serif"/>
              <a:buChar char="•"/>
            </a:pPr>
            <a:r>
              <a:rPr lang="es-AR" sz="1100">
                <a:latin typeface="Roboto"/>
                <a:ea typeface="Roboto"/>
                <a:cs typeface="+mn-lt"/>
              </a:rPr>
              <a:t>SI, apuntamos a ser líderes en la implementación de Redes Privadas</a:t>
            </a:r>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r>
              <a:rPr lang="es-AR" sz="1100" b="1">
                <a:ea typeface="+mn-lt"/>
                <a:cs typeface="+mn-lt"/>
              </a:rPr>
              <a:t>Transformación Tecnológica/Cultural</a:t>
            </a:r>
            <a:endParaRPr lang="es-AR" sz="1100">
              <a:ea typeface="+mn-lt"/>
              <a:cs typeface="+mn-lt"/>
            </a:endParaRPr>
          </a:p>
          <a:p>
            <a:pPr marL="171450" indent="-171450">
              <a:buFont typeface="Arial,Sans-Serif"/>
              <a:buChar char="•"/>
            </a:pPr>
            <a:r>
              <a:rPr lang="es-AR" sz="1100">
                <a:latin typeface="Roboto"/>
                <a:ea typeface="Roboto"/>
                <a:cs typeface="+mn-lt"/>
              </a:rPr>
              <a:t>SI</a:t>
            </a:r>
            <a:endParaRPr lang="es-AR" sz="1100">
              <a:latin typeface="Roboto"/>
              <a:ea typeface="Roboto"/>
              <a:cs typeface="Lato"/>
            </a:endParaRPr>
          </a:p>
          <a:p>
            <a:endParaRPr lang="es-AR" sz="1100">
              <a:solidFill>
                <a:schemeClr val="bg1"/>
              </a:solidFill>
              <a:latin typeface="Roboto"/>
              <a:ea typeface="Roboto"/>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145398"/>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endParaRPr lang="es-AR" sz="1100" b="1">
              <a:latin typeface="Roboto"/>
              <a:ea typeface="Roboto"/>
              <a:cs typeface="Roboto"/>
            </a:endParaRPr>
          </a:p>
          <a:p>
            <a:r>
              <a:rPr lang="es-AR" sz="1100" b="1">
                <a:latin typeface="Roboto"/>
                <a:ea typeface="Roboto"/>
                <a:cs typeface="Roboto"/>
              </a:rPr>
              <a:t>Reducción Opex/Capex</a:t>
            </a:r>
            <a:endParaRPr lang="es-AR" sz="1100" b="1">
              <a:latin typeface="Roboto" panose="02000000000000000000" pitchFamily="2" charset="0"/>
              <a:ea typeface="Roboto" panose="02000000000000000000" pitchFamily="2" charset="0"/>
              <a:cs typeface="Roboto"/>
            </a:endParaRPr>
          </a:p>
          <a:p>
            <a:pPr marL="171450" indent="-171450">
              <a:buFont typeface="Arial,Sans-Serif"/>
              <a:buChar char="•"/>
            </a:pPr>
            <a:r>
              <a:rPr lang="es-AR" sz="1100">
                <a:latin typeface="Roboto"/>
                <a:ea typeface="Roboto"/>
                <a:cs typeface="+mn-lt"/>
              </a:rPr>
              <a:t>NO, se apunta a generar valor B2B</a:t>
            </a:r>
            <a:endParaRPr lang="es-AR" sz="1000">
              <a:latin typeface="Roboto"/>
              <a:ea typeface="Roboto"/>
            </a:endParaRPr>
          </a:p>
          <a:p>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cs typeface="Roboto"/>
            </a:endParaRPr>
          </a:p>
          <a:p>
            <a:r>
              <a:rPr lang="es-AR" sz="1100">
                <a:latin typeface="Roboto"/>
                <a:ea typeface="Roboto"/>
                <a:cs typeface="+mn-lt"/>
              </a:rPr>
              <a:t>Eficiencia operativa/Aumento de capacidad de una Plataforma</a:t>
            </a:r>
          </a:p>
          <a:p>
            <a:pPr marL="171450" indent="-171450">
              <a:buFont typeface="Arial" panose="020B0604020202020204" pitchFamily="34" charset="0"/>
              <a:buChar char="•"/>
            </a:pPr>
            <a:r>
              <a:rPr lang="es-AR" sz="1100">
                <a:latin typeface="Roboto"/>
                <a:ea typeface="Roboto"/>
                <a:cs typeface="+mn-lt"/>
              </a:rPr>
              <a:t>NO</a:t>
            </a:r>
          </a:p>
        </p:txBody>
      </p:sp>
      <p:pic>
        <p:nvPicPr>
          <p:cNvPr id="9" name="Imagen 8">
            <a:extLst>
              <a:ext uri="{FF2B5EF4-FFF2-40B4-BE49-F238E27FC236}">
                <a16:creationId xmlns:a16="http://schemas.microsoft.com/office/drawing/2014/main" id="{1495E473-1223-D41D-727D-E0812B263EBE}"/>
              </a:ext>
            </a:extLst>
          </p:cNvPr>
          <p:cNvPicPr>
            <a:picLocks noChangeAspect="1"/>
          </p:cNvPicPr>
          <p:nvPr/>
        </p:nvPicPr>
        <p:blipFill>
          <a:blip r:embed="rId8"/>
          <a:stretch>
            <a:fillRect/>
          </a:stretch>
        </p:blipFill>
        <p:spPr>
          <a:xfrm>
            <a:off x="6287367" y="1015369"/>
            <a:ext cx="5827267" cy="3067632"/>
          </a:xfrm>
          <a:prstGeom prst="rect">
            <a:avLst/>
          </a:prstGeom>
        </p:spPr>
      </p:pic>
      <p:sp>
        <p:nvSpPr>
          <p:cNvPr id="5" name="Rectángulo redondeado 5">
            <a:extLst>
              <a:ext uri="{FF2B5EF4-FFF2-40B4-BE49-F238E27FC236}">
                <a16:creationId xmlns:a16="http://schemas.microsoft.com/office/drawing/2014/main" id="{EB623E37-CAF5-8B29-16FE-B9862BA94F3F}"/>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23448262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84233" y="310547"/>
            <a:ext cx="7588577" cy="369332"/>
          </a:xfrm>
          <a:prstGeom prst="rect">
            <a:avLst/>
          </a:prstGeom>
          <a:noFill/>
        </p:spPr>
        <p:txBody>
          <a:bodyPr wrap="square" lIns="91440" tIns="45720" rIns="91440" bIns="45720" rtlCol="0" anchor="t">
            <a:spAutoFit/>
          </a:bodyPr>
          <a:lstStyle/>
          <a:p>
            <a:r>
              <a:rPr lang="es-AR" spc="-91">
                <a:latin typeface="Roboto"/>
                <a:ea typeface="Roboto"/>
                <a:cs typeface="Roboto"/>
              </a:rPr>
              <a:t>Status de Proyectos – Redes Privadas</a:t>
            </a:r>
          </a:p>
        </p:txBody>
      </p:sp>
      <p:sp>
        <p:nvSpPr>
          <p:cNvPr id="5" name="Rectángulo redondeado 5">
            <a:extLst>
              <a:ext uri="{FF2B5EF4-FFF2-40B4-BE49-F238E27FC236}">
                <a16:creationId xmlns:a16="http://schemas.microsoft.com/office/drawing/2014/main" id="{EDCE5D5E-2E5E-29AA-45FA-D27AA95871D5}"/>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
        <p:nvSpPr>
          <p:cNvPr id="3" name="CuadroTexto 2">
            <a:extLst>
              <a:ext uri="{FF2B5EF4-FFF2-40B4-BE49-F238E27FC236}">
                <a16:creationId xmlns:a16="http://schemas.microsoft.com/office/drawing/2014/main" id="{C2FF1743-E4AC-2C16-FB1B-9F75C16315A8}"/>
              </a:ext>
            </a:extLst>
          </p:cNvPr>
          <p:cNvSpPr txBox="1"/>
          <p:nvPr/>
        </p:nvSpPr>
        <p:spPr>
          <a:xfrm>
            <a:off x="299884" y="816077"/>
            <a:ext cx="107441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AR" b="1" spc="-91" err="1">
                <a:latin typeface="Roboto"/>
                <a:ea typeface="Roboto"/>
                <a:cs typeface="Roboto"/>
              </a:rPr>
              <a:t>Allkem</a:t>
            </a:r>
            <a:r>
              <a:rPr lang="es-AR" b="1" spc="-91">
                <a:latin typeface="Roboto"/>
                <a:ea typeface="Roboto"/>
                <a:cs typeface="Roboto"/>
              </a:rPr>
              <a:t> – Proyecto Sal de Vida (Catamarca)</a:t>
            </a:r>
            <a:endParaRPr lang="es-AR">
              <a:latin typeface="Calibri"/>
              <a:ea typeface="Calibri"/>
              <a:cs typeface="Calibri"/>
            </a:endParaRPr>
          </a:p>
          <a:p>
            <a:pPr algn="ctr"/>
            <a:endParaRPr lang="es-AR" b="1" spc="-91">
              <a:latin typeface="Roboto"/>
              <a:ea typeface="Roboto"/>
              <a:cs typeface="Roboto"/>
            </a:endParaRPr>
          </a:p>
          <a:p>
            <a:pPr marL="285750" indent="-285750">
              <a:buFont typeface="Wingdings"/>
              <a:buChar char="Ø"/>
            </a:pPr>
            <a:r>
              <a:rPr lang="es-AR" spc="-91">
                <a:latin typeface="Calibri"/>
                <a:ea typeface="Calibri"/>
                <a:cs typeface="Calibri"/>
              </a:rPr>
              <a:t>Diseñada</a:t>
            </a:r>
            <a:r>
              <a:rPr lang="es-AR" spc="-91">
                <a:ea typeface="+mn-lt"/>
                <a:cs typeface="+mn-lt"/>
              </a:rPr>
              <a:t> para producir 45.000 t/a de carbonato de Litio</a:t>
            </a:r>
            <a:endParaRPr lang="es-AR">
              <a:ea typeface="Calibri"/>
              <a:cs typeface="Calibri"/>
            </a:endParaRPr>
          </a:p>
          <a:p>
            <a:pPr marL="285750" indent="-285750">
              <a:buFont typeface="Wingdings"/>
              <a:buChar char="Ø"/>
            </a:pPr>
            <a:r>
              <a:rPr lang="es-AR" spc="-91">
                <a:latin typeface="Calibri"/>
                <a:ea typeface="Calibri"/>
                <a:cs typeface="Calibri"/>
              </a:rPr>
              <a:t>Se</a:t>
            </a:r>
            <a:r>
              <a:rPr lang="es-AR" spc="-91">
                <a:ea typeface="+mn-lt"/>
                <a:cs typeface="+mn-lt"/>
              </a:rPr>
              <a:t> ofertó solución NDAC (Nokia Digital </a:t>
            </a:r>
            <a:r>
              <a:rPr lang="es-AR" spc="-91" err="1">
                <a:ea typeface="+mn-lt"/>
                <a:cs typeface="+mn-lt"/>
              </a:rPr>
              <a:t>Automation</a:t>
            </a:r>
            <a:r>
              <a:rPr lang="es-AR" spc="-91">
                <a:ea typeface="+mn-lt"/>
                <a:cs typeface="+mn-lt"/>
              </a:rPr>
              <a:t> Cloud) , Core 4G con redundancia</a:t>
            </a:r>
            <a:endParaRPr lang="es-AR">
              <a:ea typeface="Calibri"/>
              <a:cs typeface="Calibri"/>
            </a:endParaRPr>
          </a:p>
          <a:p>
            <a:pPr marL="285750" indent="-285750">
              <a:buFont typeface="Wingdings"/>
              <a:buChar char="Ø"/>
            </a:pPr>
            <a:r>
              <a:rPr lang="es-AR" spc="-91">
                <a:latin typeface="Calibri"/>
                <a:ea typeface="Calibri"/>
                <a:cs typeface="Calibri"/>
              </a:rPr>
              <a:t>Cobertura</a:t>
            </a:r>
            <a:r>
              <a:rPr lang="es-AR" spc="-91">
                <a:ea typeface="+mn-lt"/>
                <a:cs typeface="+mn-lt"/>
              </a:rPr>
              <a:t> provista con 2 sitios macro en B28 que irradiarán la señal para red pública y privada</a:t>
            </a:r>
            <a:endParaRPr lang="es-AR">
              <a:ea typeface="Calibri"/>
              <a:cs typeface="Calibri"/>
            </a:endParaRPr>
          </a:p>
          <a:p>
            <a:pPr marL="285750" indent="-285750">
              <a:buFont typeface="Wingdings"/>
              <a:buChar char="Ø"/>
            </a:pPr>
            <a:r>
              <a:rPr lang="es-AR" spc="-91">
                <a:latin typeface="Calibri"/>
                <a:ea typeface="Calibri"/>
                <a:cs typeface="Calibri"/>
              </a:rPr>
              <a:t>Se</a:t>
            </a:r>
            <a:r>
              <a:rPr lang="es-AR" spc="-91">
                <a:ea typeface="+mn-lt"/>
                <a:cs typeface="+mn-lt"/>
              </a:rPr>
              <a:t> incluyen funcionalidades de MOCN, LTE-M, Nokia </a:t>
            </a:r>
            <a:r>
              <a:rPr lang="es-AR" spc="-91" err="1">
                <a:ea typeface="+mn-lt"/>
                <a:cs typeface="+mn-lt"/>
              </a:rPr>
              <a:t>Team</a:t>
            </a:r>
            <a:r>
              <a:rPr lang="es-AR" spc="-91">
                <a:ea typeface="+mn-lt"/>
                <a:cs typeface="+mn-lt"/>
              </a:rPr>
              <a:t> </a:t>
            </a:r>
            <a:r>
              <a:rPr lang="es-AR" spc="-91" err="1">
                <a:ea typeface="+mn-lt"/>
                <a:cs typeface="+mn-lt"/>
              </a:rPr>
              <a:t>Comms</a:t>
            </a:r>
            <a:r>
              <a:rPr lang="es-AR" spc="-91">
                <a:ea typeface="+mn-lt"/>
                <a:cs typeface="+mn-lt"/>
              </a:rPr>
              <a:t> y Network </a:t>
            </a:r>
            <a:r>
              <a:rPr lang="es-AR" spc="-91" err="1">
                <a:ea typeface="+mn-lt"/>
                <a:cs typeface="+mn-lt"/>
              </a:rPr>
              <a:t>APIs</a:t>
            </a:r>
            <a:endParaRPr lang="es-AR">
              <a:ea typeface="Calibri"/>
              <a:cs typeface="Calibri"/>
            </a:endParaRPr>
          </a:p>
          <a:p>
            <a:pPr algn="ctr"/>
            <a:endParaRPr lang="es-AR" b="1" spc="-91">
              <a:latin typeface="Roboto"/>
              <a:ea typeface="Roboto"/>
              <a:cs typeface="Roboto"/>
            </a:endParaRPr>
          </a:p>
        </p:txBody>
      </p:sp>
      <p:pic>
        <p:nvPicPr>
          <p:cNvPr id="10" name="Imagen 10" descr="Escala de tiempo&#10;&#10;Descripción generada automáticamente">
            <a:extLst>
              <a:ext uri="{FF2B5EF4-FFF2-40B4-BE49-F238E27FC236}">
                <a16:creationId xmlns:a16="http://schemas.microsoft.com/office/drawing/2014/main" id="{C6C5EFCE-BCAB-9CBD-4337-D83C3CB26E74}"/>
              </a:ext>
            </a:extLst>
          </p:cNvPr>
          <p:cNvPicPr>
            <a:picLocks noChangeAspect="1"/>
          </p:cNvPicPr>
          <p:nvPr/>
        </p:nvPicPr>
        <p:blipFill>
          <a:blip r:embed="rId3"/>
          <a:stretch>
            <a:fillRect/>
          </a:stretch>
        </p:blipFill>
        <p:spPr>
          <a:xfrm>
            <a:off x="582562" y="2883744"/>
            <a:ext cx="5078360" cy="2835739"/>
          </a:xfrm>
          <a:prstGeom prst="rect">
            <a:avLst/>
          </a:prstGeom>
        </p:spPr>
      </p:pic>
      <p:pic>
        <p:nvPicPr>
          <p:cNvPr id="11" name="Imagen 15">
            <a:extLst>
              <a:ext uri="{FF2B5EF4-FFF2-40B4-BE49-F238E27FC236}">
                <a16:creationId xmlns:a16="http://schemas.microsoft.com/office/drawing/2014/main" id="{B90D7707-B995-5AD8-CE8C-10A9AC5C7987}"/>
              </a:ext>
            </a:extLst>
          </p:cNvPr>
          <p:cNvPicPr>
            <a:picLocks noChangeAspect="1"/>
          </p:cNvPicPr>
          <p:nvPr/>
        </p:nvPicPr>
        <p:blipFill>
          <a:blip r:embed="rId4"/>
          <a:stretch>
            <a:fillRect/>
          </a:stretch>
        </p:blipFill>
        <p:spPr>
          <a:xfrm>
            <a:off x="6285271" y="2877937"/>
            <a:ext cx="5299586" cy="2822770"/>
          </a:xfrm>
          <a:prstGeom prst="rect">
            <a:avLst/>
          </a:prstGeom>
        </p:spPr>
      </p:pic>
      <p:sp>
        <p:nvSpPr>
          <p:cNvPr id="16" name="CuadroTexto 15">
            <a:extLst>
              <a:ext uri="{FF2B5EF4-FFF2-40B4-BE49-F238E27FC236}">
                <a16:creationId xmlns:a16="http://schemas.microsoft.com/office/drawing/2014/main" id="{D4201F18-C5D0-6FC9-8F2F-40FDEDE36BFD}"/>
              </a:ext>
            </a:extLst>
          </p:cNvPr>
          <p:cNvSpPr txBox="1"/>
          <p:nvPr/>
        </p:nvSpPr>
        <p:spPr>
          <a:xfrm>
            <a:off x="9279193" y="1020095"/>
            <a:ext cx="1966451"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400">
                <a:latin typeface="Arial"/>
                <a:ea typeface="Calibri"/>
                <a:cs typeface="Arial"/>
              </a:rPr>
              <a:t>Propuesta técnico económica presentada, en negociación para firma de contrato</a:t>
            </a:r>
            <a:endParaRPr lang="en-US" sz="1400">
              <a:latin typeface="Arial"/>
              <a:ea typeface="Calibri"/>
              <a:cs typeface="Arial"/>
            </a:endParaRPr>
          </a:p>
          <a:p>
            <a:pPr algn="ctr"/>
            <a:endParaRPr lang="es-AR">
              <a:latin typeface="Arial"/>
              <a:ea typeface="Calibri"/>
              <a:cs typeface="Arial"/>
            </a:endParaRPr>
          </a:p>
          <a:p>
            <a:pPr marL="285750" indent="-285750">
              <a:buFont typeface="Wingdings,Sans-Serif"/>
              <a:buChar char="Ø"/>
            </a:pPr>
            <a:endParaRPr lang="es-AR">
              <a:ea typeface="Calibri"/>
              <a:cs typeface="Calibri"/>
            </a:endParaRPr>
          </a:p>
          <a:p>
            <a:pPr algn="l"/>
            <a:endParaRPr lang="es-ES">
              <a:ea typeface="Calibri"/>
              <a:cs typeface="Calibri"/>
            </a:endParaRPr>
          </a:p>
        </p:txBody>
      </p:sp>
      <p:pic>
        <p:nvPicPr>
          <p:cNvPr id="18" name="Imagen 18" descr="Icono&#10;&#10;Descripción generada automáticamente">
            <a:extLst>
              <a:ext uri="{FF2B5EF4-FFF2-40B4-BE49-F238E27FC236}">
                <a16:creationId xmlns:a16="http://schemas.microsoft.com/office/drawing/2014/main" id="{59D02846-7D17-7524-6C66-DD31E257EA9D}"/>
              </a:ext>
            </a:extLst>
          </p:cNvPr>
          <p:cNvPicPr>
            <a:picLocks noChangeAspect="1"/>
          </p:cNvPicPr>
          <p:nvPr/>
        </p:nvPicPr>
        <p:blipFill>
          <a:blip r:embed="rId5"/>
          <a:stretch>
            <a:fillRect/>
          </a:stretch>
        </p:blipFill>
        <p:spPr>
          <a:xfrm>
            <a:off x="10996152" y="1267747"/>
            <a:ext cx="658762" cy="623121"/>
          </a:xfrm>
          <a:prstGeom prst="rect">
            <a:avLst/>
          </a:prstGeom>
        </p:spPr>
      </p:pic>
    </p:spTree>
    <p:extLst>
      <p:ext uri="{BB962C8B-B14F-4D97-AF65-F5344CB8AC3E}">
        <p14:creationId xmlns:p14="http://schemas.microsoft.com/office/powerpoint/2010/main" val="27457053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84233" y="310547"/>
            <a:ext cx="7588577" cy="369332"/>
          </a:xfrm>
          <a:prstGeom prst="rect">
            <a:avLst/>
          </a:prstGeom>
          <a:noFill/>
        </p:spPr>
        <p:txBody>
          <a:bodyPr wrap="square" lIns="91440" tIns="45720" rIns="91440" bIns="45720" rtlCol="0" anchor="t">
            <a:spAutoFit/>
          </a:bodyPr>
          <a:lstStyle/>
          <a:p>
            <a:r>
              <a:rPr lang="es-AR" spc="-91">
                <a:latin typeface="Roboto"/>
                <a:ea typeface="Roboto"/>
                <a:cs typeface="Roboto"/>
              </a:rPr>
              <a:t>Status de Proyectos – Redes Privadas</a:t>
            </a:r>
          </a:p>
        </p:txBody>
      </p:sp>
      <p:sp>
        <p:nvSpPr>
          <p:cNvPr id="5" name="Rectángulo redondeado 5">
            <a:extLst>
              <a:ext uri="{FF2B5EF4-FFF2-40B4-BE49-F238E27FC236}">
                <a16:creationId xmlns:a16="http://schemas.microsoft.com/office/drawing/2014/main" id="{EDCE5D5E-2E5E-29AA-45FA-D27AA95871D5}"/>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
        <p:nvSpPr>
          <p:cNvPr id="3" name="CuadroTexto 2">
            <a:extLst>
              <a:ext uri="{FF2B5EF4-FFF2-40B4-BE49-F238E27FC236}">
                <a16:creationId xmlns:a16="http://schemas.microsoft.com/office/drawing/2014/main" id="{C2FF1743-E4AC-2C16-FB1B-9F75C16315A8}"/>
              </a:ext>
            </a:extLst>
          </p:cNvPr>
          <p:cNvSpPr txBox="1"/>
          <p:nvPr/>
        </p:nvSpPr>
        <p:spPr>
          <a:xfrm>
            <a:off x="299884" y="816077"/>
            <a:ext cx="10744199"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AR" b="1" spc="-91" err="1">
                <a:latin typeface="Roboto"/>
                <a:ea typeface="Roboto"/>
                <a:cs typeface="Roboto"/>
              </a:rPr>
              <a:t>Zijin</a:t>
            </a:r>
            <a:r>
              <a:rPr lang="es-AR" b="1" spc="-91">
                <a:latin typeface="Roboto"/>
                <a:ea typeface="Roboto"/>
                <a:cs typeface="Roboto"/>
              </a:rPr>
              <a:t> – Proyecto Tres Quebradas (Catamarca)</a:t>
            </a:r>
          </a:p>
          <a:p>
            <a:pPr algn="ctr"/>
            <a:endParaRPr lang="es-AR" sz="2400" b="1" spc="-91">
              <a:latin typeface="Calibri"/>
              <a:ea typeface="Calibri"/>
              <a:cs typeface="Calibri"/>
            </a:endParaRPr>
          </a:p>
          <a:p>
            <a:pPr marL="285750" indent="-285750">
              <a:buFont typeface="Wingdings"/>
              <a:buChar char="Ø"/>
            </a:pPr>
            <a:r>
              <a:rPr lang="es-AR" spc="-91">
                <a:latin typeface="Calibri"/>
                <a:ea typeface="Calibri"/>
                <a:cs typeface="Calibri"/>
              </a:rPr>
              <a:t>Diseñada</a:t>
            </a:r>
            <a:r>
              <a:rPr lang="es-AR" spc="-91">
                <a:ea typeface="+mn-lt"/>
                <a:cs typeface="+mn-lt"/>
              </a:rPr>
              <a:t> para producir 20.000 t/a de carbonato de Litio</a:t>
            </a:r>
            <a:endParaRPr lang="es-AR">
              <a:ea typeface="+mn-lt"/>
              <a:cs typeface="+mn-lt"/>
            </a:endParaRPr>
          </a:p>
          <a:p>
            <a:pPr marL="285750" indent="-285750">
              <a:buFont typeface="Wingdings"/>
              <a:buChar char="Ø"/>
            </a:pPr>
            <a:r>
              <a:rPr lang="es-AR" spc="-91">
                <a:latin typeface="Calibri"/>
                <a:ea typeface="Calibri"/>
                <a:cs typeface="Calibri"/>
              </a:rPr>
              <a:t>Se</a:t>
            </a:r>
            <a:r>
              <a:rPr lang="es-AR" spc="-91">
                <a:ea typeface="+mn-lt"/>
                <a:cs typeface="+mn-lt"/>
              </a:rPr>
              <a:t> ofertó solución UEN (</a:t>
            </a:r>
            <a:r>
              <a:rPr lang="es-AR" spc="-91" err="1">
                <a:ea typeface="+mn-lt"/>
                <a:cs typeface="+mn-lt"/>
              </a:rPr>
              <a:t>Unified</a:t>
            </a:r>
            <a:r>
              <a:rPr lang="es-AR" spc="-91">
                <a:ea typeface="+mn-lt"/>
                <a:cs typeface="+mn-lt"/>
              </a:rPr>
              <a:t> Enterprise </a:t>
            </a:r>
            <a:r>
              <a:rPr lang="es-AR" spc="-91" err="1">
                <a:ea typeface="+mn-lt"/>
                <a:cs typeface="+mn-lt"/>
              </a:rPr>
              <a:t>Node</a:t>
            </a:r>
            <a:r>
              <a:rPr lang="es-AR" spc="-91">
                <a:ea typeface="+mn-lt"/>
                <a:cs typeface="+mn-lt"/>
              </a:rPr>
              <a:t>) de Huawei, Core 4G con redundancia</a:t>
            </a:r>
            <a:endParaRPr lang="es-AR">
              <a:ea typeface="+mn-lt"/>
              <a:cs typeface="+mn-lt"/>
            </a:endParaRPr>
          </a:p>
          <a:p>
            <a:pPr marL="285750" indent="-285750">
              <a:buFont typeface="Wingdings"/>
              <a:buChar char="Ø"/>
            </a:pPr>
            <a:r>
              <a:rPr lang="es-AR" spc="-91">
                <a:latin typeface="Calibri"/>
                <a:ea typeface="Calibri"/>
                <a:cs typeface="Calibri"/>
              </a:rPr>
              <a:t>Cobertura</a:t>
            </a:r>
            <a:r>
              <a:rPr lang="es-AR" spc="-91">
                <a:ea typeface="+mn-lt"/>
                <a:cs typeface="+mn-lt"/>
              </a:rPr>
              <a:t> provista con 1 sitio macro en B28 que irradiará la señal para red pública y privada</a:t>
            </a:r>
            <a:endParaRPr lang="es-AR">
              <a:ea typeface="+mn-lt"/>
              <a:cs typeface="+mn-lt"/>
            </a:endParaRPr>
          </a:p>
          <a:p>
            <a:pPr algn="ctr"/>
            <a:endParaRPr lang="es-AR" sz="1600" b="1" spc="-91">
              <a:latin typeface="Roboto"/>
              <a:ea typeface="Roboto"/>
              <a:cs typeface="Roboto"/>
            </a:endParaRPr>
          </a:p>
          <a:p>
            <a:pPr algn="ctr"/>
            <a:endParaRPr lang="es-AR" b="1" spc="-91">
              <a:latin typeface="Roboto"/>
              <a:ea typeface="Roboto"/>
              <a:cs typeface="Roboto"/>
            </a:endParaRPr>
          </a:p>
        </p:txBody>
      </p:sp>
      <p:pic>
        <p:nvPicPr>
          <p:cNvPr id="4" name="Imagen 5" descr="Interfaz de usuario gráfica, Diagrama&#10;&#10;Descripción generada automáticamente">
            <a:extLst>
              <a:ext uri="{FF2B5EF4-FFF2-40B4-BE49-F238E27FC236}">
                <a16:creationId xmlns:a16="http://schemas.microsoft.com/office/drawing/2014/main" id="{1E57F568-4C50-CFD6-8733-63135654CF11}"/>
              </a:ext>
            </a:extLst>
          </p:cNvPr>
          <p:cNvPicPr>
            <a:picLocks noChangeAspect="1"/>
          </p:cNvPicPr>
          <p:nvPr/>
        </p:nvPicPr>
        <p:blipFill>
          <a:blip r:embed="rId3"/>
          <a:stretch>
            <a:fillRect/>
          </a:stretch>
        </p:blipFill>
        <p:spPr>
          <a:xfrm>
            <a:off x="385916" y="3255117"/>
            <a:ext cx="6307392" cy="2400250"/>
          </a:xfrm>
          <a:prstGeom prst="rect">
            <a:avLst/>
          </a:prstGeom>
        </p:spPr>
      </p:pic>
      <p:pic>
        <p:nvPicPr>
          <p:cNvPr id="6" name="Imagen 6" descr="Imagen que contiene exterior, naturaleza, montaña, azul&#10;&#10;Descripción generada automáticamente">
            <a:extLst>
              <a:ext uri="{FF2B5EF4-FFF2-40B4-BE49-F238E27FC236}">
                <a16:creationId xmlns:a16="http://schemas.microsoft.com/office/drawing/2014/main" id="{E8E40A1B-EC05-816D-BD09-77A45E2EE4C6}"/>
              </a:ext>
            </a:extLst>
          </p:cNvPr>
          <p:cNvPicPr>
            <a:picLocks noChangeAspect="1"/>
          </p:cNvPicPr>
          <p:nvPr/>
        </p:nvPicPr>
        <p:blipFill>
          <a:blip r:embed="rId4"/>
          <a:stretch>
            <a:fillRect/>
          </a:stretch>
        </p:blipFill>
        <p:spPr>
          <a:xfrm>
            <a:off x="7575755" y="2574834"/>
            <a:ext cx="3529779" cy="3773106"/>
          </a:xfrm>
          <a:prstGeom prst="rect">
            <a:avLst/>
          </a:prstGeom>
        </p:spPr>
      </p:pic>
      <p:pic>
        <p:nvPicPr>
          <p:cNvPr id="7" name="Imagen 7">
            <a:extLst>
              <a:ext uri="{FF2B5EF4-FFF2-40B4-BE49-F238E27FC236}">
                <a16:creationId xmlns:a16="http://schemas.microsoft.com/office/drawing/2014/main" id="{D64CC7DD-A945-8896-0D79-0CCA3EFFEAC6}"/>
              </a:ext>
            </a:extLst>
          </p:cNvPr>
          <p:cNvPicPr>
            <a:picLocks noChangeAspect="1"/>
          </p:cNvPicPr>
          <p:nvPr/>
        </p:nvPicPr>
        <p:blipFill>
          <a:blip r:embed="rId5"/>
          <a:stretch>
            <a:fillRect/>
          </a:stretch>
        </p:blipFill>
        <p:spPr>
          <a:xfrm>
            <a:off x="391447" y="3258319"/>
            <a:ext cx="851721" cy="267623"/>
          </a:xfrm>
          <a:prstGeom prst="rect">
            <a:avLst/>
          </a:prstGeom>
        </p:spPr>
      </p:pic>
      <p:sp>
        <p:nvSpPr>
          <p:cNvPr id="9" name="CuadroTexto 8">
            <a:extLst>
              <a:ext uri="{FF2B5EF4-FFF2-40B4-BE49-F238E27FC236}">
                <a16:creationId xmlns:a16="http://schemas.microsoft.com/office/drawing/2014/main" id="{4E407803-E24F-AAF1-C094-8A1BE35FC759}"/>
              </a:ext>
            </a:extLst>
          </p:cNvPr>
          <p:cNvSpPr txBox="1"/>
          <p:nvPr/>
        </p:nvSpPr>
        <p:spPr>
          <a:xfrm>
            <a:off x="8750709" y="1020095"/>
            <a:ext cx="2310580"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400">
                <a:latin typeface="Arial"/>
                <a:ea typeface="Calibri"/>
                <a:cs typeface="Arial"/>
              </a:rPr>
              <a:t>Propuesta técnico económica presentada, relevamiento realizado en la mina. En negociación para firma de contrato</a:t>
            </a:r>
            <a:endParaRPr lang="en-US" sz="1400">
              <a:latin typeface="Arial"/>
              <a:ea typeface="Calibri"/>
              <a:cs typeface="Arial"/>
            </a:endParaRPr>
          </a:p>
          <a:p>
            <a:pPr algn="ctr"/>
            <a:endParaRPr lang="es-AR">
              <a:latin typeface="Arial"/>
              <a:ea typeface="Calibri"/>
              <a:cs typeface="Arial"/>
            </a:endParaRPr>
          </a:p>
          <a:p>
            <a:pPr marL="285750" indent="-285750">
              <a:buFont typeface="Wingdings,Sans-Serif"/>
              <a:buChar char="Ø"/>
            </a:pPr>
            <a:endParaRPr lang="es-AR">
              <a:ea typeface="Calibri"/>
              <a:cs typeface="Calibri"/>
            </a:endParaRPr>
          </a:p>
          <a:p>
            <a:pPr algn="l"/>
            <a:endParaRPr lang="es-ES">
              <a:ea typeface="Calibri"/>
              <a:cs typeface="Calibri"/>
            </a:endParaRPr>
          </a:p>
        </p:txBody>
      </p:sp>
      <p:pic>
        <p:nvPicPr>
          <p:cNvPr id="13" name="Imagen 18" descr="Icono&#10;&#10;Descripción generada automáticamente">
            <a:extLst>
              <a:ext uri="{FF2B5EF4-FFF2-40B4-BE49-F238E27FC236}">
                <a16:creationId xmlns:a16="http://schemas.microsoft.com/office/drawing/2014/main" id="{683B4FF3-DBD1-FCD7-A70D-5E1EFE93E18E}"/>
              </a:ext>
            </a:extLst>
          </p:cNvPr>
          <p:cNvPicPr>
            <a:picLocks noChangeAspect="1"/>
          </p:cNvPicPr>
          <p:nvPr/>
        </p:nvPicPr>
        <p:blipFill>
          <a:blip r:embed="rId6"/>
          <a:stretch>
            <a:fillRect/>
          </a:stretch>
        </p:blipFill>
        <p:spPr>
          <a:xfrm>
            <a:off x="11033023" y="1280037"/>
            <a:ext cx="658762" cy="623121"/>
          </a:xfrm>
          <a:prstGeom prst="rect">
            <a:avLst/>
          </a:prstGeom>
        </p:spPr>
      </p:pic>
    </p:spTree>
    <p:extLst>
      <p:ext uri="{BB962C8B-B14F-4D97-AF65-F5344CB8AC3E}">
        <p14:creationId xmlns:p14="http://schemas.microsoft.com/office/powerpoint/2010/main" val="4195648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84233" y="310547"/>
            <a:ext cx="7588577" cy="369332"/>
          </a:xfrm>
          <a:prstGeom prst="rect">
            <a:avLst/>
          </a:prstGeom>
          <a:noFill/>
        </p:spPr>
        <p:txBody>
          <a:bodyPr wrap="square" lIns="91440" tIns="45720" rIns="91440" bIns="45720" rtlCol="0" anchor="t">
            <a:spAutoFit/>
          </a:bodyPr>
          <a:lstStyle/>
          <a:p>
            <a:r>
              <a:rPr lang="es-AR" spc="-91">
                <a:latin typeface="Roboto"/>
                <a:ea typeface="Roboto"/>
                <a:cs typeface="Roboto"/>
              </a:rPr>
              <a:t>Status de Proyectos – Redes Privadas</a:t>
            </a:r>
          </a:p>
        </p:txBody>
      </p:sp>
      <p:sp>
        <p:nvSpPr>
          <p:cNvPr id="5" name="Rectángulo redondeado 5">
            <a:extLst>
              <a:ext uri="{FF2B5EF4-FFF2-40B4-BE49-F238E27FC236}">
                <a16:creationId xmlns:a16="http://schemas.microsoft.com/office/drawing/2014/main" id="{EDCE5D5E-2E5E-29AA-45FA-D27AA95871D5}"/>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
        <p:nvSpPr>
          <p:cNvPr id="3" name="CuadroTexto 2">
            <a:extLst>
              <a:ext uri="{FF2B5EF4-FFF2-40B4-BE49-F238E27FC236}">
                <a16:creationId xmlns:a16="http://schemas.microsoft.com/office/drawing/2014/main" id="{C2FF1743-E4AC-2C16-FB1B-9F75C16315A8}"/>
              </a:ext>
            </a:extLst>
          </p:cNvPr>
          <p:cNvSpPr txBox="1"/>
          <p:nvPr/>
        </p:nvSpPr>
        <p:spPr>
          <a:xfrm>
            <a:off x="287594" y="816077"/>
            <a:ext cx="8974393"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AR" b="1" spc="-91">
                <a:latin typeface="Roboto"/>
                <a:ea typeface="Roboto"/>
                <a:cs typeface="Roboto"/>
              </a:rPr>
              <a:t>Acindar – Planta Villa Constitución (Santa Fe)</a:t>
            </a:r>
            <a:endParaRPr lang="es-ES" b="1" spc="-91">
              <a:latin typeface="Roboto"/>
              <a:ea typeface="Roboto"/>
              <a:cs typeface="Roboto"/>
            </a:endParaRPr>
          </a:p>
          <a:p>
            <a:pPr marL="285750" indent="-285750">
              <a:buFont typeface="Wingdings"/>
              <a:buChar char="Ø"/>
            </a:pPr>
            <a:r>
              <a:rPr lang="es-AR" spc="-91">
                <a:latin typeface="Calibri"/>
                <a:ea typeface="Calibri"/>
                <a:cs typeface="Calibri"/>
              </a:rPr>
              <a:t>El</a:t>
            </a:r>
            <a:r>
              <a:rPr lang="es-AR" spc="-91">
                <a:ea typeface="+mn-lt"/>
                <a:cs typeface="+mn-lt"/>
              </a:rPr>
              <a:t> día 9/5 visitamos la planta, para  entender el proceso productivo y los desafíos en las distintas etapas, relevar casos de uso y analizar posibilidades de implementación de soluciones requeridas por el cliente. </a:t>
            </a:r>
            <a:endParaRPr lang="es-AR">
              <a:ea typeface="Calibri"/>
              <a:cs typeface="Calibri"/>
            </a:endParaRPr>
          </a:p>
          <a:p>
            <a:pPr marL="285750" indent="-285750">
              <a:buFont typeface="Wingdings"/>
              <a:buChar char="Ø"/>
            </a:pPr>
            <a:r>
              <a:rPr lang="es-AR" spc="-91">
                <a:latin typeface="Calibri"/>
                <a:ea typeface="Calibri"/>
                <a:cs typeface="Calibri"/>
              </a:rPr>
              <a:t>El</a:t>
            </a:r>
            <a:r>
              <a:rPr lang="es-AR" spc="-91">
                <a:ea typeface="+mn-lt"/>
                <a:cs typeface="+mn-lt"/>
              </a:rPr>
              <a:t> cliente solicita comenzar con una prueba piloto que consiste en </a:t>
            </a:r>
            <a:r>
              <a:rPr lang="es-AR" spc="-91" err="1">
                <a:ea typeface="+mn-lt"/>
                <a:cs typeface="+mn-lt"/>
              </a:rPr>
              <a:t>remotizar</a:t>
            </a:r>
            <a:r>
              <a:rPr lang="es-AR" spc="-91">
                <a:ea typeface="+mn-lt"/>
                <a:cs typeface="+mn-lt"/>
              </a:rPr>
              <a:t> la operación de un puente grúa</a:t>
            </a:r>
            <a:endParaRPr lang="es-AR">
              <a:ea typeface="Calibri"/>
              <a:cs typeface="Calibri"/>
            </a:endParaRPr>
          </a:p>
          <a:p>
            <a:pPr marL="285750" indent="-285750">
              <a:buFont typeface="Wingdings"/>
              <a:buChar char="Ø"/>
            </a:pPr>
            <a:r>
              <a:rPr lang="es-AR" spc="-91">
                <a:latin typeface="Calibri"/>
                <a:ea typeface="Roboto"/>
                <a:cs typeface="Calibri"/>
              </a:rPr>
              <a:t>Se plantea la implementación de una red privada 5G NSA, utilizando espectro de B7 y anchor LTE en B28.</a:t>
            </a:r>
          </a:p>
          <a:p>
            <a:pPr algn="ctr"/>
            <a:endParaRPr lang="es-AR" b="1" spc="-91">
              <a:latin typeface="Roboto"/>
              <a:ea typeface="Roboto"/>
              <a:cs typeface="Roboto"/>
            </a:endParaRPr>
          </a:p>
          <a:p>
            <a:pPr algn="ctr"/>
            <a:endParaRPr lang="es-AR" sz="1600" b="1" spc="-91">
              <a:latin typeface="Roboto"/>
              <a:ea typeface="Roboto"/>
              <a:cs typeface="Roboto"/>
            </a:endParaRPr>
          </a:p>
          <a:p>
            <a:pPr algn="ctr"/>
            <a:endParaRPr lang="es-AR" b="1" spc="-91">
              <a:latin typeface="Roboto"/>
              <a:ea typeface="Roboto"/>
              <a:cs typeface="Roboto"/>
            </a:endParaRPr>
          </a:p>
        </p:txBody>
      </p:sp>
      <p:sp>
        <p:nvSpPr>
          <p:cNvPr id="9" name="CuadroTexto 8">
            <a:extLst>
              <a:ext uri="{FF2B5EF4-FFF2-40B4-BE49-F238E27FC236}">
                <a16:creationId xmlns:a16="http://schemas.microsoft.com/office/drawing/2014/main" id="{4E407803-E24F-AAF1-C094-8A1BE35FC759}"/>
              </a:ext>
            </a:extLst>
          </p:cNvPr>
          <p:cNvSpPr txBox="1"/>
          <p:nvPr/>
        </p:nvSpPr>
        <p:spPr>
          <a:xfrm>
            <a:off x="9377515" y="1179869"/>
            <a:ext cx="1683775"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400">
                <a:latin typeface="Arial"/>
                <a:ea typeface="Calibri"/>
                <a:cs typeface="Arial"/>
              </a:rPr>
              <a:t>En etapa de elaboración de propuesta técnico económica.</a:t>
            </a:r>
          </a:p>
          <a:p>
            <a:pPr algn="ctr"/>
            <a:endParaRPr lang="es-AR">
              <a:latin typeface="Arial"/>
              <a:ea typeface="Calibri"/>
              <a:cs typeface="Arial"/>
            </a:endParaRPr>
          </a:p>
          <a:p>
            <a:pPr marL="285750" indent="-285750">
              <a:buFont typeface="Wingdings,Sans-Serif"/>
              <a:buChar char="Ø"/>
            </a:pPr>
            <a:endParaRPr lang="es-AR">
              <a:ea typeface="Calibri"/>
              <a:cs typeface="Calibri"/>
            </a:endParaRPr>
          </a:p>
          <a:p>
            <a:pPr algn="l"/>
            <a:endParaRPr lang="es-ES">
              <a:ea typeface="Calibri"/>
              <a:cs typeface="Calibri"/>
            </a:endParaRPr>
          </a:p>
        </p:txBody>
      </p:sp>
      <p:pic>
        <p:nvPicPr>
          <p:cNvPr id="13" name="Imagen 18" descr="Icono&#10;&#10;Descripción generada automáticamente">
            <a:extLst>
              <a:ext uri="{FF2B5EF4-FFF2-40B4-BE49-F238E27FC236}">
                <a16:creationId xmlns:a16="http://schemas.microsoft.com/office/drawing/2014/main" id="{683B4FF3-DBD1-FCD7-A70D-5E1EFE93E18E}"/>
              </a:ext>
            </a:extLst>
          </p:cNvPr>
          <p:cNvPicPr>
            <a:picLocks noChangeAspect="1"/>
          </p:cNvPicPr>
          <p:nvPr/>
        </p:nvPicPr>
        <p:blipFill>
          <a:blip r:embed="rId3"/>
          <a:stretch>
            <a:fillRect/>
          </a:stretch>
        </p:blipFill>
        <p:spPr>
          <a:xfrm>
            <a:off x="11057604" y="1280037"/>
            <a:ext cx="658762" cy="623121"/>
          </a:xfrm>
          <a:prstGeom prst="rect">
            <a:avLst/>
          </a:prstGeom>
        </p:spPr>
      </p:pic>
      <p:pic>
        <p:nvPicPr>
          <p:cNvPr id="8" name="Imagen 9">
            <a:extLst>
              <a:ext uri="{FF2B5EF4-FFF2-40B4-BE49-F238E27FC236}">
                <a16:creationId xmlns:a16="http://schemas.microsoft.com/office/drawing/2014/main" id="{41B2E5B1-7D4E-DC39-BE81-2882974DD019}"/>
              </a:ext>
            </a:extLst>
          </p:cNvPr>
          <p:cNvPicPr>
            <a:picLocks noChangeAspect="1"/>
          </p:cNvPicPr>
          <p:nvPr/>
        </p:nvPicPr>
        <p:blipFill>
          <a:blip r:embed="rId4"/>
          <a:stretch>
            <a:fillRect/>
          </a:stretch>
        </p:blipFill>
        <p:spPr>
          <a:xfrm>
            <a:off x="717756" y="3477926"/>
            <a:ext cx="10744199" cy="2397081"/>
          </a:xfrm>
          <a:prstGeom prst="rect">
            <a:avLst/>
          </a:prstGeom>
        </p:spPr>
      </p:pic>
    </p:spTree>
    <p:extLst>
      <p:ext uri="{BB962C8B-B14F-4D97-AF65-F5344CB8AC3E}">
        <p14:creationId xmlns:p14="http://schemas.microsoft.com/office/powerpoint/2010/main" val="2003862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r>
              <a:rPr lang="es-AR"/>
              <a:t>PoC NDAC (Nokia Digital </a:t>
            </a:r>
            <a:r>
              <a:rPr lang="es-AR" err="1"/>
              <a:t>Automation</a:t>
            </a:r>
            <a:r>
              <a:rPr lang="es-AR"/>
              <a:t> Cloud)</a:t>
            </a:r>
            <a:endParaRPr lang="es-AR" b="1">
              <a:highlight>
                <a:srgbClr val="BC3CF9"/>
              </a:highlight>
            </a:endParaRPr>
          </a:p>
        </p:txBody>
      </p:sp>
      <p:sp>
        <p:nvSpPr>
          <p:cNvPr id="5" name="Rectángulo redondeado 5">
            <a:extLst>
              <a:ext uri="{FF2B5EF4-FFF2-40B4-BE49-F238E27FC236}">
                <a16:creationId xmlns:a16="http://schemas.microsoft.com/office/drawing/2014/main" id="{EDCE5D5E-2E5E-29AA-45FA-D27AA95871D5}"/>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pic>
        <p:nvPicPr>
          <p:cNvPr id="4" name="Picture 5" descr="Diagram&#10;&#10;Description automatically generated">
            <a:extLst>
              <a:ext uri="{FF2B5EF4-FFF2-40B4-BE49-F238E27FC236}">
                <a16:creationId xmlns:a16="http://schemas.microsoft.com/office/drawing/2014/main" id="{D60E54EE-9AA7-A611-3CF4-CFB4B0911821}"/>
              </a:ext>
            </a:extLst>
          </p:cNvPr>
          <p:cNvPicPr>
            <a:picLocks noChangeAspect="1"/>
          </p:cNvPicPr>
          <p:nvPr/>
        </p:nvPicPr>
        <p:blipFill>
          <a:blip r:embed="rId3"/>
          <a:stretch>
            <a:fillRect/>
          </a:stretch>
        </p:blipFill>
        <p:spPr>
          <a:xfrm>
            <a:off x="5276388" y="1390495"/>
            <a:ext cx="6689271" cy="3704995"/>
          </a:xfrm>
          <a:prstGeom prst="rect">
            <a:avLst/>
          </a:prstGeom>
        </p:spPr>
      </p:pic>
      <p:sp>
        <p:nvSpPr>
          <p:cNvPr id="6" name="TextBox 5">
            <a:extLst>
              <a:ext uri="{FF2B5EF4-FFF2-40B4-BE49-F238E27FC236}">
                <a16:creationId xmlns:a16="http://schemas.microsoft.com/office/drawing/2014/main" id="{8ED0E7F3-BE17-B56F-6C6D-3103BCC55C9A}"/>
              </a:ext>
            </a:extLst>
          </p:cNvPr>
          <p:cNvSpPr txBox="1"/>
          <p:nvPr/>
        </p:nvSpPr>
        <p:spPr>
          <a:xfrm>
            <a:off x="5543954" y="3469198"/>
            <a:ext cx="690424" cy="253916"/>
          </a:xfrm>
          <a:prstGeom prst="rect">
            <a:avLst/>
          </a:prstGeom>
          <a:solidFill>
            <a:schemeClr val="tx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solidFill>
                  <a:schemeClr val="accent5"/>
                </a:solidFill>
                <a:cs typeface="Calibri"/>
              </a:rPr>
              <a:t>Golf Lab</a:t>
            </a:r>
          </a:p>
        </p:txBody>
      </p:sp>
      <p:sp>
        <p:nvSpPr>
          <p:cNvPr id="8" name="TextBox 12">
            <a:extLst>
              <a:ext uri="{FF2B5EF4-FFF2-40B4-BE49-F238E27FC236}">
                <a16:creationId xmlns:a16="http://schemas.microsoft.com/office/drawing/2014/main" id="{03A4A5B1-4139-C485-397D-C523083EF6D9}"/>
              </a:ext>
            </a:extLst>
          </p:cNvPr>
          <p:cNvSpPr txBox="1"/>
          <p:nvPr/>
        </p:nvSpPr>
        <p:spPr>
          <a:xfrm>
            <a:off x="188536" y="1177262"/>
            <a:ext cx="4831905" cy="3816429"/>
          </a:xfrm>
          <a:prstGeom prst="rect">
            <a:avLst/>
          </a:prstGeom>
          <a:noFill/>
        </p:spPr>
        <p:txBody>
          <a:bodyPr wrap="square" lIns="91440" tIns="45720" rIns="91440" bIns="45720" rtlCol="0" anchor="t">
            <a:spAutoFit/>
          </a:bodyPr>
          <a:lstStyle/>
          <a:p>
            <a:endParaRPr lang="es-AR" sz="1400" b="1">
              <a:solidFill>
                <a:srgbClr val="952BFF"/>
              </a:solidFill>
              <a:latin typeface="Roboto" panose="02000000000000000000" pitchFamily="2" charset="0"/>
              <a:ea typeface="Roboto" panose="02000000000000000000" pitchFamily="2" charset="0"/>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pPr marL="285750" indent="-285750">
              <a:buFont typeface="Arial,Sans-Serif"/>
              <a:buChar char="•"/>
            </a:pPr>
            <a:r>
              <a:rPr lang="es-AR" sz="1200">
                <a:latin typeface="Roboto"/>
                <a:ea typeface="Roboto"/>
                <a:cs typeface="+mn-lt"/>
              </a:rPr>
              <a:t>La solución NDAC es la que mayores desafíos, desde el punto de visto operativo, presenta para Telecom. Por esta razón se eligió realizar una PoC.</a:t>
            </a:r>
          </a:p>
          <a:p>
            <a:pPr marL="285750" indent="-285750">
              <a:buFont typeface="Arial,Sans-Serif"/>
              <a:buChar char="•"/>
            </a:pPr>
            <a:r>
              <a:rPr lang="es-AR" sz="1200">
                <a:latin typeface="Roboto"/>
                <a:ea typeface="Roboto"/>
                <a:cs typeface="+mn-lt"/>
              </a:rPr>
              <a:t>Dos de los puntos de mayor impacto en la operación son:</a:t>
            </a:r>
          </a:p>
          <a:p>
            <a:pPr marL="742950" lvl="1" indent="-285750">
              <a:buAutoNum type="arabicPeriod"/>
            </a:pPr>
            <a:r>
              <a:rPr lang="es-AR" sz="1200">
                <a:latin typeface="Roboto"/>
                <a:ea typeface="Roboto"/>
                <a:cs typeface="+mn-lt"/>
              </a:rPr>
              <a:t>Plataforma de operación </a:t>
            </a:r>
            <a:r>
              <a:rPr lang="es-AR" sz="1200" err="1">
                <a:latin typeface="Roboto"/>
                <a:ea typeface="Roboto"/>
                <a:cs typeface="+mn-lt"/>
              </a:rPr>
              <a:t>hosteada</a:t>
            </a:r>
            <a:r>
              <a:rPr lang="es-AR" sz="1200">
                <a:latin typeface="Roboto"/>
                <a:ea typeface="Roboto"/>
                <a:cs typeface="+mn-lt"/>
              </a:rPr>
              <a:t> en la nube y basada en gestión indirecta a través de tickets, se planteó a Nokia la posibilidad de utilizar el mismo gestor </a:t>
            </a:r>
            <a:r>
              <a:rPr lang="es-AR" sz="1200" err="1">
                <a:latin typeface="Roboto"/>
                <a:ea typeface="Roboto"/>
                <a:cs typeface="+mn-lt"/>
              </a:rPr>
              <a:t>NetAct</a:t>
            </a:r>
            <a:r>
              <a:rPr lang="es-AR" sz="1200">
                <a:latin typeface="Roboto"/>
                <a:ea typeface="Roboto"/>
                <a:cs typeface="+mn-lt"/>
              </a:rPr>
              <a:t> lo que fue aprobado.</a:t>
            </a:r>
          </a:p>
          <a:p>
            <a:pPr marL="742950" lvl="1" indent="-285750">
              <a:buAutoNum type="arabicPeriod"/>
            </a:pPr>
            <a:r>
              <a:rPr lang="es-AR" sz="1200">
                <a:latin typeface="Roboto"/>
                <a:ea typeface="Roboto"/>
                <a:cs typeface="+mn-lt"/>
              </a:rPr>
              <a:t>Utilización de HW de RAN con </a:t>
            </a:r>
            <a:r>
              <a:rPr lang="es-AR" sz="1200" err="1">
                <a:latin typeface="Roboto"/>
                <a:ea typeface="Roboto"/>
                <a:cs typeface="+mn-lt"/>
              </a:rPr>
              <a:t>locking</a:t>
            </a:r>
            <a:r>
              <a:rPr lang="es-AR" sz="1200">
                <a:latin typeface="Roboto"/>
                <a:ea typeface="Roboto"/>
                <a:cs typeface="+mn-lt"/>
              </a:rPr>
              <a:t> para NDAC, aunque sea el mismo que usamos en el resto de la red. Esto genera inconvenientes en la operación y gestión de repuestos. Se solicitó a Nokia la factibilidad de usar HW propio y también fue aprobado.</a:t>
            </a:r>
          </a:p>
          <a:p>
            <a:pPr marL="171450" indent="-171450">
              <a:buFont typeface="Arial"/>
              <a:buChar char="•"/>
            </a:pPr>
            <a:r>
              <a:rPr lang="es-AR" sz="1200">
                <a:latin typeface="Roboto"/>
                <a:ea typeface="Roboto"/>
                <a:cs typeface="+mn-lt"/>
              </a:rPr>
              <a:t>Junto al equipo de Legales se firmó la PFA (</a:t>
            </a:r>
            <a:r>
              <a:rPr lang="es-AR" sz="1200" err="1">
                <a:latin typeface="Roboto"/>
                <a:ea typeface="Roboto"/>
                <a:cs typeface="+mn-lt"/>
              </a:rPr>
              <a:t>Partner</a:t>
            </a:r>
            <a:r>
              <a:rPr lang="es-AR" sz="1200">
                <a:latin typeface="Roboto"/>
                <a:ea typeface="Roboto"/>
                <a:cs typeface="+mn-lt"/>
              </a:rPr>
              <a:t> </a:t>
            </a:r>
            <a:r>
              <a:rPr lang="es-AR" sz="1200" err="1">
                <a:latin typeface="Roboto"/>
                <a:ea typeface="Roboto"/>
                <a:cs typeface="+mn-lt"/>
              </a:rPr>
              <a:t>Frame</a:t>
            </a:r>
            <a:r>
              <a:rPr lang="es-AR" sz="1200">
                <a:latin typeface="Roboto"/>
                <a:ea typeface="Roboto"/>
                <a:cs typeface="+mn-lt"/>
              </a:rPr>
              <a:t> </a:t>
            </a:r>
            <a:r>
              <a:rPr lang="es-AR" sz="1200" err="1">
                <a:latin typeface="Roboto"/>
                <a:ea typeface="Roboto"/>
                <a:cs typeface="+mn-lt"/>
              </a:rPr>
              <a:t>Agreement</a:t>
            </a:r>
            <a:r>
              <a:rPr lang="es-AR" sz="1200">
                <a:latin typeface="Roboto"/>
                <a:ea typeface="Roboto"/>
                <a:cs typeface="+mn-lt"/>
              </a:rPr>
              <a:t>) presentada por Nokia, que permite a Telecom acceder a una serie de condiciones que facilitan la implementación de la solución y también tiene beneficios económicos (descuentos) .</a:t>
            </a:r>
          </a:p>
        </p:txBody>
      </p:sp>
      <p:pic>
        <p:nvPicPr>
          <p:cNvPr id="9" name="Picture 9" descr="Graphical user interface, text, application, chat or text message&#10;&#10;Description automatically generated">
            <a:extLst>
              <a:ext uri="{FF2B5EF4-FFF2-40B4-BE49-F238E27FC236}">
                <a16:creationId xmlns:a16="http://schemas.microsoft.com/office/drawing/2014/main" id="{09091416-60E7-4B09-C745-EBF065F709F4}"/>
              </a:ext>
            </a:extLst>
          </p:cNvPr>
          <p:cNvPicPr>
            <a:picLocks noChangeAspect="1"/>
          </p:cNvPicPr>
          <p:nvPr/>
        </p:nvPicPr>
        <p:blipFill>
          <a:blip r:embed="rId4"/>
          <a:stretch>
            <a:fillRect/>
          </a:stretch>
        </p:blipFill>
        <p:spPr>
          <a:xfrm>
            <a:off x="9866084" y="1387641"/>
            <a:ext cx="2016681" cy="1195183"/>
          </a:xfrm>
          <a:prstGeom prst="rect">
            <a:avLst/>
          </a:prstGeom>
        </p:spPr>
      </p:pic>
      <p:sp>
        <p:nvSpPr>
          <p:cNvPr id="3" name="TextBox 2">
            <a:extLst>
              <a:ext uri="{FF2B5EF4-FFF2-40B4-BE49-F238E27FC236}">
                <a16:creationId xmlns:a16="http://schemas.microsoft.com/office/drawing/2014/main" id="{2B3696A6-D703-946E-9127-98A64711FF2A}"/>
              </a:ext>
            </a:extLst>
          </p:cNvPr>
          <p:cNvSpPr txBox="1"/>
          <p:nvPr/>
        </p:nvSpPr>
        <p:spPr>
          <a:xfrm>
            <a:off x="5276728" y="699367"/>
            <a:ext cx="4852623" cy="584775"/>
          </a:xfrm>
          <a:prstGeom prst="rect">
            <a:avLst/>
          </a:prstGeom>
          <a:noFill/>
        </p:spPr>
        <p:txBody>
          <a:bodyPr wrap="square" lIns="91440" tIns="45720" rIns="91440" bIns="45720" rtlCol="0" anchor="t">
            <a:spAutoFit/>
          </a:bodyPr>
          <a:lstStyle/>
          <a:p>
            <a:r>
              <a:rPr lang="es-AR" sz="1600"/>
              <a:t>Q2            Acuerdo técnico - comercial</a:t>
            </a:r>
            <a:endParaRPr lang="es-AR" sz="1600">
              <a:cs typeface="Calibri"/>
            </a:endParaRPr>
          </a:p>
          <a:p>
            <a:r>
              <a:rPr lang="es-AR" sz="1600"/>
              <a:t>Q3            Generación OC / Importación HW</a:t>
            </a:r>
            <a:endParaRPr lang="es-AR" sz="1600">
              <a:cs typeface="Calibri"/>
            </a:endParaRPr>
          </a:p>
        </p:txBody>
      </p:sp>
      <p:sp>
        <p:nvSpPr>
          <p:cNvPr id="7" name="Arrow: Right 6">
            <a:extLst>
              <a:ext uri="{FF2B5EF4-FFF2-40B4-BE49-F238E27FC236}">
                <a16:creationId xmlns:a16="http://schemas.microsoft.com/office/drawing/2014/main" id="{C6F1E913-02D7-8CE4-55B1-6A4433229E65}"/>
              </a:ext>
            </a:extLst>
          </p:cNvPr>
          <p:cNvSpPr/>
          <p:nvPr/>
        </p:nvSpPr>
        <p:spPr>
          <a:xfrm>
            <a:off x="5734791" y="754179"/>
            <a:ext cx="311728" cy="184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5345F3B-7076-FBB2-68D8-2579AAE9E955}"/>
              </a:ext>
            </a:extLst>
          </p:cNvPr>
          <p:cNvSpPr/>
          <p:nvPr/>
        </p:nvSpPr>
        <p:spPr>
          <a:xfrm>
            <a:off x="5734790" y="991684"/>
            <a:ext cx="311728" cy="184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822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596470" y="-185147"/>
            <a:ext cx="10800000" cy="2387600"/>
          </a:xfrm>
        </p:spPr>
        <p:txBody>
          <a:bodyPr>
            <a:normAutofit/>
          </a:bodyPr>
          <a:lstStyle/>
          <a:p>
            <a:r>
              <a:rPr lang="en-US" err="1"/>
              <a:t>Encuesta</a:t>
            </a:r>
            <a:br>
              <a:rPr lang="en-US"/>
            </a:br>
            <a:endParaRPr lang="es-AR">
              <a:cs typeface="Calibri Light"/>
            </a:endParaRP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1985" y="6401247"/>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6" name="TextBox 2">
            <a:extLst>
              <a:ext uri="{FF2B5EF4-FFF2-40B4-BE49-F238E27FC236}">
                <a16:creationId xmlns:a16="http://schemas.microsoft.com/office/drawing/2014/main" id="{8DB2D3CA-A5E1-78D9-9EE9-F079A09A438F}"/>
              </a:ext>
            </a:extLst>
          </p:cNvPr>
          <p:cNvSpPr txBox="1"/>
          <p:nvPr/>
        </p:nvSpPr>
        <p:spPr>
          <a:xfrm>
            <a:off x="5281638" y="5160034"/>
            <a:ext cx="1429663" cy="892552"/>
          </a:xfrm>
          <a:prstGeom prst="rect">
            <a:avLst/>
          </a:prstGeom>
          <a:noFill/>
        </p:spPr>
        <p:txBody>
          <a:bodyPr wrap="square" lIns="91440" tIns="45720" rIns="91440" bIns="45720" rtlCol="0" anchor="t">
            <a:spAutoFit/>
          </a:bodyPr>
          <a:lstStyle/>
          <a:p>
            <a:pPr algn="ctr"/>
            <a:r>
              <a:rPr lang="es-ES_tradnl" sz="4000">
                <a:ea typeface="+mn-lt"/>
                <a:cs typeface="+mn-lt"/>
                <a:hlinkClick r:id="rId3"/>
              </a:rPr>
              <a:t>LINK</a:t>
            </a:r>
            <a:endParaRPr lang="es-ES_tradnl" sz="4000">
              <a:hlinkClick r:id="rId3"/>
            </a:endParaRPr>
          </a:p>
          <a:p>
            <a:pPr algn="ctr"/>
            <a:endParaRPr lang="es-ES_tradnl" sz="1200">
              <a:solidFill>
                <a:srgbClr val="FF0000"/>
              </a:solidFill>
              <a:cs typeface="Calibri"/>
            </a:endParaRPr>
          </a:p>
        </p:txBody>
      </p:sp>
      <p:pic>
        <p:nvPicPr>
          <p:cNvPr id="3" name="Imagen 3" descr="Código QR&#10;&#10;Descripción generada automáticamente">
            <a:extLst>
              <a:ext uri="{FF2B5EF4-FFF2-40B4-BE49-F238E27FC236}">
                <a16:creationId xmlns:a16="http://schemas.microsoft.com/office/drawing/2014/main" id="{EDBB3559-09D9-7364-A432-468BB3CE7C62}"/>
              </a:ext>
            </a:extLst>
          </p:cNvPr>
          <p:cNvPicPr>
            <a:picLocks noChangeAspect="1"/>
          </p:cNvPicPr>
          <p:nvPr/>
        </p:nvPicPr>
        <p:blipFill>
          <a:blip r:embed="rId4"/>
          <a:stretch>
            <a:fillRect/>
          </a:stretch>
        </p:blipFill>
        <p:spPr>
          <a:xfrm>
            <a:off x="4086225" y="1381036"/>
            <a:ext cx="3832644" cy="3894646"/>
          </a:xfrm>
          <a:prstGeom prst="rect">
            <a:avLst/>
          </a:prstGeom>
        </p:spPr>
      </p:pic>
    </p:spTree>
    <p:extLst>
      <p:ext uri="{BB962C8B-B14F-4D97-AF65-F5344CB8AC3E}">
        <p14:creationId xmlns:p14="http://schemas.microsoft.com/office/powerpoint/2010/main" val="16795390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8587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85468" y="1654787"/>
            <a:ext cx="10800000" cy="1655762"/>
          </a:xfrm>
        </p:spPr>
        <p:txBody>
          <a:bodyPr vert="horz" lIns="91440" tIns="45720" rIns="91440" bIns="45720" rtlCol="0" anchor="t">
            <a:normAutofit/>
          </a:bodyPr>
          <a:lstStyle/>
          <a:p>
            <a:r>
              <a:rPr lang="es-ES" sz="4400"/>
              <a:t>Temas de Sala 4 – Embebidos / Multimedia</a:t>
            </a:r>
            <a:endParaRPr lang="en-US">
              <a:ea typeface="Lato"/>
              <a:cs typeface="Lato"/>
            </a:endParaRPr>
          </a:p>
        </p:txBody>
      </p:sp>
      <p:sp>
        <p:nvSpPr>
          <p:cNvPr id="3" name="Subtitle 5">
            <a:extLst>
              <a:ext uri="{FF2B5EF4-FFF2-40B4-BE49-F238E27FC236}">
                <a16:creationId xmlns:a16="http://schemas.microsoft.com/office/drawing/2014/main" id="{01F06B7A-71FD-46D2-3A0A-BE0EC23D2BBF}"/>
              </a:ext>
            </a:extLst>
          </p:cNvPr>
          <p:cNvSpPr txBox="1">
            <a:spLocks/>
          </p:cNvSpPr>
          <p:nvPr/>
        </p:nvSpPr>
        <p:spPr>
          <a:xfrm>
            <a:off x="585468" y="3346603"/>
            <a:ext cx="3354264" cy="720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n-US" sz="2200">
                <a:solidFill>
                  <a:schemeClr val="tx1"/>
                </a:solidFill>
                <a:ea typeface="+mj-lt"/>
                <a:cs typeface="+mj-lt"/>
              </a:rPr>
              <a:t>DAI- Contextual</a:t>
            </a:r>
          </a:p>
        </p:txBody>
      </p:sp>
      <p:sp>
        <p:nvSpPr>
          <p:cNvPr id="6" name="Subtitle 5">
            <a:extLst>
              <a:ext uri="{FF2B5EF4-FFF2-40B4-BE49-F238E27FC236}">
                <a16:creationId xmlns:a16="http://schemas.microsoft.com/office/drawing/2014/main" id="{3CE85503-596F-136A-9C53-96B21A33B47C}"/>
              </a:ext>
            </a:extLst>
          </p:cNvPr>
          <p:cNvSpPr txBox="1">
            <a:spLocks/>
          </p:cNvSpPr>
          <p:nvPr/>
        </p:nvSpPr>
        <p:spPr>
          <a:xfrm>
            <a:off x="4480135" y="3346603"/>
            <a:ext cx="3461031" cy="7200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n-US" sz="2200">
                <a:solidFill>
                  <a:schemeClr val="tx1"/>
                </a:solidFill>
                <a:ea typeface="+mj-lt"/>
                <a:cs typeface="+mj-lt"/>
              </a:rPr>
              <a:t>CDN Token</a:t>
            </a:r>
          </a:p>
        </p:txBody>
      </p:sp>
      <p:sp>
        <p:nvSpPr>
          <p:cNvPr id="8" name="Subtitle 5">
            <a:extLst>
              <a:ext uri="{FF2B5EF4-FFF2-40B4-BE49-F238E27FC236}">
                <a16:creationId xmlns:a16="http://schemas.microsoft.com/office/drawing/2014/main" id="{F027374E-2B33-537E-769B-FEA7EE60924E}"/>
              </a:ext>
            </a:extLst>
          </p:cNvPr>
          <p:cNvSpPr txBox="1">
            <a:spLocks/>
          </p:cNvSpPr>
          <p:nvPr/>
        </p:nvSpPr>
        <p:spPr>
          <a:xfrm>
            <a:off x="8463718" y="3346603"/>
            <a:ext cx="3222333" cy="720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Font typeface="Arial,Sans-Serif" panose="020B0604020202020204" pitchFamily="34" charset="0"/>
              <a:buChar char="•"/>
            </a:pPr>
            <a:r>
              <a:rPr lang="en-US" sz="2200" err="1">
                <a:solidFill>
                  <a:schemeClr val="tx1"/>
                </a:solidFill>
                <a:ea typeface="+mj-lt"/>
                <a:cs typeface="+mj-lt"/>
              </a:rPr>
              <a:t>Clasificación</a:t>
            </a:r>
            <a:r>
              <a:rPr lang="en-US" sz="2200">
                <a:solidFill>
                  <a:schemeClr val="tx1"/>
                </a:solidFill>
                <a:ea typeface="+mj-lt"/>
                <a:cs typeface="+mj-lt"/>
              </a:rPr>
              <a:t> de audios para </a:t>
            </a:r>
            <a:r>
              <a:rPr lang="en-US" sz="2200" err="1">
                <a:solidFill>
                  <a:schemeClr val="tx1"/>
                </a:solidFill>
                <a:ea typeface="+mj-lt"/>
                <a:cs typeface="+mj-lt"/>
              </a:rPr>
              <a:t>Smarthome</a:t>
            </a:r>
            <a:endParaRPr lang="en-US" err="1">
              <a:solidFill>
                <a:schemeClr val="tx1"/>
              </a:solidFill>
              <a:cs typeface="Calibri Light"/>
            </a:endParaRPr>
          </a:p>
        </p:txBody>
      </p:sp>
      <p:sp>
        <p:nvSpPr>
          <p:cNvPr id="5" name="Subtitle 5">
            <a:extLst>
              <a:ext uri="{FF2B5EF4-FFF2-40B4-BE49-F238E27FC236}">
                <a16:creationId xmlns:a16="http://schemas.microsoft.com/office/drawing/2014/main" id="{383333EE-C534-070E-9DAE-30E1B3FA18C7}"/>
              </a:ext>
            </a:extLst>
          </p:cNvPr>
          <p:cNvSpPr txBox="1">
            <a:spLocks/>
          </p:cNvSpPr>
          <p:nvPr/>
        </p:nvSpPr>
        <p:spPr>
          <a:xfrm>
            <a:off x="585468" y="4674211"/>
            <a:ext cx="3354264" cy="720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n-US" sz="2200" err="1">
                <a:solidFill>
                  <a:schemeClr val="tx1"/>
                </a:solidFill>
                <a:ea typeface="+mj-lt"/>
                <a:cs typeface="+mj-lt"/>
              </a:rPr>
              <a:t>SmartHome</a:t>
            </a:r>
            <a:r>
              <a:rPr lang="en-US" sz="2200">
                <a:solidFill>
                  <a:schemeClr val="tx1"/>
                </a:solidFill>
                <a:ea typeface="+mj-lt"/>
                <a:cs typeface="+mj-lt"/>
              </a:rPr>
              <a:t> Tuya</a:t>
            </a:r>
          </a:p>
        </p:txBody>
      </p:sp>
      <p:sp>
        <p:nvSpPr>
          <p:cNvPr id="9" name="Subtitle 5">
            <a:extLst>
              <a:ext uri="{FF2B5EF4-FFF2-40B4-BE49-F238E27FC236}">
                <a16:creationId xmlns:a16="http://schemas.microsoft.com/office/drawing/2014/main" id="{92D127AA-2E95-05D6-A819-74C2FBE4797C}"/>
              </a:ext>
            </a:extLst>
          </p:cNvPr>
          <p:cNvSpPr txBox="1">
            <a:spLocks/>
          </p:cNvSpPr>
          <p:nvPr/>
        </p:nvSpPr>
        <p:spPr>
          <a:xfrm>
            <a:off x="4451380" y="5603552"/>
            <a:ext cx="3461031" cy="7200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n-US" sz="2200" err="1">
                <a:solidFill>
                  <a:schemeClr val="tx1"/>
                </a:solidFill>
                <a:ea typeface="+mj-lt"/>
                <a:cs typeface="+mj-lt"/>
              </a:rPr>
              <a:t>Aplicación</a:t>
            </a:r>
            <a:r>
              <a:rPr lang="en-US" sz="2200">
                <a:solidFill>
                  <a:schemeClr val="tx1"/>
                </a:solidFill>
                <a:ea typeface="+mj-lt"/>
                <a:cs typeface="+mj-lt"/>
              </a:rPr>
              <a:t> </a:t>
            </a:r>
            <a:r>
              <a:rPr lang="en-US" sz="2200" err="1">
                <a:solidFill>
                  <a:schemeClr val="tx1"/>
                </a:solidFill>
                <a:ea typeface="+mj-lt"/>
                <a:cs typeface="+mj-lt"/>
              </a:rPr>
              <a:t>Virtualizada</a:t>
            </a:r>
            <a:r>
              <a:rPr lang="en-US" sz="2200">
                <a:solidFill>
                  <a:schemeClr val="tx1"/>
                </a:solidFill>
                <a:ea typeface="+mj-lt"/>
                <a:cs typeface="+mj-lt"/>
              </a:rPr>
              <a:t> de </a:t>
            </a:r>
            <a:r>
              <a:rPr lang="en-US" sz="2200" err="1">
                <a:solidFill>
                  <a:schemeClr val="tx1"/>
                </a:solidFill>
                <a:ea typeface="+mj-lt"/>
                <a:cs typeface="+mj-lt"/>
              </a:rPr>
              <a:t>SamKnows</a:t>
            </a:r>
          </a:p>
        </p:txBody>
      </p:sp>
      <p:sp>
        <p:nvSpPr>
          <p:cNvPr id="10" name="Subtitle 5">
            <a:extLst>
              <a:ext uri="{FF2B5EF4-FFF2-40B4-BE49-F238E27FC236}">
                <a16:creationId xmlns:a16="http://schemas.microsoft.com/office/drawing/2014/main" id="{4D09A2C8-1286-8F68-61CC-2A1F15C8CD71}"/>
              </a:ext>
            </a:extLst>
          </p:cNvPr>
          <p:cNvSpPr txBox="1">
            <a:spLocks/>
          </p:cNvSpPr>
          <p:nvPr/>
        </p:nvSpPr>
        <p:spPr>
          <a:xfrm>
            <a:off x="8463718" y="4674211"/>
            <a:ext cx="3222333" cy="720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Font typeface="Arial,Sans-Serif" panose="020B0604020202020204" pitchFamily="34" charset="0"/>
              <a:buChar char="•"/>
            </a:pPr>
            <a:r>
              <a:rPr lang="en-US" sz="2200" err="1">
                <a:solidFill>
                  <a:schemeClr val="tx1"/>
                </a:solidFill>
                <a:ea typeface="+mj-lt"/>
                <a:cs typeface="+mj-lt"/>
              </a:rPr>
              <a:t>Solucion</a:t>
            </a:r>
            <a:r>
              <a:rPr lang="en-US" sz="2200">
                <a:solidFill>
                  <a:schemeClr val="tx1"/>
                </a:solidFill>
                <a:ea typeface="+mj-lt"/>
                <a:cs typeface="+mj-lt"/>
              </a:rPr>
              <a:t> BKP </a:t>
            </a:r>
            <a:r>
              <a:rPr lang="en-US" sz="2200" err="1">
                <a:solidFill>
                  <a:schemeClr val="tx1"/>
                </a:solidFill>
                <a:ea typeface="+mj-lt"/>
                <a:cs typeface="+mj-lt"/>
              </a:rPr>
              <a:t>Celular</a:t>
            </a:r>
            <a:r>
              <a:rPr lang="en-US" sz="2200">
                <a:solidFill>
                  <a:schemeClr val="tx1"/>
                </a:solidFill>
                <a:ea typeface="+mj-lt"/>
                <a:cs typeface="+mj-lt"/>
              </a:rPr>
              <a:t> CPEs</a:t>
            </a:r>
          </a:p>
        </p:txBody>
      </p:sp>
      <p:sp>
        <p:nvSpPr>
          <p:cNvPr id="11" name="Subtitle 5">
            <a:extLst>
              <a:ext uri="{FF2B5EF4-FFF2-40B4-BE49-F238E27FC236}">
                <a16:creationId xmlns:a16="http://schemas.microsoft.com/office/drawing/2014/main" id="{015D16F4-DE7B-CB52-6292-4011B033323F}"/>
              </a:ext>
            </a:extLst>
          </p:cNvPr>
          <p:cNvSpPr txBox="1">
            <a:spLocks/>
          </p:cNvSpPr>
          <p:nvPr/>
        </p:nvSpPr>
        <p:spPr>
          <a:xfrm>
            <a:off x="584925" y="5599393"/>
            <a:ext cx="3222333" cy="720000"/>
          </a:xfrm>
          <a:prstGeom prst="rect">
            <a:avLst/>
          </a:prstGeom>
        </p:spPr>
        <p:txBody>
          <a:bodyPr vert="horz" lIns="91440" tIns="45720" rIns="91440" bIns="45720" rtlCol="0" anchor="t">
            <a:no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Arial,Sans-Serif" panose="020B0604020202020204" pitchFamily="34" charset="0"/>
              <a:buChar char="•"/>
            </a:pPr>
            <a:r>
              <a:rPr lang="en-US" sz="2200" err="1">
                <a:solidFill>
                  <a:schemeClr val="tx1"/>
                </a:solidFill>
                <a:ea typeface="+mj-lt"/>
                <a:cs typeface="+mj-lt"/>
              </a:rPr>
              <a:t>Asistentes</a:t>
            </a:r>
            <a:r>
              <a:rPr lang="en-US" sz="2200">
                <a:solidFill>
                  <a:schemeClr val="tx1"/>
                </a:solidFill>
                <a:ea typeface="+mj-lt"/>
                <a:cs typeface="+mj-lt"/>
              </a:rPr>
              <a:t> </a:t>
            </a:r>
            <a:r>
              <a:rPr lang="en-US" sz="2200" err="1">
                <a:solidFill>
                  <a:schemeClr val="tx1"/>
                </a:solidFill>
                <a:ea typeface="+mj-lt"/>
                <a:cs typeface="+mj-lt"/>
              </a:rPr>
              <a:t>Virtuales</a:t>
            </a:r>
            <a:endParaRPr lang="en-US" err="1">
              <a:solidFill>
                <a:schemeClr val="tx1"/>
              </a:solidFill>
            </a:endParaRPr>
          </a:p>
        </p:txBody>
      </p:sp>
      <p:sp>
        <p:nvSpPr>
          <p:cNvPr id="12" name="CuadroTexto 3">
            <a:extLst>
              <a:ext uri="{FF2B5EF4-FFF2-40B4-BE49-F238E27FC236}">
                <a16:creationId xmlns:a16="http://schemas.microsoft.com/office/drawing/2014/main" id="{6902261A-1CE1-130D-C3CA-99181BE25A3C}"/>
              </a:ext>
            </a:extLst>
          </p:cNvPr>
          <p:cNvSpPr txBox="1"/>
          <p:nvPr/>
        </p:nvSpPr>
        <p:spPr>
          <a:xfrm>
            <a:off x="82063" y="6488668"/>
            <a:ext cx="6094324" cy="261610"/>
          </a:xfrm>
          <a:prstGeom prst="rect">
            <a:avLst/>
          </a:prstGeom>
          <a:noFill/>
        </p:spPr>
        <p:txBody>
          <a:bodyPr wrap="square" lIns="91440" tIns="45720" rIns="91440" bIns="45720" anchor="t">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AR" sz="1100" b="1">
                <a:ea typeface="+mn-lt"/>
                <a:cs typeface="+mn-lt"/>
              </a:rPr>
              <a:t>Presentadores: Equipo SE(Gustavo, Felipe, Jair y Nicolás)</a:t>
            </a:r>
            <a:endParaRPr lang="en-US"/>
          </a:p>
        </p:txBody>
      </p:sp>
      <p:sp>
        <p:nvSpPr>
          <p:cNvPr id="4" name="Subtitle 5">
            <a:extLst>
              <a:ext uri="{FF2B5EF4-FFF2-40B4-BE49-F238E27FC236}">
                <a16:creationId xmlns:a16="http://schemas.microsoft.com/office/drawing/2014/main" id="{BDA3B5C6-E677-A32E-6938-12F61E2BBD72}"/>
              </a:ext>
            </a:extLst>
          </p:cNvPr>
          <p:cNvSpPr txBox="1">
            <a:spLocks/>
          </p:cNvSpPr>
          <p:nvPr/>
        </p:nvSpPr>
        <p:spPr>
          <a:xfrm>
            <a:off x="4451380" y="4539923"/>
            <a:ext cx="3461031" cy="7200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n-US" sz="2200" err="1">
                <a:solidFill>
                  <a:schemeClr val="tx1"/>
                </a:solidFill>
                <a:ea typeface="+mj-lt"/>
                <a:cs typeface="+mj-lt"/>
              </a:rPr>
              <a:t>Mejora</a:t>
            </a:r>
            <a:r>
              <a:rPr lang="en-US" sz="2200">
                <a:solidFill>
                  <a:schemeClr val="tx1"/>
                </a:solidFill>
                <a:ea typeface="+mj-lt"/>
                <a:cs typeface="+mj-lt"/>
              </a:rPr>
              <a:t> de </a:t>
            </a:r>
            <a:r>
              <a:rPr lang="en-US" sz="2200" err="1">
                <a:solidFill>
                  <a:schemeClr val="tx1"/>
                </a:solidFill>
                <a:ea typeface="+mj-lt"/>
                <a:cs typeface="+mj-lt"/>
              </a:rPr>
              <a:t>calidad</a:t>
            </a:r>
            <a:r>
              <a:rPr lang="en-US" sz="2200">
                <a:solidFill>
                  <a:schemeClr val="tx1"/>
                </a:solidFill>
                <a:ea typeface="+mj-lt"/>
                <a:cs typeface="+mj-lt"/>
              </a:rPr>
              <a:t> </a:t>
            </a:r>
            <a:r>
              <a:rPr lang="en-US" sz="2200" err="1">
                <a:solidFill>
                  <a:schemeClr val="tx1"/>
                </a:solidFill>
                <a:ea typeface="+mj-lt"/>
                <a:cs typeface="+mj-lt"/>
              </a:rPr>
              <a:t>en</a:t>
            </a:r>
            <a:r>
              <a:rPr lang="en-US" sz="2200">
                <a:solidFill>
                  <a:schemeClr val="tx1"/>
                </a:solidFill>
                <a:ea typeface="+mj-lt"/>
                <a:cs typeface="+mj-lt"/>
              </a:rPr>
              <a:t> </a:t>
            </a:r>
            <a:r>
              <a:rPr lang="en-US" sz="2200" err="1">
                <a:solidFill>
                  <a:schemeClr val="tx1"/>
                </a:solidFill>
                <a:ea typeface="+mj-lt"/>
                <a:cs typeface="+mj-lt"/>
              </a:rPr>
              <a:t>servicios</a:t>
            </a:r>
            <a:r>
              <a:rPr lang="en-US" sz="2200">
                <a:solidFill>
                  <a:schemeClr val="tx1"/>
                </a:solidFill>
                <a:ea typeface="+mj-lt"/>
                <a:cs typeface="+mj-lt"/>
              </a:rPr>
              <a:t> de deportes</a:t>
            </a:r>
          </a:p>
        </p:txBody>
      </p:sp>
    </p:spTree>
    <p:extLst>
      <p:ext uri="{BB962C8B-B14F-4D97-AF65-F5344CB8AC3E}">
        <p14:creationId xmlns:p14="http://schemas.microsoft.com/office/powerpoint/2010/main" val="410771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3B269A98-3784-D705-89A4-A4DBACB99A5B}"/>
              </a:ext>
            </a:extLst>
          </p:cNvPr>
          <p:cNvSpPr/>
          <p:nvPr/>
        </p:nvSpPr>
        <p:spPr>
          <a:xfrm>
            <a:off x="1894115" y="2357211"/>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err="1">
                <a:solidFill>
                  <a:schemeClr val="tx1"/>
                </a:solidFill>
              </a:rPr>
              <a:t>Computer</a:t>
            </a:r>
            <a:r>
              <a:rPr lang="es-AR" sz="1000" b="1">
                <a:solidFill>
                  <a:schemeClr val="tx1"/>
                </a:solidFill>
              </a:rPr>
              <a:t> </a:t>
            </a:r>
            <a:r>
              <a:rPr lang="es-AR" sz="1000" b="1" err="1">
                <a:solidFill>
                  <a:schemeClr val="tx1"/>
                </a:solidFill>
              </a:rPr>
              <a:t>Vision</a:t>
            </a:r>
            <a:endParaRPr lang="es-AR" sz="1000" b="1">
              <a:solidFill>
                <a:schemeClr val="tx1"/>
              </a:solidFill>
            </a:endParaRPr>
          </a:p>
        </p:txBody>
      </p:sp>
      <p:sp>
        <p:nvSpPr>
          <p:cNvPr id="5" name="Rectángulo redondeado 4">
            <a:extLst>
              <a:ext uri="{FF2B5EF4-FFF2-40B4-BE49-F238E27FC236}">
                <a16:creationId xmlns:a16="http://schemas.microsoft.com/office/drawing/2014/main" id="{B876CCB8-7D2B-539F-2216-D9D5BAD0BF12}"/>
              </a:ext>
            </a:extLst>
          </p:cNvPr>
          <p:cNvSpPr/>
          <p:nvPr/>
        </p:nvSpPr>
        <p:spPr>
          <a:xfrm>
            <a:off x="3331031" y="2357211"/>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XR/VR/AR/360</a:t>
            </a:r>
          </a:p>
        </p:txBody>
      </p:sp>
      <p:sp>
        <p:nvSpPr>
          <p:cNvPr id="6" name="Rectángulo redondeado 5">
            <a:extLst>
              <a:ext uri="{FF2B5EF4-FFF2-40B4-BE49-F238E27FC236}">
                <a16:creationId xmlns:a16="http://schemas.microsoft.com/office/drawing/2014/main" id="{E0080F00-6346-0F9F-4EB9-E5A6D6830E80}"/>
              </a:ext>
            </a:extLst>
          </p:cNvPr>
          <p:cNvSpPr/>
          <p:nvPr/>
        </p:nvSpPr>
        <p:spPr>
          <a:xfrm>
            <a:off x="4713516" y="2357211"/>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err="1">
                <a:solidFill>
                  <a:schemeClr val="tx1"/>
                </a:solidFill>
              </a:rPr>
              <a:t>Estr</a:t>
            </a:r>
            <a:r>
              <a:rPr lang="es-AR" sz="1000" b="1">
                <a:solidFill>
                  <a:schemeClr val="tx1"/>
                </a:solidFill>
              </a:rPr>
              <a:t>. Cod. </a:t>
            </a:r>
            <a:r>
              <a:rPr lang="es-AR" sz="1000" b="1" err="1">
                <a:solidFill>
                  <a:schemeClr val="tx1"/>
                </a:solidFill>
              </a:rPr>
              <a:t>Distr</a:t>
            </a:r>
            <a:r>
              <a:rPr lang="es-AR" sz="1000" b="1">
                <a:solidFill>
                  <a:schemeClr val="tx1"/>
                </a:solidFill>
              </a:rPr>
              <a:t>. Multimedia</a:t>
            </a:r>
          </a:p>
        </p:txBody>
      </p:sp>
      <p:sp>
        <p:nvSpPr>
          <p:cNvPr id="7" name="Rectángulo redondeado 6">
            <a:extLst>
              <a:ext uri="{FF2B5EF4-FFF2-40B4-BE49-F238E27FC236}">
                <a16:creationId xmlns:a16="http://schemas.microsoft.com/office/drawing/2014/main" id="{DB2A8FDE-6001-D047-90FA-D9721542370C}"/>
              </a:ext>
            </a:extLst>
          </p:cNvPr>
          <p:cNvSpPr/>
          <p:nvPr/>
        </p:nvSpPr>
        <p:spPr>
          <a:xfrm>
            <a:off x="6096001" y="2357211"/>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Content </a:t>
            </a:r>
            <a:r>
              <a:rPr lang="es-AR" sz="1000" b="1" err="1">
                <a:solidFill>
                  <a:schemeClr val="tx1"/>
                </a:solidFill>
              </a:rPr>
              <a:t>Monetization</a:t>
            </a:r>
            <a:endParaRPr lang="es-AR" sz="1000" b="1">
              <a:solidFill>
                <a:schemeClr val="tx1"/>
              </a:solidFill>
            </a:endParaRPr>
          </a:p>
        </p:txBody>
      </p:sp>
      <p:sp>
        <p:nvSpPr>
          <p:cNvPr id="8" name="Rectángulo redondeado 7">
            <a:extLst>
              <a:ext uri="{FF2B5EF4-FFF2-40B4-BE49-F238E27FC236}">
                <a16:creationId xmlns:a16="http://schemas.microsoft.com/office/drawing/2014/main" id="{48426C4D-5FF8-E341-AFD7-D33A920056C4}"/>
              </a:ext>
            </a:extLst>
          </p:cNvPr>
          <p:cNvSpPr/>
          <p:nvPr/>
        </p:nvSpPr>
        <p:spPr>
          <a:xfrm>
            <a:off x="7598235" y="2357211"/>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Home Network &amp; </a:t>
            </a:r>
            <a:r>
              <a:rPr lang="es-AR" sz="1000" b="1" err="1">
                <a:solidFill>
                  <a:schemeClr val="tx1"/>
                </a:solidFill>
              </a:rPr>
              <a:t>Smarthome</a:t>
            </a:r>
            <a:endParaRPr lang="es-AR" sz="1000" b="1">
              <a:solidFill>
                <a:schemeClr val="tx1"/>
              </a:solidFill>
            </a:endParaRPr>
          </a:p>
        </p:txBody>
      </p:sp>
      <p:sp>
        <p:nvSpPr>
          <p:cNvPr id="9" name="Rectángulo redondeado 8">
            <a:extLst>
              <a:ext uri="{FF2B5EF4-FFF2-40B4-BE49-F238E27FC236}">
                <a16:creationId xmlns:a16="http://schemas.microsoft.com/office/drawing/2014/main" id="{9AD7A198-CD71-BCA5-1A2D-9747BC57A227}"/>
              </a:ext>
            </a:extLst>
          </p:cNvPr>
          <p:cNvSpPr/>
          <p:nvPr/>
        </p:nvSpPr>
        <p:spPr>
          <a:xfrm>
            <a:off x="4713515" y="3532868"/>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err="1">
                <a:solidFill>
                  <a:schemeClr val="tx1"/>
                </a:solidFill>
              </a:rPr>
              <a:t>Gaming</a:t>
            </a:r>
            <a:endParaRPr lang="es-AR" sz="1000" b="1">
              <a:solidFill>
                <a:schemeClr val="tx1"/>
              </a:solidFill>
            </a:endParaRPr>
          </a:p>
        </p:txBody>
      </p:sp>
      <p:sp>
        <p:nvSpPr>
          <p:cNvPr id="10" name="Rectángulo redondeado 9">
            <a:extLst>
              <a:ext uri="{FF2B5EF4-FFF2-40B4-BE49-F238E27FC236}">
                <a16:creationId xmlns:a16="http://schemas.microsoft.com/office/drawing/2014/main" id="{02226D9E-86F4-71CE-E986-FE5FA90AA9BD}"/>
              </a:ext>
            </a:extLst>
          </p:cNvPr>
          <p:cNvSpPr/>
          <p:nvPr/>
        </p:nvSpPr>
        <p:spPr>
          <a:xfrm>
            <a:off x="1894114" y="2945040"/>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MCPTT LTE/5G</a:t>
            </a:r>
          </a:p>
        </p:txBody>
      </p:sp>
      <p:sp>
        <p:nvSpPr>
          <p:cNvPr id="11" name="Rectángulo redondeado 10">
            <a:extLst>
              <a:ext uri="{FF2B5EF4-FFF2-40B4-BE49-F238E27FC236}">
                <a16:creationId xmlns:a16="http://schemas.microsoft.com/office/drawing/2014/main" id="{A4AFF4FB-62BE-1B9A-0A7A-4A17C5EED1A7}"/>
              </a:ext>
            </a:extLst>
          </p:cNvPr>
          <p:cNvSpPr/>
          <p:nvPr/>
        </p:nvSpPr>
        <p:spPr>
          <a:xfrm>
            <a:off x="3331031" y="2945040"/>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err="1">
                <a:solidFill>
                  <a:schemeClr val="tx1"/>
                </a:solidFill>
              </a:rPr>
              <a:t>Private</a:t>
            </a:r>
            <a:r>
              <a:rPr lang="es-AR" sz="1000" b="1">
                <a:solidFill>
                  <a:schemeClr val="tx1"/>
                </a:solidFill>
              </a:rPr>
              <a:t> Networks 4G/5G</a:t>
            </a:r>
          </a:p>
        </p:txBody>
      </p:sp>
      <p:sp>
        <p:nvSpPr>
          <p:cNvPr id="13" name="Rectángulo redondeado 12">
            <a:extLst>
              <a:ext uri="{FF2B5EF4-FFF2-40B4-BE49-F238E27FC236}">
                <a16:creationId xmlns:a16="http://schemas.microsoft.com/office/drawing/2014/main" id="{1087B523-0FB4-34C3-DD65-7D8A8D1A4090}"/>
              </a:ext>
            </a:extLst>
          </p:cNvPr>
          <p:cNvSpPr/>
          <p:nvPr/>
        </p:nvSpPr>
        <p:spPr>
          <a:xfrm>
            <a:off x="4713514" y="2945039"/>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err="1">
                <a:solidFill>
                  <a:schemeClr val="tx1"/>
                </a:solidFill>
              </a:rPr>
              <a:t>APIs</a:t>
            </a:r>
            <a:r>
              <a:rPr lang="es-AR" sz="1000" b="1">
                <a:solidFill>
                  <a:schemeClr val="tx1"/>
                </a:solidFill>
              </a:rPr>
              <a:t> Red y Servicios</a:t>
            </a:r>
          </a:p>
        </p:txBody>
      </p:sp>
      <p:sp>
        <p:nvSpPr>
          <p:cNvPr id="15" name="Rectángulo redondeado 14">
            <a:extLst>
              <a:ext uri="{FF2B5EF4-FFF2-40B4-BE49-F238E27FC236}">
                <a16:creationId xmlns:a16="http://schemas.microsoft.com/office/drawing/2014/main" id="{EF32547F-4382-3240-66A9-C7FC376720BA}"/>
              </a:ext>
            </a:extLst>
          </p:cNvPr>
          <p:cNvSpPr/>
          <p:nvPr/>
        </p:nvSpPr>
        <p:spPr>
          <a:xfrm>
            <a:off x="6096000" y="2945039"/>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b="1">
                <a:solidFill>
                  <a:schemeClr val="tx1"/>
                </a:solidFill>
              </a:rPr>
              <a:t>HaaS</a:t>
            </a:r>
          </a:p>
          <a:p>
            <a:pPr algn="ctr"/>
            <a:r>
              <a:rPr lang="es-AR" sz="1000" b="1" err="1">
                <a:solidFill>
                  <a:schemeClr val="tx1"/>
                </a:solidFill>
              </a:rPr>
              <a:t>MiWifi</a:t>
            </a:r>
            <a:r>
              <a:rPr lang="es-AR" sz="1000" b="1">
                <a:solidFill>
                  <a:schemeClr val="tx1"/>
                </a:solidFill>
              </a:rPr>
              <a:t> / CODI</a:t>
            </a:r>
            <a:endParaRPr lang="es-AR" sz="1000" b="1">
              <a:solidFill>
                <a:schemeClr val="tx1"/>
              </a:solidFill>
              <a:cs typeface="Calibri"/>
            </a:endParaRPr>
          </a:p>
        </p:txBody>
      </p:sp>
      <p:sp>
        <p:nvSpPr>
          <p:cNvPr id="16" name="Rectángulo redondeado 15">
            <a:extLst>
              <a:ext uri="{FF2B5EF4-FFF2-40B4-BE49-F238E27FC236}">
                <a16:creationId xmlns:a16="http://schemas.microsoft.com/office/drawing/2014/main" id="{07C83772-F8DF-AA95-472B-AAD35560F705}"/>
              </a:ext>
            </a:extLst>
          </p:cNvPr>
          <p:cNvSpPr/>
          <p:nvPr/>
        </p:nvSpPr>
        <p:spPr>
          <a:xfrm>
            <a:off x="1894113" y="3532869"/>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err="1">
                <a:solidFill>
                  <a:schemeClr val="tx1"/>
                </a:solidFill>
              </a:rPr>
              <a:t>Slicing</a:t>
            </a:r>
            <a:endParaRPr lang="es-AR" sz="1000" b="1">
              <a:solidFill>
                <a:schemeClr val="tx1"/>
              </a:solidFill>
            </a:endParaRPr>
          </a:p>
        </p:txBody>
      </p:sp>
      <p:sp>
        <p:nvSpPr>
          <p:cNvPr id="17" name="Rectángulo redondeado 16">
            <a:extLst>
              <a:ext uri="{FF2B5EF4-FFF2-40B4-BE49-F238E27FC236}">
                <a16:creationId xmlns:a16="http://schemas.microsoft.com/office/drawing/2014/main" id="{04D4C272-449F-ECD4-3550-0D85216F6DBF}"/>
              </a:ext>
            </a:extLst>
          </p:cNvPr>
          <p:cNvSpPr/>
          <p:nvPr/>
        </p:nvSpPr>
        <p:spPr>
          <a:xfrm>
            <a:off x="3331030" y="3532869"/>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MEC / </a:t>
            </a:r>
            <a:r>
              <a:rPr lang="es-AR" sz="1000" b="1" err="1">
                <a:solidFill>
                  <a:schemeClr val="tx1"/>
                </a:solidFill>
              </a:rPr>
              <a:t>Fabric</a:t>
            </a:r>
            <a:endParaRPr lang="es-AR" sz="1000" b="1">
              <a:solidFill>
                <a:schemeClr val="tx1"/>
              </a:solidFill>
            </a:endParaRPr>
          </a:p>
        </p:txBody>
      </p:sp>
      <p:sp>
        <p:nvSpPr>
          <p:cNvPr id="19" name="Rectángulo redondeado 18">
            <a:extLst>
              <a:ext uri="{FF2B5EF4-FFF2-40B4-BE49-F238E27FC236}">
                <a16:creationId xmlns:a16="http://schemas.microsoft.com/office/drawing/2014/main" id="{80071D85-EF1E-08ED-B1BA-2C3A0C0950E3}"/>
              </a:ext>
            </a:extLst>
          </p:cNvPr>
          <p:cNvSpPr/>
          <p:nvPr/>
        </p:nvSpPr>
        <p:spPr>
          <a:xfrm>
            <a:off x="6096001" y="3532869"/>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FANS</a:t>
            </a:r>
          </a:p>
        </p:txBody>
      </p:sp>
      <p:sp>
        <p:nvSpPr>
          <p:cNvPr id="20" name="Rectángulo redondeado 19">
            <a:extLst>
              <a:ext uri="{FF2B5EF4-FFF2-40B4-BE49-F238E27FC236}">
                <a16:creationId xmlns:a16="http://schemas.microsoft.com/office/drawing/2014/main" id="{C27682D2-FC0B-4D45-A1BC-49F9BCB4A5DC}"/>
              </a:ext>
            </a:extLst>
          </p:cNvPr>
          <p:cNvSpPr/>
          <p:nvPr/>
        </p:nvSpPr>
        <p:spPr>
          <a:xfrm>
            <a:off x="7598234" y="3532869"/>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900" b="1" err="1">
                <a:solidFill>
                  <a:schemeClr val="tx1"/>
                </a:solidFill>
              </a:rPr>
              <a:t>Estr</a:t>
            </a:r>
            <a:r>
              <a:rPr lang="es-AR" sz="900" b="1">
                <a:solidFill>
                  <a:schemeClr val="tx1"/>
                </a:solidFill>
              </a:rPr>
              <a:t>. </a:t>
            </a:r>
            <a:r>
              <a:rPr lang="es-AR" sz="900" b="1" err="1">
                <a:solidFill>
                  <a:schemeClr val="tx1"/>
                </a:solidFill>
              </a:rPr>
              <a:t>Plat</a:t>
            </a:r>
            <a:r>
              <a:rPr lang="es-AR" sz="900" b="1">
                <a:solidFill>
                  <a:schemeClr val="tx1"/>
                </a:solidFill>
              </a:rPr>
              <a:t> Servicios y Soporte al Servicios</a:t>
            </a:r>
          </a:p>
        </p:txBody>
      </p:sp>
      <p:sp>
        <p:nvSpPr>
          <p:cNvPr id="21" name="Rectángulo redondeado 20">
            <a:extLst>
              <a:ext uri="{FF2B5EF4-FFF2-40B4-BE49-F238E27FC236}">
                <a16:creationId xmlns:a16="http://schemas.microsoft.com/office/drawing/2014/main" id="{16F306A0-D7FF-AA4E-6998-9AECAD7B78FC}"/>
              </a:ext>
            </a:extLst>
          </p:cNvPr>
          <p:cNvSpPr/>
          <p:nvPr/>
        </p:nvSpPr>
        <p:spPr>
          <a:xfrm>
            <a:off x="7598234" y="2945039"/>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Network </a:t>
            </a:r>
            <a:r>
              <a:rPr lang="es-AR" sz="1000" b="1" err="1">
                <a:solidFill>
                  <a:schemeClr val="tx1"/>
                </a:solidFill>
              </a:rPr>
              <a:t>Programmability</a:t>
            </a:r>
            <a:endParaRPr lang="es-AR" sz="1000" b="1">
              <a:solidFill>
                <a:schemeClr val="tx1"/>
              </a:solidFill>
            </a:endParaRPr>
          </a:p>
        </p:txBody>
      </p:sp>
      <p:sp>
        <p:nvSpPr>
          <p:cNvPr id="22" name="Rectángulo redondeado 21">
            <a:extLst>
              <a:ext uri="{FF2B5EF4-FFF2-40B4-BE49-F238E27FC236}">
                <a16:creationId xmlns:a16="http://schemas.microsoft.com/office/drawing/2014/main" id="{E3ED1ACB-43A5-86AB-B477-5F53BFB32788}"/>
              </a:ext>
            </a:extLst>
          </p:cNvPr>
          <p:cNvSpPr/>
          <p:nvPr/>
        </p:nvSpPr>
        <p:spPr>
          <a:xfrm>
            <a:off x="1894112" y="4120698"/>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Access </a:t>
            </a:r>
            <a:r>
              <a:rPr lang="es-AR" sz="1000" b="1" err="1">
                <a:solidFill>
                  <a:schemeClr val="tx1"/>
                </a:solidFill>
              </a:rPr>
              <a:t>Virtualization</a:t>
            </a:r>
            <a:endParaRPr lang="es-AR" sz="1000" b="1">
              <a:solidFill>
                <a:schemeClr val="tx1"/>
              </a:solidFill>
            </a:endParaRPr>
          </a:p>
        </p:txBody>
      </p:sp>
      <p:sp>
        <p:nvSpPr>
          <p:cNvPr id="23" name="Rectángulo redondeado 22">
            <a:extLst>
              <a:ext uri="{FF2B5EF4-FFF2-40B4-BE49-F238E27FC236}">
                <a16:creationId xmlns:a16="http://schemas.microsoft.com/office/drawing/2014/main" id="{E467968E-D4E7-008F-408D-2C34C3AF1394}"/>
              </a:ext>
            </a:extLst>
          </p:cNvPr>
          <p:cNvSpPr/>
          <p:nvPr/>
        </p:nvSpPr>
        <p:spPr>
          <a:xfrm>
            <a:off x="3331029" y="4120698"/>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Estrategia Acceso </a:t>
            </a:r>
          </a:p>
          <a:p>
            <a:pPr algn="ctr"/>
            <a:r>
              <a:rPr lang="es-AR" sz="1000" b="1">
                <a:solidFill>
                  <a:schemeClr val="tx1"/>
                </a:solidFill>
              </a:rPr>
              <a:t>Largo Plazo</a:t>
            </a:r>
          </a:p>
        </p:txBody>
      </p:sp>
      <p:sp>
        <p:nvSpPr>
          <p:cNvPr id="24" name="Rectángulo redondeado 23">
            <a:extLst>
              <a:ext uri="{FF2B5EF4-FFF2-40B4-BE49-F238E27FC236}">
                <a16:creationId xmlns:a16="http://schemas.microsoft.com/office/drawing/2014/main" id="{8D02C6BD-CA85-7ECC-0B23-8DD3BCBFCFCA}"/>
              </a:ext>
            </a:extLst>
          </p:cNvPr>
          <p:cNvSpPr/>
          <p:nvPr/>
        </p:nvSpPr>
        <p:spPr>
          <a:xfrm>
            <a:off x="4713516" y="4120698"/>
            <a:ext cx="1197421" cy="342445"/>
          </a:xfrm>
          <a:prstGeom prst="roundRect">
            <a:avLst>
              <a:gd name="adj" fmla="val 32379"/>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WWC</a:t>
            </a:r>
          </a:p>
        </p:txBody>
      </p:sp>
      <p:sp>
        <p:nvSpPr>
          <p:cNvPr id="25" name="Rectángulo redondeado 24">
            <a:extLst>
              <a:ext uri="{FF2B5EF4-FFF2-40B4-BE49-F238E27FC236}">
                <a16:creationId xmlns:a16="http://schemas.microsoft.com/office/drawing/2014/main" id="{D178D610-6146-AE76-0A36-007E49538EC3}"/>
              </a:ext>
            </a:extLst>
          </p:cNvPr>
          <p:cNvSpPr/>
          <p:nvPr/>
        </p:nvSpPr>
        <p:spPr>
          <a:xfrm>
            <a:off x="6096000" y="4120698"/>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Estrategia</a:t>
            </a:r>
          </a:p>
          <a:p>
            <a:pPr algn="ctr"/>
            <a:r>
              <a:rPr lang="es-AR" sz="1000" b="1">
                <a:solidFill>
                  <a:schemeClr val="tx1"/>
                </a:solidFill>
              </a:rPr>
              <a:t>Core Móvil</a:t>
            </a:r>
          </a:p>
        </p:txBody>
      </p:sp>
      <p:sp>
        <p:nvSpPr>
          <p:cNvPr id="26" name="Rectángulo redondeado 25">
            <a:extLst>
              <a:ext uri="{FF2B5EF4-FFF2-40B4-BE49-F238E27FC236}">
                <a16:creationId xmlns:a16="http://schemas.microsoft.com/office/drawing/2014/main" id="{D5741FBC-F957-FE03-0D99-6827C2735442}"/>
              </a:ext>
            </a:extLst>
          </p:cNvPr>
          <p:cNvSpPr/>
          <p:nvPr/>
        </p:nvSpPr>
        <p:spPr>
          <a:xfrm>
            <a:off x="7598234" y="4120698"/>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900" b="1" err="1">
                <a:solidFill>
                  <a:schemeClr val="tx1"/>
                </a:solidFill>
              </a:rPr>
              <a:t>Autonomous</a:t>
            </a:r>
            <a:r>
              <a:rPr lang="es-AR" sz="900" b="1">
                <a:solidFill>
                  <a:schemeClr val="tx1"/>
                </a:solidFill>
              </a:rPr>
              <a:t> Networks </a:t>
            </a:r>
            <a:r>
              <a:rPr lang="es-AR" sz="900" b="1" err="1">
                <a:solidFill>
                  <a:schemeClr val="tx1"/>
                </a:solidFill>
              </a:rPr>
              <a:t>Roadmap</a:t>
            </a:r>
            <a:endParaRPr lang="es-AR" sz="900" b="1">
              <a:solidFill>
                <a:schemeClr val="tx1"/>
              </a:solidFill>
            </a:endParaRPr>
          </a:p>
        </p:txBody>
      </p:sp>
      <p:sp>
        <p:nvSpPr>
          <p:cNvPr id="27" name="Rectángulo redondeado 26">
            <a:extLst>
              <a:ext uri="{FF2B5EF4-FFF2-40B4-BE49-F238E27FC236}">
                <a16:creationId xmlns:a16="http://schemas.microsoft.com/office/drawing/2014/main" id="{E41C5587-FEDF-CEC8-7587-3AA57CC38D9F}"/>
              </a:ext>
            </a:extLst>
          </p:cNvPr>
          <p:cNvSpPr/>
          <p:nvPr/>
        </p:nvSpPr>
        <p:spPr>
          <a:xfrm>
            <a:off x="9100467" y="4120698"/>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Eficiencia Energética</a:t>
            </a:r>
          </a:p>
        </p:txBody>
      </p:sp>
      <p:sp>
        <p:nvSpPr>
          <p:cNvPr id="28" name="CuadroTexto 27">
            <a:extLst>
              <a:ext uri="{FF2B5EF4-FFF2-40B4-BE49-F238E27FC236}">
                <a16:creationId xmlns:a16="http://schemas.microsoft.com/office/drawing/2014/main" id="{711626A5-2455-129C-7E9D-62C7DA158E87}"/>
              </a:ext>
            </a:extLst>
          </p:cNvPr>
          <p:cNvSpPr txBox="1"/>
          <p:nvPr/>
        </p:nvSpPr>
        <p:spPr>
          <a:xfrm>
            <a:off x="669074" y="1462024"/>
            <a:ext cx="3553787" cy="369332"/>
          </a:xfrm>
          <a:prstGeom prst="rect">
            <a:avLst/>
          </a:prstGeom>
          <a:noFill/>
        </p:spPr>
        <p:txBody>
          <a:bodyPr wrap="square" rtlCol="0">
            <a:spAutoFit/>
          </a:bodyPr>
          <a:lstStyle/>
          <a:p>
            <a:r>
              <a:rPr lang="es-AR">
                <a:solidFill>
                  <a:schemeClr val="bg1"/>
                </a:solidFill>
              </a:rPr>
              <a:t>Etiquetas </a:t>
            </a:r>
            <a:r>
              <a:rPr lang="es-AR" err="1">
                <a:solidFill>
                  <a:schemeClr val="bg1"/>
                </a:solidFill>
              </a:rPr>
              <a:t>Roadmap</a:t>
            </a:r>
            <a:r>
              <a:rPr lang="es-AR">
                <a:solidFill>
                  <a:schemeClr val="bg1"/>
                </a:solidFill>
              </a:rPr>
              <a:t> Tecnológico</a:t>
            </a:r>
          </a:p>
        </p:txBody>
      </p:sp>
      <p:sp>
        <p:nvSpPr>
          <p:cNvPr id="2" name="Rectángulo redondeado 19">
            <a:extLst>
              <a:ext uri="{FF2B5EF4-FFF2-40B4-BE49-F238E27FC236}">
                <a16:creationId xmlns:a16="http://schemas.microsoft.com/office/drawing/2014/main" id="{8870889F-4565-F3D1-3FBA-EAA49ADED0EE}"/>
              </a:ext>
            </a:extLst>
          </p:cNvPr>
          <p:cNvSpPr/>
          <p:nvPr/>
        </p:nvSpPr>
        <p:spPr>
          <a:xfrm>
            <a:off x="9100467" y="3532867"/>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900" b="1" err="1">
                <a:solidFill>
                  <a:schemeClr val="tx1"/>
                </a:solidFill>
              </a:rPr>
              <a:t>Autonomus</a:t>
            </a:r>
            <a:r>
              <a:rPr lang="es-AR" sz="900" b="1">
                <a:solidFill>
                  <a:schemeClr val="tx1"/>
                </a:solidFill>
              </a:rPr>
              <a:t> Network</a:t>
            </a:r>
          </a:p>
        </p:txBody>
      </p:sp>
    </p:spTree>
    <p:extLst>
      <p:ext uri="{BB962C8B-B14F-4D97-AF65-F5344CB8AC3E}">
        <p14:creationId xmlns:p14="http://schemas.microsoft.com/office/powerpoint/2010/main" val="28894087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1176603"/>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13581" y="346447"/>
            <a:ext cx="10800000" cy="1655762"/>
          </a:xfrm>
        </p:spPr>
        <p:txBody>
          <a:bodyPr vert="horz" lIns="91440" tIns="45720" rIns="91440" bIns="45720" rtlCol="0" anchor="t">
            <a:normAutofit/>
          </a:bodyPr>
          <a:lstStyle/>
          <a:p>
            <a:r>
              <a:rPr lang="es-ES" sz="4400"/>
              <a:t>Links a videos Sala 4</a:t>
            </a:r>
            <a:endParaRPr lang="en-US">
              <a:ea typeface="Lato"/>
              <a:cs typeface="Lato"/>
            </a:endParaRPr>
          </a:p>
        </p:txBody>
      </p:sp>
      <p:sp>
        <p:nvSpPr>
          <p:cNvPr id="8" name="Subtitle 5">
            <a:extLst>
              <a:ext uri="{FF2B5EF4-FFF2-40B4-BE49-F238E27FC236}">
                <a16:creationId xmlns:a16="http://schemas.microsoft.com/office/drawing/2014/main" id="{F027374E-2B33-537E-769B-FEA7EE60924E}"/>
              </a:ext>
            </a:extLst>
          </p:cNvPr>
          <p:cNvSpPr txBox="1">
            <a:spLocks/>
          </p:cNvSpPr>
          <p:nvPr/>
        </p:nvSpPr>
        <p:spPr>
          <a:xfrm>
            <a:off x="1735114" y="1851358"/>
            <a:ext cx="5867766" cy="3133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rgbClr val="0070C0"/>
                </a:solidFill>
                <a:ea typeface="+mj-lt"/>
                <a:cs typeface="+mj-lt"/>
                <a:hlinkClick r:id="rId3">
                  <a:extLst>
                    <a:ext uri="{A12FA001-AC4F-418D-AE19-62706E023703}">
                      <ahyp:hlinkClr xmlns:ahyp="http://schemas.microsoft.com/office/drawing/2018/hyperlinkcolor" val="tx"/>
                    </a:ext>
                  </a:extLst>
                </a:hlinkClick>
              </a:rPr>
              <a:t>Mejora de calidad en servicios de deportes</a:t>
            </a:r>
          </a:p>
          <a:p>
            <a:endParaRPr lang="en-US" sz="2200">
              <a:solidFill>
                <a:srgbClr val="0070C0"/>
              </a:solidFill>
              <a:cs typeface="Calibri Light"/>
            </a:endParaRPr>
          </a:p>
          <a:p>
            <a:r>
              <a:rPr lang="en-US" sz="2200">
                <a:ea typeface="+mj-lt"/>
                <a:cs typeface="+mj-lt"/>
                <a:hlinkClick r:id="rId4"/>
              </a:rPr>
              <a:t>DAI_Contextual</a:t>
            </a:r>
            <a:endParaRPr lang="en-US"/>
          </a:p>
          <a:p>
            <a:endParaRPr lang="en-US" sz="2200">
              <a:ea typeface="+mj-lt"/>
              <a:cs typeface="+mj-lt"/>
            </a:endParaRPr>
          </a:p>
          <a:p>
            <a:r>
              <a:rPr lang="en-US" sz="2200">
                <a:ea typeface="+mj-lt"/>
                <a:cs typeface="+mj-lt"/>
                <a:hlinkClick r:id="rId5"/>
              </a:rPr>
              <a:t>CDN_Token</a:t>
            </a:r>
            <a:endParaRPr lang="en-US">
              <a:cs typeface="Calibri Light"/>
            </a:endParaRPr>
          </a:p>
          <a:p>
            <a:endParaRPr lang="en-US" sz="2200">
              <a:solidFill>
                <a:srgbClr val="000000"/>
              </a:solidFill>
              <a:ea typeface="+mj-lt"/>
              <a:cs typeface="+mj-lt"/>
            </a:endParaRPr>
          </a:p>
          <a:p>
            <a:r>
              <a:rPr lang="en-US" sz="2200">
                <a:solidFill>
                  <a:srgbClr val="000000"/>
                </a:solidFill>
                <a:cs typeface="Calibri Light"/>
                <a:hlinkClick r:id="rId6"/>
              </a:rPr>
              <a:t>Clasificación de Audio SH</a:t>
            </a:r>
            <a:endParaRPr lang="en-US"/>
          </a:p>
          <a:p>
            <a:endParaRPr lang="en-US" sz="2200">
              <a:solidFill>
                <a:srgbClr val="000000"/>
              </a:solidFill>
              <a:ea typeface="+mj-lt"/>
              <a:cs typeface="+mj-lt"/>
            </a:endParaRPr>
          </a:p>
          <a:p>
            <a:endParaRPr lang="en-US" sz="2200">
              <a:solidFill>
                <a:srgbClr val="000000"/>
              </a:solidFill>
              <a:ea typeface="+mj-lt"/>
              <a:cs typeface="+mj-lt"/>
            </a:endParaRPr>
          </a:p>
          <a:p>
            <a:endParaRPr lang="en-US" sz="2200">
              <a:solidFill>
                <a:srgbClr val="000000"/>
              </a:solidFill>
              <a:ea typeface="+mj-lt"/>
              <a:cs typeface="+mj-lt"/>
            </a:endParaRPr>
          </a:p>
          <a:p>
            <a:endParaRPr lang="en-US" sz="2200">
              <a:solidFill>
                <a:srgbClr val="000000"/>
              </a:solidFill>
              <a:ea typeface="+mj-lt"/>
              <a:cs typeface="+mj-lt"/>
            </a:endParaRPr>
          </a:p>
          <a:p>
            <a:endParaRPr lang="en-US" sz="2200">
              <a:solidFill>
                <a:srgbClr val="0070C0"/>
              </a:solidFill>
              <a:ea typeface="+mj-lt"/>
              <a:cs typeface="+mj-lt"/>
            </a:endParaRPr>
          </a:p>
          <a:p>
            <a:r>
              <a:rPr lang="en-US" sz="2200">
                <a:ea typeface="+mj-lt"/>
                <a:cs typeface="+mj-lt"/>
              </a:rPr>
              <a:t>Demo_DAI_Contextual_2023.mp4</a:t>
            </a:r>
            <a:endParaRPr lang="en-US"/>
          </a:p>
        </p:txBody>
      </p:sp>
      <p:sp>
        <p:nvSpPr>
          <p:cNvPr id="12" name="CuadroTexto 3">
            <a:extLst>
              <a:ext uri="{FF2B5EF4-FFF2-40B4-BE49-F238E27FC236}">
                <a16:creationId xmlns:a16="http://schemas.microsoft.com/office/drawing/2014/main" id="{6902261A-1CE1-130D-C3CA-99181BE25A3C}"/>
              </a:ext>
            </a:extLst>
          </p:cNvPr>
          <p:cNvSpPr txBox="1"/>
          <p:nvPr/>
        </p:nvSpPr>
        <p:spPr>
          <a:xfrm>
            <a:off x="82063" y="6488668"/>
            <a:ext cx="6094324" cy="261610"/>
          </a:xfrm>
          <a:prstGeom prst="rect">
            <a:avLst/>
          </a:prstGeom>
          <a:noFill/>
        </p:spPr>
        <p:txBody>
          <a:bodyPr wrap="square" lIns="91440" tIns="45720" rIns="91440" bIns="45720" anchor="t">
            <a:spAutoFit/>
          </a:bodyPr>
          <a:ls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AR" sz="1100" b="1">
              <a:cs typeface="Calibri"/>
            </a:endParaRPr>
          </a:p>
        </p:txBody>
      </p:sp>
    </p:spTree>
    <p:extLst>
      <p:ext uri="{BB962C8B-B14F-4D97-AF65-F5344CB8AC3E}">
        <p14:creationId xmlns:p14="http://schemas.microsoft.com/office/powerpoint/2010/main" val="28546742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Visión de Computadora</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Gustavo Arenas / Franco Medina</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Guillermo Miravalles / Lucas Pereira</a:t>
            </a:r>
            <a:endParaRPr lang="es-AR" sz="1100" b="1">
              <a:latin typeface="Roboto"/>
              <a:ea typeface="Roboto"/>
              <a:cs typeface="Roboto"/>
            </a:endParaRPr>
          </a:p>
        </p:txBody>
      </p:sp>
      <p:sp>
        <p:nvSpPr>
          <p:cNvPr id="6" name="Rectángulo redondeado 3">
            <a:extLst>
              <a:ext uri="{FF2B5EF4-FFF2-40B4-BE49-F238E27FC236}">
                <a16:creationId xmlns:a16="http://schemas.microsoft.com/office/drawing/2014/main" id="{17E4FEDB-2AE9-4C1C-A51F-A5D92A42C46A}"/>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8092904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a:latin typeface="Calibri" panose="020F0502020204030204"/>
              </a:rPr>
              <a:t>Visión de Computadora</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
        <p:nvSpPr>
          <p:cNvPr id="4" name="Rectángulo redondeado 5">
            <a:extLst>
              <a:ext uri="{FF2B5EF4-FFF2-40B4-BE49-F238E27FC236}">
                <a16:creationId xmlns:a16="http://schemas.microsoft.com/office/drawing/2014/main" id="{35B1FEC9-6C96-BBA7-52E6-EE123F441D4A}"/>
              </a:ext>
            </a:extLst>
          </p:cNvPr>
          <p:cNvSpPr/>
          <p:nvPr/>
        </p:nvSpPr>
        <p:spPr>
          <a:xfrm>
            <a:off x="9611269" y="100584"/>
            <a:ext cx="1468851" cy="252296"/>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s-A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AR" sz="1000">
                <a:cs typeface="Calibri"/>
              </a:rPr>
              <a:t>TRS- Multimedia</a:t>
            </a:r>
          </a:p>
        </p:txBody>
      </p:sp>
      <p:pic>
        <p:nvPicPr>
          <p:cNvPr id="5" name="Picture 5">
            <a:extLst>
              <a:ext uri="{FF2B5EF4-FFF2-40B4-BE49-F238E27FC236}">
                <a16:creationId xmlns:a16="http://schemas.microsoft.com/office/drawing/2014/main" id="{460AFD7E-1CB3-E39F-D6B0-847BDF9A3599}"/>
              </a:ext>
            </a:extLst>
          </p:cNvPr>
          <p:cNvPicPr>
            <a:picLocks noChangeAspect="1"/>
          </p:cNvPicPr>
          <p:nvPr/>
        </p:nvPicPr>
        <p:blipFill>
          <a:blip r:embed="rId3"/>
          <a:stretch>
            <a:fillRect/>
          </a:stretch>
        </p:blipFill>
        <p:spPr>
          <a:xfrm>
            <a:off x="1331345" y="2030334"/>
            <a:ext cx="8709803" cy="2797334"/>
          </a:xfrm>
          <a:prstGeom prst="rect">
            <a:avLst/>
          </a:prstGeom>
        </p:spPr>
      </p:pic>
    </p:spTree>
    <p:extLst>
      <p:ext uri="{BB962C8B-B14F-4D97-AF65-F5344CB8AC3E}">
        <p14:creationId xmlns:p14="http://schemas.microsoft.com/office/powerpoint/2010/main" val="17332151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err="1">
                <a:latin typeface="Calibri" panose="020F0502020204030204"/>
              </a:rPr>
              <a:t>SmartHome</a:t>
            </a:r>
            <a:r>
              <a:rPr lang="es-AR">
                <a:latin typeface="Calibri" panose="020F0502020204030204"/>
              </a:rPr>
              <a:t> - </a:t>
            </a:r>
            <a:r>
              <a:rPr lang="es-AR" err="1">
                <a:latin typeface="Calibri" panose="020F0502020204030204"/>
              </a:rPr>
              <a:t>Hualai</a:t>
            </a:r>
            <a:endParaRPr lang="es-AR" sz="1800" i="0" u="none" strike="noStrike" kern="1200" cap="none" spc="0" normalizeH="0" baseline="0" noProof="0" err="1">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
        <p:nvSpPr>
          <p:cNvPr id="3" name="TextBox 2">
            <a:extLst>
              <a:ext uri="{FF2B5EF4-FFF2-40B4-BE49-F238E27FC236}">
                <a16:creationId xmlns:a16="http://schemas.microsoft.com/office/drawing/2014/main" id="{F20C2CBC-1B68-6400-3B59-F457C2480430}"/>
              </a:ext>
            </a:extLst>
          </p:cNvPr>
          <p:cNvSpPr txBox="1"/>
          <p:nvPr/>
        </p:nvSpPr>
        <p:spPr>
          <a:xfrm>
            <a:off x="794741" y="1178718"/>
            <a:ext cx="1000125" cy="10983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37984BC7-A480-EF1C-16A1-1701D50BE6B7}"/>
              </a:ext>
            </a:extLst>
          </p:cNvPr>
          <p:cNvSpPr txBox="1"/>
          <p:nvPr/>
        </p:nvSpPr>
        <p:spPr>
          <a:xfrm>
            <a:off x="8294810" y="1284822"/>
            <a:ext cx="3648075" cy="34932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cs typeface="Calibri"/>
              </a:rPr>
              <a:t>Nuestra</a:t>
            </a:r>
            <a:r>
              <a:rPr lang="en-US" sz="1700">
                <a:ea typeface="+mn-lt"/>
                <a:cs typeface="+mn-lt"/>
              </a:rPr>
              <a:t> </a:t>
            </a:r>
            <a:r>
              <a:rPr lang="en-US" sz="1700" err="1">
                <a:ea typeface="+mn-lt"/>
                <a:cs typeface="+mn-lt"/>
              </a:rPr>
              <a:t>propuesta</a:t>
            </a:r>
            <a:r>
              <a:rPr lang="en-US" sz="1700">
                <a:ea typeface="+mn-lt"/>
                <a:cs typeface="+mn-lt"/>
              </a:rPr>
              <a:t> es </a:t>
            </a:r>
            <a:r>
              <a:rPr lang="en-US" sz="1700" err="1">
                <a:ea typeface="+mn-lt"/>
                <a:cs typeface="+mn-lt"/>
              </a:rPr>
              <a:t>clasificar</a:t>
            </a:r>
            <a:r>
              <a:rPr lang="en-US" sz="1700">
                <a:ea typeface="+mn-lt"/>
                <a:cs typeface="+mn-lt"/>
              </a:rPr>
              <a:t> las </a:t>
            </a:r>
            <a:r>
              <a:rPr lang="en-US" sz="1700" err="1">
                <a:ea typeface="+mn-lt"/>
                <a:cs typeface="+mn-lt"/>
              </a:rPr>
              <a:t>alertas</a:t>
            </a:r>
            <a:r>
              <a:rPr lang="en-US" sz="1700">
                <a:ea typeface="+mn-lt"/>
                <a:cs typeface="+mn-lt"/>
              </a:rPr>
              <a:t> </a:t>
            </a:r>
            <a:r>
              <a:rPr lang="en-US" sz="1700" err="1">
                <a:ea typeface="+mn-lt"/>
                <a:cs typeface="+mn-lt"/>
              </a:rPr>
              <a:t>producidas</a:t>
            </a:r>
            <a:r>
              <a:rPr lang="en-US" sz="1700">
                <a:ea typeface="+mn-lt"/>
                <a:cs typeface="+mn-lt"/>
              </a:rPr>
              <a:t> </a:t>
            </a:r>
            <a:r>
              <a:rPr lang="en-US" sz="1700" err="1">
                <a:ea typeface="+mn-lt"/>
                <a:cs typeface="+mn-lt"/>
              </a:rPr>
              <a:t>por</a:t>
            </a:r>
            <a:r>
              <a:rPr lang="en-US" sz="1700">
                <a:ea typeface="+mn-lt"/>
                <a:cs typeface="+mn-lt"/>
              </a:rPr>
              <a:t> </a:t>
            </a:r>
            <a:r>
              <a:rPr lang="en-US" sz="1700" err="1">
                <a:ea typeface="+mn-lt"/>
                <a:cs typeface="+mn-lt"/>
              </a:rPr>
              <a:t>sonidos</a:t>
            </a:r>
            <a:r>
              <a:rPr lang="en-US" sz="1700">
                <a:ea typeface="+mn-lt"/>
                <a:cs typeface="+mn-lt"/>
              </a:rPr>
              <a:t> que </a:t>
            </a:r>
            <a:r>
              <a:rPr lang="en-US" sz="1700" err="1">
                <a:ea typeface="+mn-lt"/>
                <a:cs typeface="+mn-lt"/>
              </a:rPr>
              <a:t>captura</a:t>
            </a:r>
            <a:r>
              <a:rPr lang="en-US" sz="1700">
                <a:ea typeface="+mn-lt"/>
                <a:cs typeface="+mn-lt"/>
              </a:rPr>
              <a:t> la </a:t>
            </a:r>
            <a:r>
              <a:rPr lang="en-US" sz="1700" err="1">
                <a:ea typeface="+mn-lt"/>
                <a:cs typeface="+mn-lt"/>
              </a:rPr>
              <a:t>cámara</a:t>
            </a:r>
            <a:r>
              <a:rPr lang="en-US" sz="1700">
                <a:ea typeface="+mn-lt"/>
                <a:cs typeface="+mn-lt"/>
              </a:rPr>
              <a:t> del </a:t>
            </a:r>
            <a:r>
              <a:rPr lang="en-US" sz="1700" err="1">
                <a:ea typeface="+mn-lt"/>
                <a:cs typeface="+mn-lt"/>
              </a:rPr>
              <a:t>proyecto</a:t>
            </a:r>
            <a:r>
              <a:rPr lang="en-US" sz="1700">
                <a:ea typeface="+mn-lt"/>
                <a:cs typeface="+mn-lt"/>
              </a:rPr>
              <a:t> </a:t>
            </a:r>
            <a:r>
              <a:rPr lang="en-US" sz="1700" err="1">
                <a:ea typeface="+mn-lt"/>
                <a:cs typeface="+mn-lt"/>
              </a:rPr>
              <a:t>SmartHome</a:t>
            </a:r>
            <a:r>
              <a:rPr lang="en-US" sz="1700">
                <a:ea typeface="+mn-lt"/>
                <a:cs typeface="+mn-lt"/>
              </a:rPr>
              <a:t> (</a:t>
            </a:r>
            <a:r>
              <a:rPr lang="en-US" sz="1700" err="1">
                <a:ea typeface="+mn-lt"/>
                <a:cs typeface="+mn-lt"/>
              </a:rPr>
              <a:t>Hualai</a:t>
            </a:r>
            <a:r>
              <a:rPr lang="en-US" sz="1700">
                <a:ea typeface="+mn-lt"/>
                <a:cs typeface="+mn-lt"/>
              </a:rPr>
              <a:t>).</a:t>
            </a:r>
            <a:endParaRPr lang="en-US">
              <a:ea typeface="+mn-lt"/>
              <a:cs typeface="+mn-lt"/>
            </a:endParaRPr>
          </a:p>
          <a:p>
            <a:endParaRPr lang="en-US" sz="1700">
              <a:ea typeface="+mn-lt"/>
              <a:cs typeface="+mn-lt"/>
            </a:endParaRPr>
          </a:p>
          <a:p>
            <a:r>
              <a:rPr lang="en-US" sz="1700">
                <a:ea typeface="+mn-lt"/>
                <a:cs typeface="+mn-lt"/>
              </a:rPr>
              <a:t>Nuestra meta es </a:t>
            </a:r>
            <a:r>
              <a:rPr lang="en-US" sz="1700" err="1">
                <a:ea typeface="+mn-lt"/>
                <a:cs typeface="+mn-lt"/>
              </a:rPr>
              <a:t>capturar</a:t>
            </a:r>
            <a:r>
              <a:rPr lang="en-US" sz="1700">
                <a:ea typeface="+mn-lt"/>
                <a:cs typeface="+mn-lt"/>
              </a:rPr>
              <a:t> </a:t>
            </a:r>
            <a:r>
              <a:rPr lang="en-US" sz="1700" err="1">
                <a:ea typeface="+mn-lt"/>
                <a:cs typeface="+mn-lt"/>
              </a:rPr>
              <a:t>los</a:t>
            </a:r>
            <a:r>
              <a:rPr lang="en-US" sz="1700">
                <a:ea typeface="+mn-lt"/>
                <a:cs typeface="+mn-lt"/>
              </a:rPr>
              <a:t> </a:t>
            </a:r>
            <a:r>
              <a:rPr lang="en-US" sz="1700" err="1">
                <a:ea typeface="+mn-lt"/>
                <a:cs typeface="+mn-lt"/>
              </a:rPr>
              <a:t>archivos</a:t>
            </a:r>
            <a:r>
              <a:rPr lang="en-US" sz="1700">
                <a:ea typeface="+mn-lt"/>
                <a:cs typeface="+mn-lt"/>
              </a:rPr>
              <a:t> de </a:t>
            </a:r>
            <a:r>
              <a:rPr lang="en-US" sz="1700" err="1">
                <a:ea typeface="+mn-lt"/>
                <a:cs typeface="+mn-lt"/>
              </a:rPr>
              <a:t>sonido</a:t>
            </a:r>
            <a:r>
              <a:rPr lang="en-US" sz="1700">
                <a:ea typeface="+mn-lt"/>
                <a:cs typeface="+mn-lt"/>
              </a:rPr>
              <a:t> </a:t>
            </a:r>
            <a:r>
              <a:rPr lang="en-US" sz="1700" err="1">
                <a:ea typeface="+mn-lt"/>
                <a:cs typeface="+mn-lt"/>
              </a:rPr>
              <a:t>producidos</a:t>
            </a:r>
            <a:r>
              <a:rPr lang="en-US" sz="1700">
                <a:ea typeface="+mn-lt"/>
                <a:cs typeface="+mn-lt"/>
              </a:rPr>
              <a:t> </a:t>
            </a:r>
            <a:r>
              <a:rPr lang="en-US" sz="1700" err="1">
                <a:ea typeface="+mn-lt"/>
                <a:cs typeface="+mn-lt"/>
              </a:rPr>
              <a:t>por</a:t>
            </a:r>
            <a:r>
              <a:rPr lang="en-US" sz="1700">
                <a:ea typeface="+mn-lt"/>
                <a:cs typeface="+mn-lt"/>
              </a:rPr>
              <a:t> </a:t>
            </a:r>
            <a:r>
              <a:rPr lang="en-US" sz="1700" err="1">
                <a:ea typeface="+mn-lt"/>
                <a:cs typeface="+mn-lt"/>
              </a:rPr>
              <a:t>el</a:t>
            </a:r>
            <a:r>
              <a:rPr lang="en-US" sz="1700">
                <a:ea typeface="+mn-lt"/>
                <a:cs typeface="+mn-lt"/>
              </a:rPr>
              <a:t> </a:t>
            </a:r>
            <a:r>
              <a:rPr lang="en-US" sz="1700" err="1">
                <a:ea typeface="+mn-lt"/>
                <a:cs typeface="+mn-lt"/>
              </a:rPr>
              <a:t>evento</a:t>
            </a:r>
            <a:r>
              <a:rPr lang="en-US" sz="1700">
                <a:ea typeface="+mn-lt"/>
                <a:cs typeface="+mn-lt"/>
              </a:rPr>
              <a:t> </a:t>
            </a:r>
            <a:r>
              <a:rPr lang="en-US" sz="1700" err="1">
                <a:ea typeface="+mn-lt"/>
                <a:cs typeface="+mn-lt"/>
              </a:rPr>
              <a:t>alarma</a:t>
            </a:r>
            <a:r>
              <a:rPr lang="en-US" sz="1700">
                <a:ea typeface="+mn-lt"/>
                <a:cs typeface="+mn-lt"/>
              </a:rPr>
              <a:t>, para luego </a:t>
            </a:r>
            <a:r>
              <a:rPr lang="en-US" sz="1700" err="1">
                <a:ea typeface="+mn-lt"/>
                <a:cs typeface="+mn-lt"/>
              </a:rPr>
              <a:t>procesarlos</a:t>
            </a:r>
            <a:r>
              <a:rPr lang="en-US" sz="1700">
                <a:ea typeface="+mn-lt"/>
                <a:cs typeface="+mn-lt"/>
              </a:rPr>
              <a:t>.</a:t>
            </a:r>
            <a:endParaRPr lang="en-US">
              <a:cs typeface="Calibri"/>
            </a:endParaRPr>
          </a:p>
          <a:p>
            <a:r>
              <a:rPr lang="en-US" sz="1700">
                <a:ea typeface="+mn-lt"/>
                <a:cs typeface="+mn-lt"/>
              </a:rPr>
              <a:t>Como </a:t>
            </a:r>
            <a:r>
              <a:rPr lang="en-US" sz="1700" err="1">
                <a:ea typeface="+mn-lt"/>
                <a:cs typeface="+mn-lt"/>
              </a:rPr>
              <a:t>resultado</a:t>
            </a:r>
            <a:r>
              <a:rPr lang="en-US" sz="1700">
                <a:ea typeface="+mn-lt"/>
                <a:cs typeface="+mn-lt"/>
              </a:rPr>
              <a:t> la </a:t>
            </a:r>
            <a:r>
              <a:rPr lang="en-US" sz="1700" err="1">
                <a:ea typeface="+mn-lt"/>
                <a:cs typeface="+mn-lt"/>
              </a:rPr>
              <a:t>clasificación</a:t>
            </a:r>
            <a:r>
              <a:rPr lang="en-US" sz="1700">
                <a:ea typeface="+mn-lt"/>
                <a:cs typeface="+mn-lt"/>
              </a:rPr>
              <a:t> del </a:t>
            </a:r>
            <a:r>
              <a:rPr lang="en-US" sz="1700" err="1">
                <a:ea typeface="+mn-lt"/>
                <a:cs typeface="+mn-lt"/>
              </a:rPr>
              <a:t>sonido</a:t>
            </a:r>
            <a:r>
              <a:rPr lang="en-US" sz="1700">
                <a:ea typeface="+mn-lt"/>
                <a:cs typeface="+mn-lt"/>
              </a:rPr>
              <a:t> es </a:t>
            </a:r>
            <a:r>
              <a:rPr lang="en-US" sz="1700" err="1">
                <a:ea typeface="+mn-lt"/>
                <a:cs typeface="+mn-lt"/>
              </a:rPr>
              <a:t>enviada</a:t>
            </a:r>
            <a:r>
              <a:rPr lang="en-US" sz="1700">
                <a:ea typeface="+mn-lt"/>
                <a:cs typeface="+mn-lt"/>
              </a:rPr>
              <a:t> </a:t>
            </a:r>
            <a:r>
              <a:rPr lang="en-US" sz="1700" err="1">
                <a:ea typeface="+mn-lt"/>
                <a:cs typeface="+mn-lt"/>
              </a:rPr>
              <a:t>como</a:t>
            </a:r>
            <a:r>
              <a:rPr lang="en-US" sz="1700">
                <a:ea typeface="+mn-lt"/>
                <a:cs typeface="+mn-lt"/>
              </a:rPr>
              <a:t> valor </a:t>
            </a:r>
            <a:r>
              <a:rPr lang="en-US" sz="1700" err="1">
                <a:ea typeface="+mn-lt"/>
                <a:cs typeface="+mn-lt"/>
              </a:rPr>
              <a:t>agregado</a:t>
            </a:r>
            <a:r>
              <a:rPr lang="en-US" sz="1700">
                <a:ea typeface="+mn-lt"/>
                <a:cs typeface="+mn-lt"/>
              </a:rPr>
              <a:t> </a:t>
            </a:r>
            <a:r>
              <a:rPr lang="en-US" sz="1700" err="1">
                <a:ea typeface="+mn-lt"/>
                <a:cs typeface="+mn-lt"/>
              </a:rPr>
              <a:t>en</a:t>
            </a:r>
            <a:r>
              <a:rPr lang="en-US" sz="1700">
                <a:ea typeface="+mn-lt"/>
                <a:cs typeface="+mn-lt"/>
              </a:rPr>
              <a:t> la </a:t>
            </a:r>
            <a:r>
              <a:rPr lang="en-US" sz="1700" err="1">
                <a:ea typeface="+mn-lt"/>
                <a:cs typeface="+mn-lt"/>
              </a:rPr>
              <a:t>notificación</a:t>
            </a:r>
            <a:r>
              <a:rPr lang="en-US" sz="1700">
                <a:ea typeface="+mn-lt"/>
                <a:cs typeface="+mn-lt"/>
              </a:rPr>
              <a:t> que </a:t>
            </a:r>
            <a:r>
              <a:rPr lang="en-US" sz="1700" err="1">
                <a:ea typeface="+mn-lt"/>
                <a:cs typeface="+mn-lt"/>
              </a:rPr>
              <a:t>será</a:t>
            </a:r>
            <a:r>
              <a:rPr lang="en-US" sz="1700">
                <a:ea typeface="+mn-lt"/>
                <a:cs typeface="+mn-lt"/>
              </a:rPr>
              <a:t> </a:t>
            </a:r>
            <a:r>
              <a:rPr lang="en-US" sz="1700" err="1">
                <a:ea typeface="+mn-lt"/>
                <a:cs typeface="+mn-lt"/>
              </a:rPr>
              <a:t>enviada</a:t>
            </a:r>
            <a:r>
              <a:rPr lang="en-US" sz="1700">
                <a:ea typeface="+mn-lt"/>
                <a:cs typeface="+mn-lt"/>
              </a:rPr>
              <a:t> al </a:t>
            </a:r>
            <a:r>
              <a:rPr lang="en-US" sz="1700" err="1">
                <a:ea typeface="+mn-lt"/>
                <a:cs typeface="+mn-lt"/>
              </a:rPr>
              <a:t>cliente</a:t>
            </a:r>
            <a:r>
              <a:rPr lang="en-US" sz="1700">
                <a:ea typeface="+mn-lt"/>
                <a:cs typeface="+mn-lt"/>
              </a:rPr>
              <a:t> </a:t>
            </a:r>
            <a:r>
              <a:rPr lang="en-US" sz="1700" err="1">
                <a:ea typeface="+mn-lt"/>
                <a:cs typeface="+mn-lt"/>
              </a:rPr>
              <a:t>por</a:t>
            </a:r>
            <a:r>
              <a:rPr lang="en-US" sz="1700">
                <a:ea typeface="+mn-lt"/>
                <a:cs typeface="+mn-lt"/>
              </a:rPr>
              <a:t> a </a:t>
            </a:r>
            <a:r>
              <a:rPr lang="en-US" sz="1700" err="1">
                <a:ea typeface="+mn-lt"/>
                <a:cs typeface="+mn-lt"/>
              </a:rPr>
              <a:t>su</a:t>
            </a:r>
            <a:r>
              <a:rPr lang="en-US" sz="1700">
                <a:ea typeface="+mn-lt"/>
                <a:cs typeface="+mn-lt"/>
              </a:rPr>
              <a:t> </a:t>
            </a:r>
            <a:r>
              <a:rPr lang="en-US" sz="1700" err="1">
                <a:ea typeface="+mn-lt"/>
                <a:cs typeface="+mn-lt"/>
              </a:rPr>
              <a:t>teléfono</a:t>
            </a:r>
            <a:r>
              <a:rPr lang="en-US" sz="1700">
                <a:ea typeface="+mn-lt"/>
                <a:cs typeface="+mn-lt"/>
              </a:rPr>
              <a:t> </a:t>
            </a:r>
            <a:r>
              <a:rPr lang="en-US" sz="1700" err="1">
                <a:ea typeface="+mn-lt"/>
                <a:cs typeface="+mn-lt"/>
              </a:rPr>
              <a:t>móvil</a:t>
            </a:r>
            <a:r>
              <a:rPr lang="en-US" sz="1700">
                <a:ea typeface="+mn-lt"/>
                <a:cs typeface="+mn-lt"/>
              </a:rPr>
              <a:t>.</a:t>
            </a:r>
            <a:endParaRPr lang="en-US">
              <a:cs typeface="Calibri"/>
            </a:endParaRPr>
          </a:p>
          <a:p>
            <a:endParaRPr lang="en-US" sz="1700">
              <a:cs typeface="Calibri"/>
            </a:endParaRPr>
          </a:p>
        </p:txBody>
      </p:sp>
      <p:sp>
        <p:nvSpPr>
          <p:cNvPr id="7" name="TextBox 6">
            <a:extLst>
              <a:ext uri="{FF2B5EF4-FFF2-40B4-BE49-F238E27FC236}">
                <a16:creationId xmlns:a16="http://schemas.microsoft.com/office/drawing/2014/main" id="{A8BE7F0B-3801-94D8-1421-1DF63CB46508}"/>
              </a:ext>
            </a:extLst>
          </p:cNvPr>
          <p:cNvSpPr txBox="1"/>
          <p:nvPr/>
        </p:nvSpPr>
        <p:spPr>
          <a:xfrm>
            <a:off x="1905268" y="682611"/>
            <a:ext cx="86569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err="1">
                <a:ea typeface="+mn-lt"/>
                <a:cs typeface="+mn-lt"/>
              </a:rPr>
              <a:t>Diagrama</a:t>
            </a:r>
            <a:r>
              <a:rPr lang="en-US" sz="2000" b="1" u="sng">
                <a:ea typeface="+mn-lt"/>
                <a:cs typeface="+mn-lt"/>
              </a:rPr>
              <a:t> contextual – Procesamiento y </a:t>
            </a:r>
            <a:r>
              <a:rPr lang="en-US" sz="2000" b="1" u="sng" err="1">
                <a:ea typeface="+mn-lt"/>
                <a:cs typeface="+mn-lt"/>
              </a:rPr>
              <a:t>clasificación</a:t>
            </a:r>
            <a:r>
              <a:rPr lang="en-US" sz="2000" b="1" u="sng">
                <a:ea typeface="+mn-lt"/>
                <a:cs typeface="+mn-lt"/>
              </a:rPr>
              <a:t> de </a:t>
            </a:r>
            <a:r>
              <a:rPr lang="en-US" sz="2000" b="1" u="sng" err="1">
                <a:ea typeface="+mn-lt"/>
                <a:cs typeface="+mn-lt"/>
              </a:rPr>
              <a:t>notificaciones</a:t>
            </a:r>
            <a:r>
              <a:rPr lang="en-US" sz="2000" b="1" u="sng">
                <a:ea typeface="+mn-lt"/>
                <a:cs typeface="+mn-lt"/>
              </a:rPr>
              <a:t> de </a:t>
            </a:r>
            <a:r>
              <a:rPr lang="en-US" sz="2000" b="1" u="sng" err="1">
                <a:ea typeface="+mn-lt"/>
                <a:cs typeface="+mn-lt"/>
              </a:rPr>
              <a:t>sonido</a:t>
            </a:r>
            <a:endParaRPr lang="en-US" sz="2000" b="1" u="sng" err="1">
              <a:cs typeface="Calibri"/>
            </a:endParaRPr>
          </a:p>
        </p:txBody>
      </p:sp>
      <p:pic>
        <p:nvPicPr>
          <p:cNvPr id="13" name="Picture 13" descr="A picture containing text, screenshot, diagram, plan&#10;&#10;Description automatically generated">
            <a:extLst>
              <a:ext uri="{FF2B5EF4-FFF2-40B4-BE49-F238E27FC236}">
                <a16:creationId xmlns:a16="http://schemas.microsoft.com/office/drawing/2014/main" id="{87114275-9412-E999-FBF8-6E0B93E7C1D4}"/>
              </a:ext>
            </a:extLst>
          </p:cNvPr>
          <p:cNvPicPr>
            <a:picLocks noChangeAspect="1"/>
          </p:cNvPicPr>
          <p:nvPr/>
        </p:nvPicPr>
        <p:blipFill>
          <a:blip r:embed="rId3"/>
          <a:stretch>
            <a:fillRect/>
          </a:stretch>
        </p:blipFill>
        <p:spPr>
          <a:xfrm>
            <a:off x="375139" y="1443881"/>
            <a:ext cx="7866183" cy="3384083"/>
          </a:xfrm>
          <a:prstGeom prst="rect">
            <a:avLst/>
          </a:prstGeom>
        </p:spPr>
      </p:pic>
      <p:sp>
        <p:nvSpPr>
          <p:cNvPr id="4" name="TextBox 3">
            <a:extLst>
              <a:ext uri="{FF2B5EF4-FFF2-40B4-BE49-F238E27FC236}">
                <a16:creationId xmlns:a16="http://schemas.microsoft.com/office/drawing/2014/main" id="{068DB0AE-4C39-D586-311D-4D05305CBD59}"/>
              </a:ext>
            </a:extLst>
          </p:cNvPr>
          <p:cNvSpPr txBox="1"/>
          <p:nvPr/>
        </p:nvSpPr>
        <p:spPr>
          <a:xfrm>
            <a:off x="370009" y="5235498"/>
            <a:ext cx="1086949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err="1">
                <a:cs typeface="Calibri"/>
              </a:rPr>
              <a:t>Documentación</a:t>
            </a:r>
            <a:endParaRPr lang="en-US" sz="1700">
              <a:cs typeface="Calibri"/>
            </a:endParaRPr>
          </a:p>
          <a:p>
            <a:endParaRPr lang="en-US" sz="1700">
              <a:cs typeface="Calibri"/>
            </a:endParaRPr>
          </a:p>
          <a:p>
            <a:r>
              <a:rPr lang="en-US" sz="1700">
                <a:ea typeface="+mn-lt"/>
                <a:cs typeface="+mn-lt"/>
                <a:hlinkClick r:id="" action="ppaction://noaction"/>
              </a:rPr>
              <a:t> https://tecocloud.atlassian.net/wiki/spaces/AA/pages/3462496803/Notificaciones+-+Clasificaci+n+de+sonido</a:t>
            </a:r>
            <a:r>
              <a:rPr lang="en-US" sz="1700">
                <a:ea typeface="+mn-lt"/>
                <a:cs typeface="+mn-lt"/>
              </a:rPr>
              <a:t>.</a:t>
            </a:r>
            <a:endParaRPr lang="en-US">
              <a:ea typeface="+mn-lt"/>
              <a:cs typeface="+mn-lt"/>
            </a:endParaRPr>
          </a:p>
          <a:p>
            <a:endParaRPr lang="en-US" sz="1700">
              <a:cs typeface="Calibri"/>
            </a:endParaRPr>
          </a:p>
        </p:txBody>
      </p:sp>
    </p:spTree>
    <p:extLst>
      <p:ext uri="{BB962C8B-B14F-4D97-AF65-F5344CB8AC3E}">
        <p14:creationId xmlns:p14="http://schemas.microsoft.com/office/powerpoint/2010/main" val="34661224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a:t>
            </a:r>
            <a:r>
              <a:rPr lang="es-AR" sz="4800" err="1"/>
              <a:t>SmartHome</a:t>
            </a:r>
            <a:r>
              <a:rPr lang="es-AR" sz="4800"/>
              <a:t> - Tuya</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Guillermo Miravalles</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Nicolas </a:t>
            </a:r>
            <a:r>
              <a:rPr lang="es-AR" sz="1100" b="1" err="1">
                <a:latin typeface="Roboto"/>
                <a:ea typeface="Roboto"/>
              </a:rPr>
              <a:t>Mastromarino</a:t>
            </a:r>
            <a:r>
              <a:rPr lang="es-AR" sz="1100" b="1">
                <a:latin typeface="Roboto"/>
                <a:ea typeface="Roboto"/>
              </a:rPr>
              <a:t> / Gustavo Arenas</a:t>
            </a:r>
            <a:endParaRPr lang="es-AR" sz="1100" b="1">
              <a:latin typeface="Roboto"/>
              <a:ea typeface="Roboto"/>
              <a:cs typeface="Roboto"/>
            </a:endParaRPr>
          </a:p>
        </p:txBody>
      </p:sp>
      <p:sp>
        <p:nvSpPr>
          <p:cNvPr id="6" name="Rectángulo redondeado 3">
            <a:extLst>
              <a:ext uri="{FF2B5EF4-FFF2-40B4-BE49-F238E27FC236}">
                <a16:creationId xmlns:a16="http://schemas.microsoft.com/office/drawing/2014/main" id="{17E4FEDB-2AE9-4C1C-A51F-A5D92A42C46A}"/>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31850329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err="1">
                <a:latin typeface="Calibri" panose="020F0502020204030204"/>
              </a:rPr>
              <a:t>SmartHome</a:t>
            </a:r>
            <a:r>
              <a:rPr lang="es-AR">
                <a:latin typeface="Calibri" panose="020F0502020204030204"/>
              </a:rPr>
              <a:t> - Tuya</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3" name="Picture 3" descr="A picture containing text, post-it note, font&#10;&#10;Description automatically generated">
            <a:extLst>
              <a:ext uri="{FF2B5EF4-FFF2-40B4-BE49-F238E27FC236}">
                <a16:creationId xmlns:a16="http://schemas.microsoft.com/office/drawing/2014/main" id="{6EB4BCBF-A143-5F11-DA08-7BC5497BA40A}"/>
              </a:ext>
            </a:extLst>
          </p:cNvPr>
          <p:cNvPicPr>
            <a:picLocks noChangeAspect="1"/>
          </p:cNvPicPr>
          <p:nvPr/>
        </p:nvPicPr>
        <p:blipFill>
          <a:blip r:embed="rId3"/>
          <a:stretch>
            <a:fillRect/>
          </a:stretch>
        </p:blipFill>
        <p:spPr>
          <a:xfrm>
            <a:off x="885646" y="1535003"/>
            <a:ext cx="8724180" cy="3169768"/>
          </a:xfrm>
          <a:prstGeom prst="rect">
            <a:avLst/>
          </a:prstGeom>
        </p:spPr>
      </p:pic>
    </p:spTree>
    <p:extLst>
      <p:ext uri="{BB962C8B-B14F-4D97-AF65-F5344CB8AC3E}">
        <p14:creationId xmlns:p14="http://schemas.microsoft.com/office/powerpoint/2010/main" val="33620813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err="1">
                <a:latin typeface="Calibri" panose="020F0502020204030204"/>
              </a:rPr>
              <a:t>SmartHome</a:t>
            </a:r>
            <a:r>
              <a:rPr lang="es-AR">
                <a:latin typeface="Calibri" panose="020F0502020204030204"/>
              </a:rPr>
              <a:t> - Tuya</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
        <p:nvSpPr>
          <p:cNvPr id="3" name="TextBox 2">
            <a:extLst>
              <a:ext uri="{FF2B5EF4-FFF2-40B4-BE49-F238E27FC236}">
                <a16:creationId xmlns:a16="http://schemas.microsoft.com/office/drawing/2014/main" id="{F20C2CBC-1B68-6400-3B59-F457C2480430}"/>
              </a:ext>
            </a:extLst>
          </p:cNvPr>
          <p:cNvSpPr txBox="1"/>
          <p:nvPr/>
        </p:nvSpPr>
        <p:spPr>
          <a:xfrm>
            <a:off x="794741" y="1178718"/>
            <a:ext cx="1000125" cy="10983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37984BC7-A480-EF1C-16A1-1701D50BE6B7}"/>
              </a:ext>
            </a:extLst>
          </p:cNvPr>
          <p:cNvSpPr txBox="1"/>
          <p:nvPr/>
        </p:nvSpPr>
        <p:spPr>
          <a:xfrm>
            <a:off x="5245324" y="1235122"/>
            <a:ext cx="6435543"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ea typeface="+mn-lt"/>
                <a:cs typeface="+mn-lt"/>
              </a:rPr>
              <a:t>Los </a:t>
            </a:r>
            <a:r>
              <a:rPr lang="en-US" sz="1700" err="1">
                <a:ea typeface="+mn-lt"/>
                <a:cs typeface="+mn-lt"/>
              </a:rPr>
              <a:t>dispositivos</a:t>
            </a:r>
            <a:r>
              <a:rPr lang="en-US" sz="1700">
                <a:ea typeface="+mn-lt"/>
                <a:cs typeface="+mn-lt"/>
              </a:rPr>
              <a:t> de </a:t>
            </a:r>
            <a:r>
              <a:rPr lang="en-US" sz="1700" err="1">
                <a:ea typeface="+mn-lt"/>
                <a:cs typeface="+mn-lt"/>
              </a:rPr>
              <a:t>origen</a:t>
            </a:r>
            <a:r>
              <a:rPr lang="en-US" sz="1700">
                <a:ea typeface="+mn-lt"/>
                <a:cs typeface="+mn-lt"/>
              </a:rPr>
              <a:t> TUYA </a:t>
            </a:r>
            <a:r>
              <a:rPr lang="en-US" sz="1700" err="1">
                <a:ea typeface="+mn-lt"/>
                <a:cs typeface="+mn-lt"/>
              </a:rPr>
              <a:t>ya</a:t>
            </a:r>
            <a:r>
              <a:rPr lang="en-US" sz="1700">
                <a:ea typeface="+mn-lt"/>
                <a:cs typeface="+mn-lt"/>
              </a:rPr>
              <a:t> </a:t>
            </a:r>
            <a:r>
              <a:rPr lang="en-US" sz="1700" err="1">
                <a:ea typeface="+mn-lt"/>
                <a:cs typeface="+mn-lt"/>
              </a:rPr>
              <a:t>disponen</a:t>
            </a:r>
            <a:r>
              <a:rPr lang="en-US" sz="1700">
                <a:ea typeface="+mn-lt"/>
                <a:cs typeface="+mn-lt"/>
              </a:rPr>
              <a:t> de la </a:t>
            </a:r>
            <a:r>
              <a:rPr lang="en-US" sz="1700" err="1">
                <a:ea typeface="+mn-lt"/>
                <a:cs typeface="+mn-lt"/>
              </a:rPr>
              <a:t>integración</a:t>
            </a:r>
            <a:r>
              <a:rPr lang="en-US" sz="1700">
                <a:ea typeface="+mn-lt"/>
                <a:cs typeface="+mn-lt"/>
              </a:rPr>
              <a:t> con AWS. </a:t>
            </a:r>
            <a:endParaRPr lang="en-US"/>
          </a:p>
          <a:p>
            <a:r>
              <a:rPr lang="en-US" sz="1700" err="1">
                <a:ea typeface="+mn-lt"/>
                <a:cs typeface="+mn-lt"/>
              </a:rPr>
              <a:t>Propuesta</a:t>
            </a:r>
            <a:r>
              <a:rPr lang="en-US" sz="1700">
                <a:ea typeface="+mn-lt"/>
                <a:cs typeface="+mn-lt"/>
              </a:rPr>
              <a:t>: </a:t>
            </a:r>
            <a:endParaRPr lang="en-US"/>
          </a:p>
          <a:p>
            <a:r>
              <a:rPr lang="en-US" sz="1700">
                <a:ea typeface="+mn-lt"/>
                <a:cs typeface="+mn-lt"/>
              </a:rPr>
              <a:t>Las </a:t>
            </a:r>
            <a:r>
              <a:rPr lang="en-US" sz="1700" err="1">
                <a:ea typeface="+mn-lt"/>
                <a:cs typeface="+mn-lt"/>
              </a:rPr>
              <a:t>plataformas</a:t>
            </a:r>
            <a:r>
              <a:rPr lang="en-US" sz="1700">
                <a:ea typeface="+mn-lt"/>
                <a:cs typeface="+mn-lt"/>
              </a:rPr>
              <a:t> TUYA y AWS </a:t>
            </a:r>
            <a:r>
              <a:rPr lang="en-US" sz="1700" err="1">
                <a:ea typeface="+mn-lt"/>
                <a:cs typeface="+mn-lt"/>
              </a:rPr>
              <a:t>serán</a:t>
            </a:r>
            <a:r>
              <a:rPr lang="en-US" sz="1700">
                <a:ea typeface="+mn-lt"/>
                <a:cs typeface="+mn-lt"/>
              </a:rPr>
              <a:t> </a:t>
            </a:r>
            <a:r>
              <a:rPr lang="en-US" sz="1700" err="1">
                <a:ea typeface="+mn-lt"/>
                <a:cs typeface="+mn-lt"/>
              </a:rPr>
              <a:t>capaz</a:t>
            </a:r>
            <a:r>
              <a:rPr lang="en-US" sz="1700">
                <a:ea typeface="+mn-lt"/>
                <a:cs typeface="+mn-lt"/>
              </a:rPr>
              <a:t> de </a:t>
            </a:r>
            <a:r>
              <a:rPr lang="en-US" sz="1700" err="1">
                <a:ea typeface="+mn-lt"/>
                <a:cs typeface="+mn-lt"/>
              </a:rPr>
              <a:t>comunicarse</a:t>
            </a:r>
            <a:r>
              <a:rPr lang="en-US" sz="1700">
                <a:ea typeface="+mn-lt"/>
                <a:cs typeface="+mn-lt"/>
              </a:rPr>
              <a:t> </a:t>
            </a:r>
            <a:r>
              <a:rPr lang="en-US" sz="1700" err="1">
                <a:ea typeface="+mn-lt"/>
                <a:cs typeface="+mn-lt"/>
              </a:rPr>
              <a:t>por</a:t>
            </a:r>
            <a:r>
              <a:rPr lang="en-US" sz="1700">
                <a:ea typeface="+mn-lt"/>
                <a:cs typeface="+mn-lt"/>
              </a:rPr>
              <a:t> medio de MESSAGE QUEUE de TUYA. </a:t>
            </a:r>
            <a:endParaRPr lang="en-US"/>
          </a:p>
          <a:p>
            <a:r>
              <a:rPr lang="en-US" sz="1700">
                <a:ea typeface="+mn-lt"/>
                <a:cs typeface="+mn-lt"/>
              </a:rPr>
              <a:t>En AWS </a:t>
            </a:r>
            <a:r>
              <a:rPr lang="en-US" sz="1700" err="1">
                <a:ea typeface="+mn-lt"/>
                <a:cs typeface="+mn-lt"/>
              </a:rPr>
              <a:t>será</a:t>
            </a:r>
            <a:r>
              <a:rPr lang="en-US" sz="1700">
                <a:ea typeface="+mn-lt"/>
                <a:cs typeface="+mn-lt"/>
              </a:rPr>
              <a:t> </a:t>
            </a:r>
            <a:r>
              <a:rPr lang="en-US" sz="1700" err="1">
                <a:ea typeface="+mn-lt"/>
                <a:cs typeface="+mn-lt"/>
              </a:rPr>
              <a:t>quien</a:t>
            </a:r>
            <a:r>
              <a:rPr lang="en-US" sz="1700">
                <a:ea typeface="+mn-lt"/>
                <a:cs typeface="+mn-lt"/>
              </a:rPr>
              <a:t> se </a:t>
            </a:r>
            <a:r>
              <a:rPr lang="en-US" sz="1700" err="1">
                <a:ea typeface="+mn-lt"/>
                <a:cs typeface="+mn-lt"/>
              </a:rPr>
              <a:t>suscriba</a:t>
            </a:r>
            <a:r>
              <a:rPr lang="en-US" sz="1700">
                <a:ea typeface="+mn-lt"/>
                <a:cs typeface="+mn-lt"/>
              </a:rPr>
              <a:t> a las </a:t>
            </a:r>
            <a:r>
              <a:rPr lang="en-US" sz="1700" err="1">
                <a:ea typeface="+mn-lt"/>
                <a:cs typeface="+mn-lt"/>
              </a:rPr>
              <a:t>novedades</a:t>
            </a:r>
            <a:r>
              <a:rPr lang="en-US" sz="1700">
                <a:ea typeface="+mn-lt"/>
                <a:cs typeface="+mn-lt"/>
              </a:rPr>
              <a:t> de TUYA </a:t>
            </a:r>
            <a:r>
              <a:rPr lang="en-US" sz="1700" err="1">
                <a:ea typeface="+mn-lt"/>
                <a:cs typeface="+mn-lt"/>
              </a:rPr>
              <a:t>por</a:t>
            </a:r>
            <a:r>
              <a:rPr lang="en-US" sz="1700">
                <a:ea typeface="+mn-lt"/>
                <a:cs typeface="+mn-lt"/>
              </a:rPr>
              <a:t> medio de un </a:t>
            </a:r>
            <a:r>
              <a:rPr lang="en-US" sz="1700" err="1">
                <a:ea typeface="+mn-lt"/>
                <a:cs typeface="+mn-lt"/>
              </a:rPr>
              <a:t>servicio</a:t>
            </a:r>
            <a:r>
              <a:rPr lang="en-US" sz="1700">
                <a:ea typeface="+mn-lt"/>
                <a:cs typeface="+mn-lt"/>
              </a:rPr>
              <a:t> </a:t>
            </a:r>
            <a:r>
              <a:rPr lang="en-US" sz="1700" err="1">
                <a:ea typeface="+mn-lt"/>
                <a:cs typeface="+mn-lt"/>
              </a:rPr>
              <a:t>implementado</a:t>
            </a:r>
            <a:r>
              <a:rPr lang="en-US" sz="1700">
                <a:ea typeface="+mn-lt"/>
                <a:cs typeface="+mn-lt"/>
              </a:rPr>
              <a:t> </a:t>
            </a:r>
            <a:r>
              <a:rPr lang="en-US" sz="1700" err="1">
                <a:ea typeface="+mn-lt"/>
                <a:cs typeface="+mn-lt"/>
              </a:rPr>
              <a:t>en</a:t>
            </a:r>
            <a:r>
              <a:rPr lang="en-US" sz="1700">
                <a:ea typeface="+mn-lt"/>
                <a:cs typeface="+mn-lt"/>
              </a:rPr>
              <a:t> AWS. </a:t>
            </a:r>
            <a:endParaRPr lang="en-US"/>
          </a:p>
          <a:p>
            <a:r>
              <a:rPr lang="en-US" sz="1700" err="1">
                <a:ea typeface="+mn-lt"/>
                <a:cs typeface="+mn-lt"/>
              </a:rPr>
              <a:t>Desde</a:t>
            </a:r>
            <a:r>
              <a:rPr lang="en-US" sz="1700">
                <a:ea typeface="+mn-lt"/>
                <a:cs typeface="+mn-lt"/>
              </a:rPr>
              <a:t> la </a:t>
            </a:r>
            <a:r>
              <a:rPr lang="en-US" sz="1700" err="1">
                <a:ea typeface="+mn-lt"/>
                <a:cs typeface="+mn-lt"/>
              </a:rPr>
              <a:t>plataforma</a:t>
            </a:r>
            <a:r>
              <a:rPr lang="en-US" sz="1700">
                <a:ea typeface="+mn-lt"/>
                <a:cs typeface="+mn-lt"/>
              </a:rPr>
              <a:t> de AWS SMARTHOME </a:t>
            </a:r>
            <a:r>
              <a:rPr lang="en-US" sz="1700" err="1">
                <a:ea typeface="+mn-lt"/>
                <a:cs typeface="+mn-lt"/>
              </a:rPr>
              <a:t>podrá</a:t>
            </a:r>
            <a:r>
              <a:rPr lang="en-US" sz="1700">
                <a:ea typeface="+mn-lt"/>
                <a:cs typeface="+mn-lt"/>
              </a:rPr>
              <a:t> </a:t>
            </a:r>
            <a:r>
              <a:rPr lang="en-US" sz="1700" err="1">
                <a:ea typeface="+mn-lt"/>
                <a:cs typeface="+mn-lt"/>
              </a:rPr>
              <a:t>enviar</a:t>
            </a:r>
            <a:r>
              <a:rPr lang="en-US" sz="1700">
                <a:ea typeface="+mn-lt"/>
                <a:cs typeface="+mn-lt"/>
              </a:rPr>
              <a:t> </a:t>
            </a:r>
            <a:r>
              <a:rPr lang="en-US" sz="1700" err="1">
                <a:ea typeface="+mn-lt"/>
                <a:cs typeface="+mn-lt"/>
              </a:rPr>
              <a:t>notificaciones</a:t>
            </a:r>
            <a:r>
              <a:rPr lang="en-US" sz="1700">
                <a:ea typeface="+mn-lt"/>
                <a:cs typeface="+mn-lt"/>
              </a:rPr>
              <a:t> a </a:t>
            </a:r>
            <a:r>
              <a:rPr lang="en-US" sz="1700" err="1">
                <a:ea typeface="+mn-lt"/>
                <a:cs typeface="+mn-lt"/>
              </a:rPr>
              <a:t>los</a:t>
            </a:r>
            <a:r>
              <a:rPr lang="en-US" sz="1700">
                <a:ea typeface="+mn-lt"/>
                <a:cs typeface="+mn-lt"/>
              </a:rPr>
              <a:t> </a:t>
            </a:r>
            <a:r>
              <a:rPr lang="en-US" sz="1700" err="1">
                <a:ea typeface="+mn-lt"/>
                <a:cs typeface="+mn-lt"/>
              </a:rPr>
              <a:t>clientes</a:t>
            </a:r>
            <a:r>
              <a:rPr lang="en-US" sz="1700">
                <a:ea typeface="+mn-lt"/>
                <a:cs typeface="+mn-lt"/>
              </a:rPr>
              <a:t> o </a:t>
            </a:r>
            <a:r>
              <a:rPr lang="en-US" sz="1700" err="1">
                <a:ea typeface="+mn-lt"/>
                <a:cs typeface="+mn-lt"/>
              </a:rPr>
              <a:t>basandose</a:t>
            </a:r>
            <a:r>
              <a:rPr lang="en-US" sz="1700">
                <a:ea typeface="+mn-lt"/>
                <a:cs typeface="+mn-lt"/>
              </a:rPr>
              <a:t> </a:t>
            </a:r>
            <a:r>
              <a:rPr lang="en-US" sz="1700" err="1">
                <a:ea typeface="+mn-lt"/>
                <a:cs typeface="+mn-lt"/>
              </a:rPr>
              <a:t>en</a:t>
            </a:r>
            <a:r>
              <a:rPr lang="en-US" sz="1700">
                <a:ea typeface="+mn-lt"/>
                <a:cs typeface="+mn-lt"/>
              </a:rPr>
              <a:t> </a:t>
            </a:r>
            <a:r>
              <a:rPr lang="en-US" sz="1700" err="1">
                <a:ea typeface="+mn-lt"/>
                <a:cs typeface="+mn-lt"/>
              </a:rPr>
              <a:t>reglas</a:t>
            </a:r>
            <a:r>
              <a:rPr lang="en-US" sz="1700">
                <a:ea typeface="+mn-lt"/>
                <a:cs typeface="+mn-lt"/>
              </a:rPr>
              <a:t> </a:t>
            </a:r>
            <a:r>
              <a:rPr lang="en-US" sz="1700" err="1">
                <a:ea typeface="+mn-lt"/>
                <a:cs typeface="+mn-lt"/>
              </a:rPr>
              <a:t>preestablecidas</a:t>
            </a:r>
            <a:r>
              <a:rPr lang="en-US" sz="1700">
                <a:ea typeface="+mn-lt"/>
                <a:cs typeface="+mn-lt"/>
              </a:rPr>
              <a:t> </a:t>
            </a:r>
            <a:r>
              <a:rPr lang="en-US" sz="1700" err="1">
                <a:ea typeface="+mn-lt"/>
                <a:cs typeface="+mn-lt"/>
              </a:rPr>
              <a:t>por</a:t>
            </a:r>
            <a:r>
              <a:rPr lang="en-US" sz="1700">
                <a:ea typeface="+mn-lt"/>
                <a:cs typeface="+mn-lt"/>
              </a:rPr>
              <a:t> </a:t>
            </a:r>
            <a:r>
              <a:rPr lang="en-US" sz="1700" err="1">
                <a:ea typeface="+mn-lt"/>
                <a:cs typeface="+mn-lt"/>
              </a:rPr>
              <a:t>el</a:t>
            </a:r>
            <a:r>
              <a:rPr lang="en-US" sz="1700">
                <a:ea typeface="+mn-lt"/>
                <a:cs typeface="+mn-lt"/>
              </a:rPr>
              <a:t> </a:t>
            </a:r>
            <a:r>
              <a:rPr lang="en-US" sz="1700" err="1">
                <a:ea typeface="+mn-lt"/>
                <a:cs typeface="+mn-lt"/>
              </a:rPr>
              <a:t>cliente</a:t>
            </a:r>
            <a:r>
              <a:rPr lang="en-US" sz="1700">
                <a:ea typeface="+mn-lt"/>
                <a:cs typeface="+mn-lt"/>
              </a:rPr>
              <a:t>, la </a:t>
            </a:r>
            <a:r>
              <a:rPr lang="en-US" sz="1700" err="1">
                <a:ea typeface="+mn-lt"/>
                <a:cs typeface="+mn-lt"/>
              </a:rPr>
              <a:t>plataforma</a:t>
            </a:r>
            <a:r>
              <a:rPr lang="en-US" sz="1700">
                <a:ea typeface="+mn-lt"/>
                <a:cs typeface="+mn-lt"/>
              </a:rPr>
              <a:t> </a:t>
            </a:r>
            <a:r>
              <a:rPr lang="en-US" sz="1700" err="1">
                <a:ea typeface="+mn-lt"/>
                <a:cs typeface="+mn-lt"/>
              </a:rPr>
              <a:t>tomara</a:t>
            </a:r>
            <a:r>
              <a:rPr lang="en-US" sz="1700">
                <a:ea typeface="+mn-lt"/>
                <a:cs typeface="+mn-lt"/>
              </a:rPr>
              <a:t> </a:t>
            </a:r>
            <a:r>
              <a:rPr lang="en-US" sz="1700" err="1">
                <a:ea typeface="+mn-lt"/>
                <a:cs typeface="+mn-lt"/>
              </a:rPr>
              <a:t>decisiones</a:t>
            </a:r>
            <a:r>
              <a:rPr lang="en-US" sz="1700">
                <a:ea typeface="+mn-lt"/>
                <a:cs typeface="+mn-lt"/>
              </a:rPr>
              <a:t> </a:t>
            </a:r>
            <a:r>
              <a:rPr lang="en-US" sz="1700" err="1">
                <a:ea typeface="+mn-lt"/>
                <a:cs typeface="+mn-lt"/>
              </a:rPr>
              <a:t>realizando</a:t>
            </a:r>
            <a:r>
              <a:rPr lang="en-US" sz="1700">
                <a:ea typeface="+mn-lt"/>
                <a:cs typeface="+mn-lt"/>
              </a:rPr>
              <a:t> </a:t>
            </a:r>
            <a:r>
              <a:rPr lang="en-US" sz="1700" err="1">
                <a:ea typeface="+mn-lt"/>
                <a:cs typeface="+mn-lt"/>
              </a:rPr>
              <a:t>acciones</a:t>
            </a:r>
            <a:r>
              <a:rPr lang="en-US" sz="1700">
                <a:ea typeface="+mn-lt"/>
                <a:cs typeface="+mn-lt"/>
              </a:rPr>
              <a:t> </a:t>
            </a:r>
            <a:r>
              <a:rPr lang="en-US" sz="1700" err="1">
                <a:ea typeface="+mn-lt"/>
                <a:cs typeface="+mn-lt"/>
              </a:rPr>
              <a:t>sobre</a:t>
            </a:r>
            <a:r>
              <a:rPr lang="en-US" sz="1700">
                <a:ea typeface="+mn-lt"/>
                <a:cs typeface="+mn-lt"/>
              </a:rPr>
              <a:t> </a:t>
            </a:r>
            <a:r>
              <a:rPr lang="en-US" sz="1700" err="1">
                <a:ea typeface="+mn-lt"/>
                <a:cs typeface="+mn-lt"/>
              </a:rPr>
              <a:t>otros</a:t>
            </a:r>
            <a:r>
              <a:rPr lang="en-US" sz="1700">
                <a:ea typeface="+mn-lt"/>
                <a:cs typeface="+mn-lt"/>
              </a:rPr>
              <a:t> </a:t>
            </a:r>
            <a:r>
              <a:rPr lang="en-US" sz="1700" err="1">
                <a:ea typeface="+mn-lt"/>
                <a:cs typeface="+mn-lt"/>
              </a:rPr>
              <a:t>dispositivos</a:t>
            </a:r>
            <a:r>
              <a:rPr lang="en-US" sz="1700">
                <a:ea typeface="+mn-lt"/>
                <a:cs typeface="+mn-lt"/>
              </a:rPr>
              <a:t> de </a:t>
            </a:r>
            <a:r>
              <a:rPr lang="en-US" sz="1700" err="1">
                <a:ea typeface="+mn-lt"/>
                <a:cs typeface="+mn-lt"/>
              </a:rPr>
              <a:t>distinta</a:t>
            </a:r>
            <a:r>
              <a:rPr lang="en-US" sz="1700">
                <a:ea typeface="+mn-lt"/>
                <a:cs typeface="+mn-lt"/>
              </a:rPr>
              <a:t> </a:t>
            </a:r>
            <a:r>
              <a:rPr lang="en-US" sz="1700" err="1">
                <a:ea typeface="+mn-lt"/>
                <a:cs typeface="+mn-lt"/>
              </a:rPr>
              <a:t>marca</a:t>
            </a:r>
            <a:r>
              <a:rPr lang="en-US" sz="1700">
                <a:ea typeface="+mn-lt"/>
                <a:cs typeface="+mn-lt"/>
              </a:rPr>
              <a:t> / </a:t>
            </a:r>
            <a:r>
              <a:rPr lang="en-US" sz="1700" err="1">
                <a:ea typeface="+mn-lt"/>
                <a:cs typeface="+mn-lt"/>
              </a:rPr>
              <a:t>origen</a:t>
            </a:r>
            <a:r>
              <a:rPr lang="en-US" sz="1700">
                <a:ea typeface="+mn-lt"/>
                <a:cs typeface="+mn-lt"/>
              </a:rPr>
              <a:t> que se </a:t>
            </a:r>
            <a:r>
              <a:rPr lang="en-US" sz="1700" err="1">
                <a:ea typeface="+mn-lt"/>
                <a:cs typeface="+mn-lt"/>
              </a:rPr>
              <a:t>encuentren</a:t>
            </a:r>
            <a:r>
              <a:rPr lang="en-US" sz="1700">
                <a:ea typeface="+mn-lt"/>
                <a:cs typeface="+mn-lt"/>
              </a:rPr>
              <a:t> </a:t>
            </a:r>
            <a:r>
              <a:rPr lang="en-US" sz="1700" err="1">
                <a:ea typeface="+mn-lt"/>
                <a:cs typeface="+mn-lt"/>
              </a:rPr>
              <a:t>registrados</a:t>
            </a:r>
            <a:r>
              <a:rPr lang="en-US" sz="1700">
                <a:ea typeface="+mn-lt"/>
                <a:cs typeface="+mn-lt"/>
              </a:rPr>
              <a:t> </a:t>
            </a:r>
            <a:r>
              <a:rPr lang="en-US" sz="1700" err="1">
                <a:ea typeface="+mn-lt"/>
                <a:cs typeface="+mn-lt"/>
              </a:rPr>
              <a:t>en</a:t>
            </a:r>
            <a:r>
              <a:rPr lang="en-US" sz="1700">
                <a:ea typeface="+mn-lt"/>
                <a:cs typeface="+mn-lt"/>
              </a:rPr>
              <a:t> la </a:t>
            </a:r>
            <a:r>
              <a:rPr lang="en-US" sz="1700" err="1">
                <a:ea typeface="+mn-lt"/>
                <a:cs typeface="+mn-lt"/>
              </a:rPr>
              <a:t>plataforma</a:t>
            </a:r>
            <a:r>
              <a:rPr lang="en-US" sz="1700">
                <a:ea typeface="+mn-lt"/>
                <a:cs typeface="+mn-lt"/>
              </a:rPr>
              <a:t> </a:t>
            </a:r>
            <a:r>
              <a:rPr lang="en-US" sz="1700" err="1">
                <a:ea typeface="+mn-lt"/>
                <a:cs typeface="+mn-lt"/>
              </a:rPr>
              <a:t>SmartHome</a:t>
            </a:r>
            <a:r>
              <a:rPr lang="en-US" sz="1700">
                <a:ea typeface="+mn-lt"/>
                <a:cs typeface="+mn-lt"/>
              </a:rPr>
              <a:t> (TECO).</a:t>
            </a:r>
            <a:endParaRPr lang="en-US"/>
          </a:p>
          <a:p>
            <a:endParaRPr lang="en-US" sz="1700">
              <a:cs typeface="Calibri"/>
            </a:endParaRPr>
          </a:p>
          <a:p>
            <a:endParaRPr lang="en-US" sz="1700">
              <a:ea typeface="+mn-lt"/>
              <a:cs typeface="+mn-lt"/>
            </a:endParaRPr>
          </a:p>
          <a:p>
            <a:endParaRPr lang="en-US" sz="1700">
              <a:cs typeface="Calibri"/>
            </a:endParaRPr>
          </a:p>
        </p:txBody>
      </p:sp>
      <p:sp>
        <p:nvSpPr>
          <p:cNvPr id="7" name="TextBox 6">
            <a:extLst>
              <a:ext uri="{FF2B5EF4-FFF2-40B4-BE49-F238E27FC236}">
                <a16:creationId xmlns:a16="http://schemas.microsoft.com/office/drawing/2014/main" id="{A8BE7F0B-3801-94D8-1421-1DF63CB46508}"/>
              </a:ext>
            </a:extLst>
          </p:cNvPr>
          <p:cNvSpPr txBox="1"/>
          <p:nvPr/>
        </p:nvSpPr>
        <p:spPr>
          <a:xfrm>
            <a:off x="2544365" y="670321"/>
            <a:ext cx="70961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err="1">
                <a:ea typeface="+mn-lt"/>
                <a:cs typeface="+mn-lt"/>
              </a:rPr>
              <a:t>Diagrama</a:t>
            </a:r>
            <a:r>
              <a:rPr lang="en-US" sz="2000" b="1" u="sng">
                <a:ea typeface="+mn-lt"/>
                <a:cs typeface="+mn-lt"/>
              </a:rPr>
              <a:t> de </a:t>
            </a:r>
            <a:r>
              <a:rPr lang="en-US" sz="2000" b="1" u="sng" err="1">
                <a:ea typeface="+mn-lt"/>
                <a:cs typeface="+mn-lt"/>
              </a:rPr>
              <a:t>Integración</a:t>
            </a:r>
            <a:r>
              <a:rPr lang="en-US" sz="2000" b="1" u="sng">
                <a:ea typeface="+mn-lt"/>
                <a:cs typeface="+mn-lt"/>
              </a:rPr>
              <a:t> de </a:t>
            </a:r>
            <a:r>
              <a:rPr lang="en-US" sz="2000" b="1" u="sng" err="1">
                <a:ea typeface="+mn-lt"/>
                <a:cs typeface="+mn-lt"/>
              </a:rPr>
              <a:t>evento</a:t>
            </a:r>
            <a:r>
              <a:rPr lang="en-US" sz="2000" b="1" u="sng">
                <a:ea typeface="+mn-lt"/>
                <a:cs typeface="+mn-lt"/>
              </a:rPr>
              <a:t> TUYA - AWS </a:t>
            </a:r>
            <a:r>
              <a:rPr lang="en-US" sz="2000" b="1" u="sng" err="1">
                <a:ea typeface="+mn-lt"/>
                <a:cs typeface="+mn-lt"/>
              </a:rPr>
              <a:t>en</a:t>
            </a:r>
            <a:r>
              <a:rPr lang="en-US" sz="2000" b="1" u="sng">
                <a:ea typeface="+mn-lt"/>
                <a:cs typeface="+mn-lt"/>
              </a:rPr>
              <a:t> SMARTHOME</a:t>
            </a:r>
            <a:endParaRPr lang="en-US" sz="2000" b="1" u="sng"/>
          </a:p>
        </p:txBody>
      </p:sp>
      <p:pic>
        <p:nvPicPr>
          <p:cNvPr id="11" name="Picture 11" descr="Diagram&#10;&#10;Description automatically generated">
            <a:extLst>
              <a:ext uri="{FF2B5EF4-FFF2-40B4-BE49-F238E27FC236}">
                <a16:creationId xmlns:a16="http://schemas.microsoft.com/office/drawing/2014/main" id="{10018655-68CF-E2D8-23FB-1D008CB36155}"/>
              </a:ext>
            </a:extLst>
          </p:cNvPr>
          <p:cNvPicPr>
            <a:picLocks noChangeAspect="1"/>
          </p:cNvPicPr>
          <p:nvPr/>
        </p:nvPicPr>
        <p:blipFill>
          <a:blip r:embed="rId3"/>
          <a:stretch>
            <a:fillRect/>
          </a:stretch>
        </p:blipFill>
        <p:spPr>
          <a:xfrm>
            <a:off x="165848" y="1125360"/>
            <a:ext cx="4921135" cy="3529106"/>
          </a:xfrm>
          <a:prstGeom prst="rect">
            <a:avLst/>
          </a:prstGeom>
        </p:spPr>
      </p:pic>
      <p:sp>
        <p:nvSpPr>
          <p:cNvPr id="13" name="TextBox 12">
            <a:extLst>
              <a:ext uri="{FF2B5EF4-FFF2-40B4-BE49-F238E27FC236}">
                <a16:creationId xmlns:a16="http://schemas.microsoft.com/office/drawing/2014/main" id="{F3E15BE9-1324-B664-4350-2EAF9917748C}"/>
              </a:ext>
            </a:extLst>
          </p:cNvPr>
          <p:cNvSpPr txBox="1"/>
          <p:nvPr/>
        </p:nvSpPr>
        <p:spPr>
          <a:xfrm>
            <a:off x="37389" y="5983937"/>
            <a:ext cx="12123311"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solidFill>
                  <a:srgbClr val="0563C1"/>
                </a:solidFill>
                <a:cs typeface="Calibri"/>
                <a:hlinkClick r:id="rId4"/>
              </a:rPr>
              <a:t>Documentacion:</a:t>
            </a:r>
            <a:endParaRPr lang="en-US">
              <a:solidFill>
                <a:srgbClr val="FFFFFF"/>
              </a:solidFill>
              <a:cs typeface="Calibri"/>
              <a:hlinkClick r:id="rId4"/>
            </a:endParaRPr>
          </a:p>
          <a:p>
            <a:r>
              <a:rPr lang="en-US" sz="1700">
                <a:solidFill>
                  <a:srgbClr val="0563C1"/>
                </a:solidFill>
                <a:cs typeface="Calibri"/>
                <a:hlinkClick r:id="rId4">
                  <a:extLst>
                    <a:ext uri="{A12FA001-AC4F-418D-AE19-62706E023703}">
                      <ahyp:hlinkClr xmlns:ahyp="http://schemas.microsoft.com/office/drawing/2018/hyperlinkcolor" val="tx"/>
                    </a:ext>
                  </a:extLst>
                </a:hlinkClick>
              </a:rPr>
              <a:t>https://tecocloud.atlassian.net/wiki/spaces/AA/pages/3446800385/TUYA+-+Evento+en+MESSAGE+QUEUE+ante+actuador+en+Device</a:t>
            </a:r>
            <a:endParaRPr lang="en-US">
              <a:cs typeface="Calibri"/>
              <a:hlinkClick r:id="" action="ppaction://noaction">
                <a:extLst>
                  <a:ext uri="{A12FA001-AC4F-418D-AE19-62706E023703}">
                    <ahyp:hlinkClr xmlns:ahyp="http://schemas.microsoft.com/office/drawing/2018/hyperlinkcolor" val="tx"/>
                  </a:ext>
                </a:extLst>
              </a:hlinkClick>
            </a:endParaRPr>
          </a:p>
        </p:txBody>
      </p:sp>
      <p:sp>
        <p:nvSpPr>
          <p:cNvPr id="14" name="TextBox 13">
            <a:extLst>
              <a:ext uri="{FF2B5EF4-FFF2-40B4-BE49-F238E27FC236}">
                <a16:creationId xmlns:a16="http://schemas.microsoft.com/office/drawing/2014/main" id="{87E4F3B7-40FF-3FFA-7F6B-1BFE395C49CB}"/>
              </a:ext>
            </a:extLst>
          </p:cNvPr>
          <p:cNvSpPr txBox="1"/>
          <p:nvPr/>
        </p:nvSpPr>
        <p:spPr>
          <a:xfrm>
            <a:off x="39832" y="5257676"/>
            <a:ext cx="62198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Demo Q3 eventos MQ Tuya -&gt; sandbox AWS smarthome</a:t>
            </a:r>
            <a:endParaRPr lang="en-US">
              <a:cs typeface="Calibri"/>
            </a:endParaRPr>
          </a:p>
        </p:txBody>
      </p:sp>
    </p:spTree>
    <p:extLst>
      <p:ext uri="{BB962C8B-B14F-4D97-AF65-F5344CB8AC3E}">
        <p14:creationId xmlns:p14="http://schemas.microsoft.com/office/powerpoint/2010/main" val="28476159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fontScale="90000"/>
          </a:bodyPr>
          <a:lstStyle/>
          <a:p>
            <a:r>
              <a:rPr lang="es-AR" sz="4800"/>
              <a:t>Iniciativa | Aplicación Virtualizada de </a:t>
            </a:r>
            <a:r>
              <a:rPr lang="es-AR" sz="4800" err="1"/>
              <a:t>SamKnows</a:t>
            </a:r>
            <a:endParaRPr lang="es-AR" sz="4800" err="1">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a:t>
            </a:r>
            <a:r>
              <a:rPr lang="es-AR" sz="1100" b="1">
                <a:ea typeface="+mn-lt"/>
                <a:cs typeface="+mn-lt"/>
              </a:rPr>
              <a:t> Felipe </a:t>
            </a:r>
            <a:r>
              <a:rPr lang="es-AR" sz="1100" b="1" err="1">
                <a:ea typeface="+mn-lt"/>
                <a:cs typeface="+mn-lt"/>
              </a:rPr>
              <a:t>Gomez</a:t>
            </a:r>
            <a:r>
              <a:rPr lang="es-AR" sz="1100" b="1">
                <a:ea typeface="+mn-lt"/>
                <a:cs typeface="+mn-lt"/>
              </a:rPr>
              <a:t> Fonseca</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Jair Prado </a:t>
            </a:r>
            <a:r>
              <a:rPr lang="es-AR" sz="1100" b="1" err="1">
                <a:latin typeface="Roboto"/>
                <a:ea typeface="Roboto"/>
              </a:rPr>
              <a:t>Chavez</a:t>
            </a:r>
            <a:endParaRPr lang="es-AR" sz="1100" b="1" err="1">
              <a:latin typeface="Roboto"/>
              <a:ea typeface="Roboto"/>
              <a:cs typeface="Roboto"/>
            </a:endParaRPr>
          </a:p>
        </p:txBody>
      </p:sp>
      <p:sp>
        <p:nvSpPr>
          <p:cNvPr id="6" name="Rectángulo redondeado 3">
            <a:extLst>
              <a:ext uri="{FF2B5EF4-FFF2-40B4-BE49-F238E27FC236}">
                <a16:creationId xmlns:a16="http://schemas.microsoft.com/office/drawing/2014/main" id="{17E4FEDB-2AE9-4C1C-A51F-A5D92A42C46A}"/>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42912491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a:latin typeface="Calibri" panose="020F0502020204030204"/>
              </a:rPr>
              <a:t>Aplicación Virtualizada de </a:t>
            </a:r>
            <a:r>
              <a:rPr lang="es-AR" err="1">
                <a:latin typeface="Calibri" panose="020F0502020204030204"/>
              </a:rPr>
              <a:t>SamKnows</a:t>
            </a:r>
            <a:endParaRPr lang="es-AR" sz="1800" i="0" u="none" strike="noStrike" kern="1200" cap="none" spc="0" normalizeH="0" baseline="0" noProof="0" err="1">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4" name="Picture 5" descr="A picture containing text, post-it note, font, rectangle&#10;&#10;Description automatically generated">
            <a:extLst>
              <a:ext uri="{FF2B5EF4-FFF2-40B4-BE49-F238E27FC236}">
                <a16:creationId xmlns:a16="http://schemas.microsoft.com/office/drawing/2014/main" id="{6E75F32F-09E5-0529-564A-930374380570}"/>
              </a:ext>
            </a:extLst>
          </p:cNvPr>
          <p:cNvPicPr>
            <a:picLocks noChangeAspect="1"/>
          </p:cNvPicPr>
          <p:nvPr/>
        </p:nvPicPr>
        <p:blipFill>
          <a:blip r:embed="rId3"/>
          <a:stretch>
            <a:fillRect/>
          </a:stretch>
        </p:blipFill>
        <p:spPr>
          <a:xfrm>
            <a:off x="1173193" y="1713272"/>
            <a:ext cx="10003765" cy="2971380"/>
          </a:xfrm>
          <a:prstGeom prst="rect">
            <a:avLst/>
          </a:prstGeom>
        </p:spPr>
      </p:pic>
    </p:spTree>
    <p:extLst>
      <p:ext uri="{BB962C8B-B14F-4D97-AF65-F5344CB8AC3E}">
        <p14:creationId xmlns:p14="http://schemas.microsoft.com/office/powerpoint/2010/main" val="38216694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461665"/>
          </a:xfrm>
          <a:prstGeom prst="rect">
            <a:avLst/>
          </a:prstGeom>
          <a:noFill/>
        </p:spPr>
        <p:txBody>
          <a:bodyPr wrap="square" lIns="91440" tIns="45720" rIns="91440" bIns="45720" rtlCol="0" anchor="t">
            <a:spAutoFit/>
          </a:bodyPr>
          <a:lstStyle/>
          <a:p>
            <a:pPr>
              <a:defRPr/>
            </a:pPr>
            <a:r>
              <a:rPr kumimoji="0" lang="es-AR" sz="2400" b="1" i="0" u="none" strike="noStrike" kern="1200" cap="none" spc="0" normalizeH="0" baseline="0" noProof="0">
                <a:ln>
                  <a:noFill/>
                </a:ln>
                <a:effectLst/>
                <a:uLnTx/>
                <a:uFillTx/>
                <a:latin typeface="Calibri" panose="020F0502020204030204"/>
                <a:ea typeface="+mn-ea"/>
                <a:cs typeface="+mn-cs"/>
              </a:rPr>
              <a:t>Iniciativa | </a:t>
            </a:r>
            <a:r>
              <a:rPr lang="es-AR" sz="2400" b="1">
                <a:latin typeface="Calibri" panose="020F0502020204030204"/>
              </a:rPr>
              <a:t>Aplicación Virtualizada de </a:t>
            </a:r>
            <a:r>
              <a:rPr lang="es-AR" sz="2400" b="1" err="1">
                <a:latin typeface="Calibri" panose="020F0502020204030204"/>
              </a:rPr>
              <a:t>SamKnows</a:t>
            </a:r>
            <a:endParaRPr lang="es-AR" sz="2400" b="1" i="0" u="none" strike="noStrike" kern="1200" cap="none" spc="0" normalizeH="0" baseline="0" noProof="0" err="1">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
        <p:nvSpPr>
          <p:cNvPr id="4" name="TextBox 3">
            <a:extLst>
              <a:ext uri="{FF2B5EF4-FFF2-40B4-BE49-F238E27FC236}">
                <a16:creationId xmlns:a16="http://schemas.microsoft.com/office/drawing/2014/main" id="{5FBA7E9F-7E88-7166-0B01-1A539739B49B}"/>
              </a:ext>
            </a:extLst>
          </p:cNvPr>
          <p:cNvSpPr txBox="1"/>
          <p:nvPr/>
        </p:nvSpPr>
        <p:spPr>
          <a:xfrm>
            <a:off x="573759" y="842404"/>
            <a:ext cx="104681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pPr marL="285750" indent="-285750">
              <a:buFont typeface="Arial"/>
              <a:buChar char="•"/>
            </a:pPr>
            <a:endParaRPr lang="en-US">
              <a:ea typeface="+mn-lt"/>
              <a:cs typeface="+mn-lt"/>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pic>
        <p:nvPicPr>
          <p:cNvPr id="33" name="Picture 33">
            <a:extLst>
              <a:ext uri="{FF2B5EF4-FFF2-40B4-BE49-F238E27FC236}">
                <a16:creationId xmlns:a16="http://schemas.microsoft.com/office/drawing/2014/main" id="{BA64F547-5C0B-E652-024B-33215B452743}"/>
              </a:ext>
            </a:extLst>
          </p:cNvPr>
          <p:cNvPicPr>
            <a:picLocks noChangeAspect="1"/>
          </p:cNvPicPr>
          <p:nvPr/>
        </p:nvPicPr>
        <p:blipFill>
          <a:blip r:embed="rId3"/>
          <a:stretch>
            <a:fillRect/>
          </a:stretch>
        </p:blipFill>
        <p:spPr>
          <a:xfrm>
            <a:off x="279400" y="1116933"/>
            <a:ext cx="5932311" cy="3594024"/>
          </a:xfrm>
          <a:prstGeom prst="rect">
            <a:avLst/>
          </a:prstGeom>
        </p:spPr>
      </p:pic>
      <p:pic>
        <p:nvPicPr>
          <p:cNvPr id="34" name="Picture 34" descr="A picture containing text, screenshot, diagram, cartoon&#10;&#10;Description automatically generated">
            <a:extLst>
              <a:ext uri="{FF2B5EF4-FFF2-40B4-BE49-F238E27FC236}">
                <a16:creationId xmlns:a16="http://schemas.microsoft.com/office/drawing/2014/main" id="{53431D4F-2897-A96A-9225-E9FEA32277AF}"/>
              </a:ext>
            </a:extLst>
          </p:cNvPr>
          <p:cNvPicPr>
            <a:picLocks noChangeAspect="1"/>
          </p:cNvPicPr>
          <p:nvPr/>
        </p:nvPicPr>
        <p:blipFill>
          <a:blip r:embed="rId4"/>
          <a:stretch>
            <a:fillRect/>
          </a:stretch>
        </p:blipFill>
        <p:spPr>
          <a:xfrm>
            <a:off x="6558845" y="1114617"/>
            <a:ext cx="4522264" cy="3306847"/>
          </a:xfrm>
          <a:prstGeom prst="rect">
            <a:avLst/>
          </a:prstGeom>
        </p:spPr>
      </p:pic>
      <p:sp>
        <p:nvSpPr>
          <p:cNvPr id="37" name="TextBox 36">
            <a:extLst>
              <a:ext uri="{FF2B5EF4-FFF2-40B4-BE49-F238E27FC236}">
                <a16:creationId xmlns:a16="http://schemas.microsoft.com/office/drawing/2014/main" id="{4F0935DE-D373-906D-17F0-0922F3035A14}"/>
              </a:ext>
            </a:extLst>
          </p:cNvPr>
          <p:cNvSpPr txBox="1"/>
          <p:nvPr/>
        </p:nvSpPr>
        <p:spPr>
          <a:xfrm>
            <a:off x="409222" y="4882444"/>
            <a:ext cx="1031522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Propuesta</a:t>
            </a:r>
            <a:r>
              <a:rPr lang="en-US">
                <a:cs typeface="Calibri"/>
              </a:rPr>
              <a:t>: </a:t>
            </a:r>
            <a:r>
              <a:rPr lang="en-US" err="1">
                <a:cs typeface="Calibri"/>
              </a:rPr>
              <a:t>ofrecer</a:t>
            </a:r>
            <a:r>
              <a:rPr lang="en-US">
                <a:cs typeface="Calibri"/>
              </a:rPr>
              <a:t> </a:t>
            </a:r>
            <a:r>
              <a:rPr lang="en-US" err="1">
                <a:cs typeface="Calibri"/>
              </a:rPr>
              <a:t>nuevos</a:t>
            </a:r>
            <a:r>
              <a:rPr lang="en-US">
                <a:cs typeface="Calibri"/>
              </a:rPr>
              <a:t> </a:t>
            </a:r>
            <a:r>
              <a:rPr lang="en-US" err="1">
                <a:cs typeface="Calibri"/>
              </a:rPr>
              <a:t>servicios</a:t>
            </a:r>
            <a:r>
              <a:rPr lang="en-US">
                <a:cs typeface="Calibri"/>
              </a:rPr>
              <a:t> </a:t>
            </a:r>
            <a:r>
              <a:rPr lang="en-US" err="1">
                <a:cs typeface="Calibri"/>
              </a:rPr>
              <a:t>contenerizados</a:t>
            </a:r>
            <a:r>
              <a:rPr lang="en-US">
                <a:cs typeface="Calibri"/>
              </a:rPr>
              <a:t> </a:t>
            </a:r>
            <a:r>
              <a:rPr lang="en-US" err="1">
                <a:cs typeface="Calibri"/>
              </a:rPr>
              <a:t>en</a:t>
            </a:r>
            <a:r>
              <a:rPr lang="en-US">
                <a:cs typeface="Calibri"/>
              </a:rPr>
              <a:t> cm </a:t>
            </a:r>
            <a:r>
              <a:rPr lang="en-US" err="1">
                <a:cs typeface="Calibri"/>
              </a:rPr>
              <a:t>aprovechando</a:t>
            </a:r>
            <a:r>
              <a:rPr lang="en-US">
                <a:cs typeface="Calibri"/>
              </a:rPr>
              <a:t> la </a:t>
            </a:r>
            <a:r>
              <a:rPr lang="en-US" err="1">
                <a:cs typeface="Calibri"/>
              </a:rPr>
              <a:t>capacidad</a:t>
            </a:r>
            <a:r>
              <a:rPr lang="en-US">
                <a:cs typeface="Calibri"/>
              </a:rPr>
              <a:t> </a:t>
            </a:r>
            <a:r>
              <a:rPr lang="en-US" err="1">
                <a:cs typeface="Calibri"/>
              </a:rPr>
              <a:t>instala</a:t>
            </a:r>
            <a:r>
              <a:rPr lang="en-US">
                <a:cs typeface="Calibri"/>
              </a:rPr>
              <a:t> de la </a:t>
            </a:r>
            <a:r>
              <a:rPr lang="en-US" err="1">
                <a:cs typeface="Calibri"/>
              </a:rPr>
              <a:t>compañia</a:t>
            </a:r>
            <a:r>
              <a:rPr lang="en-US">
                <a:cs typeface="Calibri"/>
              </a:rPr>
              <a:t>.</a:t>
            </a:r>
          </a:p>
          <a:p>
            <a:r>
              <a:rPr lang="en-US">
                <a:cs typeface="Calibri"/>
              </a:rPr>
              <a:t>Para </a:t>
            </a:r>
            <a:r>
              <a:rPr lang="en-US" err="1">
                <a:cs typeface="Calibri"/>
              </a:rPr>
              <a:t>proximos</a:t>
            </a:r>
            <a:r>
              <a:rPr lang="en-US">
                <a:cs typeface="Calibri"/>
              </a:rPr>
              <a:t> Q se </a:t>
            </a:r>
            <a:r>
              <a:rPr lang="en-US" err="1">
                <a:cs typeface="Calibri"/>
              </a:rPr>
              <a:t>realizará</a:t>
            </a:r>
            <a:r>
              <a:rPr lang="en-US">
                <a:cs typeface="Calibri"/>
              </a:rPr>
              <a:t> </a:t>
            </a:r>
            <a:r>
              <a:rPr lang="en-US" err="1">
                <a:cs typeface="Calibri"/>
              </a:rPr>
              <a:t>prueba</a:t>
            </a:r>
            <a:r>
              <a:rPr lang="en-US">
                <a:cs typeface="Calibri"/>
              </a:rPr>
              <a:t> de </a:t>
            </a:r>
            <a:r>
              <a:rPr lang="en-US" err="1">
                <a:cs typeface="Calibri"/>
              </a:rPr>
              <a:t>concepto</a:t>
            </a:r>
            <a:r>
              <a:rPr lang="en-US">
                <a:cs typeface="Calibri"/>
              </a:rPr>
              <a:t> </a:t>
            </a:r>
            <a:r>
              <a:rPr lang="en-US" err="1">
                <a:cs typeface="Calibri"/>
              </a:rPr>
              <a:t>en</a:t>
            </a:r>
            <a:r>
              <a:rPr lang="en-US">
                <a:cs typeface="Calibri"/>
              </a:rPr>
              <a:t> 200 </a:t>
            </a:r>
            <a:r>
              <a:rPr lang="en-US" err="1">
                <a:cs typeface="Calibri"/>
              </a:rPr>
              <a:t>clientes</a:t>
            </a:r>
            <a:r>
              <a:rPr lang="en-US">
                <a:cs typeface="Calibri"/>
              </a:rPr>
              <a:t> con </a:t>
            </a:r>
            <a:r>
              <a:rPr lang="en-US" err="1">
                <a:cs typeface="Calibri"/>
              </a:rPr>
              <a:t>una</a:t>
            </a:r>
            <a:r>
              <a:rPr lang="en-US">
                <a:cs typeface="Calibri"/>
              </a:rPr>
              <a:t> </a:t>
            </a:r>
            <a:r>
              <a:rPr lang="en-US" err="1">
                <a:cs typeface="Calibri"/>
              </a:rPr>
              <a:t>aplicación</a:t>
            </a:r>
            <a:r>
              <a:rPr lang="en-US">
                <a:cs typeface="Calibri"/>
              </a:rPr>
              <a:t> de </a:t>
            </a:r>
            <a:r>
              <a:rPr lang="en-US" err="1">
                <a:cs typeface="Calibri"/>
              </a:rPr>
              <a:t>medición</a:t>
            </a:r>
            <a:r>
              <a:rPr lang="en-US">
                <a:cs typeface="Calibri"/>
              </a:rPr>
              <a:t> de redes </a:t>
            </a:r>
            <a:r>
              <a:rPr lang="en-US" err="1">
                <a:cs typeface="Calibri"/>
              </a:rPr>
              <a:t>en</a:t>
            </a:r>
            <a:r>
              <a:rPr lang="en-US">
                <a:cs typeface="Calibri"/>
              </a:rPr>
              <a:t> </a:t>
            </a:r>
            <a:r>
              <a:rPr lang="en-US" err="1">
                <a:cs typeface="Calibri"/>
              </a:rPr>
              <a:t>equipos</a:t>
            </a:r>
            <a:r>
              <a:rPr lang="en-US">
                <a:cs typeface="Calibri"/>
              </a:rPr>
              <a:t> 4233 </a:t>
            </a:r>
            <a:r>
              <a:rPr lang="en-US" err="1">
                <a:cs typeface="Calibri"/>
              </a:rPr>
              <a:t>wifi</a:t>
            </a:r>
            <a:r>
              <a:rPr lang="en-US">
                <a:cs typeface="Calibri"/>
              </a:rPr>
              <a:t> 5 de </a:t>
            </a:r>
            <a:r>
              <a:rPr lang="en-US" err="1">
                <a:cs typeface="Calibri"/>
              </a:rPr>
              <a:t>Vantiva</a:t>
            </a:r>
            <a:r>
              <a:rPr lang="en-US">
                <a:cs typeface="Calibri"/>
              </a:rPr>
              <a:t>/Technicolor.</a:t>
            </a:r>
          </a:p>
          <a:p>
            <a:pPr algn="just"/>
            <a:r>
              <a:rPr lang="en-US">
                <a:cs typeface="Calibri"/>
              </a:rPr>
              <a:t>En </a:t>
            </a:r>
            <a:r>
              <a:rPr lang="en-US" err="1">
                <a:cs typeface="Calibri"/>
              </a:rPr>
              <a:t>este</a:t>
            </a:r>
            <a:r>
              <a:rPr lang="en-US">
                <a:cs typeface="Calibri"/>
              </a:rPr>
              <a:t> </a:t>
            </a:r>
            <a:r>
              <a:rPr lang="en-US" err="1">
                <a:cs typeface="Calibri"/>
              </a:rPr>
              <a:t>caso</a:t>
            </a:r>
            <a:r>
              <a:rPr lang="en-US">
                <a:cs typeface="Calibri"/>
              </a:rPr>
              <a:t>, se </a:t>
            </a:r>
            <a:r>
              <a:rPr lang="en-US" err="1">
                <a:cs typeface="Calibri"/>
              </a:rPr>
              <a:t>realiza</a:t>
            </a:r>
            <a:r>
              <a:rPr lang="en-US">
                <a:cs typeface="Calibri"/>
              </a:rPr>
              <a:t> </a:t>
            </a:r>
            <a:r>
              <a:rPr lang="en-US" err="1">
                <a:cs typeface="Calibri"/>
              </a:rPr>
              <a:t>el</a:t>
            </a:r>
            <a:r>
              <a:rPr lang="en-US">
                <a:cs typeface="Calibri"/>
              </a:rPr>
              <a:t> primer trial </a:t>
            </a:r>
            <a:r>
              <a:rPr lang="en-US" err="1">
                <a:cs typeface="Calibri"/>
              </a:rPr>
              <a:t>en</a:t>
            </a:r>
            <a:r>
              <a:rPr lang="en-US">
                <a:cs typeface="Calibri"/>
              </a:rPr>
              <a:t> </a:t>
            </a:r>
            <a:r>
              <a:rPr lang="en-US" err="1">
                <a:cs typeface="Calibri"/>
              </a:rPr>
              <a:t>equipo</a:t>
            </a:r>
            <a:r>
              <a:rPr lang="en-US">
                <a:cs typeface="Calibri"/>
              </a:rPr>
              <a:t> CGA437 wifi6, </a:t>
            </a:r>
            <a:r>
              <a:rPr lang="en-US" err="1">
                <a:cs typeface="Calibri"/>
              </a:rPr>
              <a:t>contemplando</a:t>
            </a:r>
            <a:r>
              <a:rPr lang="en-US">
                <a:cs typeface="Calibri"/>
              </a:rPr>
              <a:t> </a:t>
            </a:r>
            <a:r>
              <a:rPr lang="en-US" err="1">
                <a:cs typeface="Calibri"/>
              </a:rPr>
              <a:t>futuras</a:t>
            </a:r>
            <a:r>
              <a:rPr lang="en-US">
                <a:cs typeface="Calibri"/>
              </a:rPr>
              <a:t> </a:t>
            </a:r>
            <a:r>
              <a:rPr lang="en-US" err="1">
                <a:cs typeface="Calibri"/>
              </a:rPr>
              <a:t>tecnologías</a:t>
            </a:r>
            <a:r>
              <a:rPr lang="en-US">
                <a:cs typeface="Calibri"/>
              </a:rPr>
              <a:t>, </a:t>
            </a:r>
            <a:r>
              <a:rPr lang="en-US" err="1">
                <a:cs typeface="Calibri"/>
              </a:rPr>
              <a:t>utilizando</a:t>
            </a:r>
            <a:r>
              <a:rPr lang="en-US">
                <a:cs typeface="Calibri"/>
              </a:rPr>
              <a:t> DAC </a:t>
            </a:r>
            <a:r>
              <a:rPr lang="en-US" err="1">
                <a:cs typeface="Calibri"/>
              </a:rPr>
              <a:t>como</a:t>
            </a:r>
            <a:r>
              <a:rPr lang="en-US">
                <a:cs typeface="Calibri"/>
              </a:rPr>
              <a:t> </a:t>
            </a:r>
            <a:r>
              <a:rPr lang="en-US" err="1">
                <a:cs typeface="Calibri"/>
              </a:rPr>
              <a:t>plataforma</a:t>
            </a:r>
            <a:r>
              <a:rPr lang="en-US">
                <a:cs typeface="Calibri"/>
              </a:rPr>
              <a:t> de </a:t>
            </a:r>
            <a:r>
              <a:rPr lang="en-US" err="1">
                <a:cs typeface="Calibri"/>
              </a:rPr>
              <a:t>orquestación</a:t>
            </a:r>
            <a:r>
              <a:rPr lang="en-US">
                <a:cs typeface="Calibri"/>
              </a:rPr>
              <a:t> y </a:t>
            </a:r>
            <a:r>
              <a:rPr lang="en-US" err="1">
                <a:cs typeface="Calibri"/>
              </a:rPr>
              <a:t>empaquetado</a:t>
            </a:r>
            <a:r>
              <a:rPr lang="en-US">
                <a:cs typeface="Calibri"/>
              </a:rPr>
              <a:t> de </a:t>
            </a:r>
            <a:r>
              <a:rPr lang="en-US" err="1">
                <a:cs typeface="Calibri"/>
              </a:rPr>
              <a:t>imagenes</a:t>
            </a:r>
            <a:r>
              <a:rPr lang="en-US">
                <a:cs typeface="Calibri"/>
              </a:rPr>
              <a:t> containers. </a:t>
            </a:r>
          </a:p>
        </p:txBody>
      </p:sp>
      <p:sp>
        <p:nvSpPr>
          <p:cNvPr id="5" name="TextBox 4">
            <a:extLst>
              <a:ext uri="{FF2B5EF4-FFF2-40B4-BE49-F238E27FC236}">
                <a16:creationId xmlns:a16="http://schemas.microsoft.com/office/drawing/2014/main" id="{02E2C71C-7E28-2AE7-81F0-6122FCD674AB}"/>
              </a:ext>
            </a:extLst>
          </p:cNvPr>
          <p:cNvSpPr txBox="1"/>
          <p:nvPr/>
        </p:nvSpPr>
        <p:spPr>
          <a:xfrm>
            <a:off x="7039155" y="44224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Demo Samknows Q2.mp4</a:t>
            </a:r>
            <a:endParaRPr lang="en-US"/>
          </a:p>
        </p:txBody>
      </p:sp>
    </p:spTree>
    <p:extLst>
      <p:ext uri="{BB962C8B-B14F-4D97-AF65-F5344CB8AC3E}">
        <p14:creationId xmlns:p14="http://schemas.microsoft.com/office/powerpoint/2010/main" val="300311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Iniciativas</a:t>
            </a:r>
            <a:endParaRPr lang="es-AR" sz="4800">
              <a:cs typeface="Calibri Light" panose="020F0302020204030204"/>
            </a:endParaRPr>
          </a:p>
        </p:txBody>
      </p:sp>
    </p:spTree>
    <p:extLst>
      <p:ext uri="{BB962C8B-B14F-4D97-AF65-F5344CB8AC3E}">
        <p14:creationId xmlns:p14="http://schemas.microsoft.com/office/powerpoint/2010/main" val="18572078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fontScale="90000"/>
          </a:bodyPr>
          <a:lstStyle/>
          <a:p>
            <a:r>
              <a:rPr lang="es-AR" sz="4800"/>
              <a:t>Iniciativa | </a:t>
            </a:r>
            <a:r>
              <a:rPr lang="es-AR" sz="4800" err="1">
                <a:ea typeface="+mj-lt"/>
                <a:cs typeface="+mj-lt"/>
              </a:rPr>
              <a:t>WiFi</a:t>
            </a:r>
            <a:r>
              <a:rPr lang="es-AR" sz="4800">
                <a:ea typeface="+mj-lt"/>
                <a:cs typeface="+mj-lt"/>
              </a:rPr>
              <a:t> Pass (Solución BKP </a:t>
            </a:r>
            <a:r>
              <a:rPr lang="es-AR" sz="4800" err="1">
                <a:ea typeface="+mj-lt"/>
                <a:cs typeface="+mj-lt"/>
              </a:rPr>
              <a:t>CableLabs</a:t>
            </a:r>
            <a:r>
              <a:rPr lang="es-AR" sz="4800">
                <a:ea typeface="+mj-lt"/>
                <a:cs typeface="+mj-lt"/>
              </a:rPr>
              <a:t> -ARC)</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a:t>
            </a:r>
            <a:r>
              <a:rPr lang="es-AR" sz="1100" b="1">
                <a:ea typeface="+mn-lt"/>
                <a:cs typeface="+mn-lt"/>
              </a:rPr>
              <a:t>Felipe </a:t>
            </a:r>
            <a:r>
              <a:rPr lang="es-AR" sz="1100" b="1" err="1">
                <a:ea typeface="+mn-lt"/>
                <a:cs typeface="+mn-lt"/>
              </a:rPr>
              <a:t>Gomez</a:t>
            </a:r>
            <a:r>
              <a:rPr lang="es-AR" sz="1100" b="1">
                <a:ea typeface="+mn-lt"/>
                <a:cs typeface="+mn-lt"/>
              </a:rPr>
              <a:t> Fonseca </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Jair Prado </a:t>
            </a:r>
            <a:r>
              <a:rPr lang="es-AR" sz="1100" b="1" err="1">
                <a:latin typeface="Roboto"/>
                <a:ea typeface="Roboto"/>
              </a:rPr>
              <a:t>Chavez</a:t>
            </a:r>
            <a:endParaRPr lang="es-AR" sz="1100" b="1" err="1">
              <a:latin typeface="Roboto"/>
              <a:ea typeface="Roboto"/>
              <a:cs typeface="Roboto"/>
            </a:endParaRPr>
          </a:p>
        </p:txBody>
      </p:sp>
      <p:sp>
        <p:nvSpPr>
          <p:cNvPr id="6" name="Rectángulo redondeado 3">
            <a:extLst>
              <a:ext uri="{FF2B5EF4-FFF2-40B4-BE49-F238E27FC236}">
                <a16:creationId xmlns:a16="http://schemas.microsoft.com/office/drawing/2014/main" id="{17E4FEDB-2AE9-4C1C-A51F-A5D92A42C46A}"/>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309083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a:t>
            </a:r>
            <a:r>
              <a:rPr lang="es-AR">
                <a:latin typeface="Calibri" panose="020F0502020204030204"/>
              </a:rPr>
              <a:t> </a:t>
            </a:r>
            <a:r>
              <a:rPr lang="es-AR" err="1">
                <a:ea typeface="+mn-lt"/>
                <a:cs typeface="+mn-lt"/>
              </a:rPr>
              <a:t>WiFi</a:t>
            </a:r>
            <a:r>
              <a:rPr lang="es-AR">
                <a:ea typeface="+mn-lt"/>
                <a:cs typeface="+mn-lt"/>
              </a:rPr>
              <a:t> Pass (Solución BKP </a:t>
            </a:r>
            <a:r>
              <a:rPr lang="es-AR" err="1">
                <a:ea typeface="+mn-lt"/>
                <a:cs typeface="+mn-lt"/>
              </a:rPr>
              <a:t>CableLabs</a:t>
            </a:r>
            <a:r>
              <a:rPr lang="es-AR">
                <a:ea typeface="+mn-lt"/>
                <a:cs typeface="+mn-lt"/>
              </a:rPr>
              <a:t> -ARC)</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3" name="Picture 3" descr="A picture containing text, post-it note, font, rectangle&#10;&#10;Description automatically generated">
            <a:extLst>
              <a:ext uri="{FF2B5EF4-FFF2-40B4-BE49-F238E27FC236}">
                <a16:creationId xmlns:a16="http://schemas.microsoft.com/office/drawing/2014/main" id="{886BD624-1310-ED70-D18E-F2D38B86B4B7}"/>
              </a:ext>
            </a:extLst>
          </p:cNvPr>
          <p:cNvPicPr>
            <a:picLocks noChangeAspect="1"/>
          </p:cNvPicPr>
          <p:nvPr/>
        </p:nvPicPr>
        <p:blipFill>
          <a:blip r:embed="rId3"/>
          <a:stretch>
            <a:fillRect/>
          </a:stretch>
        </p:blipFill>
        <p:spPr>
          <a:xfrm>
            <a:off x="1130060" y="2289261"/>
            <a:ext cx="9946255" cy="2452006"/>
          </a:xfrm>
          <a:prstGeom prst="rect">
            <a:avLst/>
          </a:prstGeom>
        </p:spPr>
      </p:pic>
    </p:spTree>
    <p:extLst>
      <p:ext uri="{BB962C8B-B14F-4D97-AF65-F5344CB8AC3E}">
        <p14:creationId xmlns:p14="http://schemas.microsoft.com/office/powerpoint/2010/main" val="40401811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a:t>
            </a:r>
            <a:r>
              <a:rPr lang="es-AR">
                <a:latin typeface="Calibri" panose="020F0502020204030204"/>
              </a:rPr>
              <a:t> </a:t>
            </a:r>
            <a:r>
              <a:rPr lang="es-AR" err="1">
                <a:ea typeface="+mn-lt"/>
                <a:cs typeface="+mn-lt"/>
              </a:rPr>
              <a:t>WiFi</a:t>
            </a:r>
            <a:r>
              <a:rPr lang="es-AR">
                <a:ea typeface="+mn-lt"/>
                <a:cs typeface="+mn-lt"/>
              </a:rPr>
              <a:t> Pass (Solución BKP </a:t>
            </a:r>
            <a:r>
              <a:rPr lang="es-AR" err="1">
                <a:ea typeface="+mn-lt"/>
                <a:cs typeface="+mn-lt"/>
              </a:rPr>
              <a:t>CableLabs</a:t>
            </a:r>
            <a:r>
              <a:rPr lang="es-AR">
                <a:ea typeface="+mn-lt"/>
                <a:cs typeface="+mn-lt"/>
              </a:rPr>
              <a:t> -ARC)</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3" name="Picture 3" descr="A picture containing text, clock&#10;&#10;Description automatically generated">
            <a:extLst>
              <a:ext uri="{FF2B5EF4-FFF2-40B4-BE49-F238E27FC236}">
                <a16:creationId xmlns:a16="http://schemas.microsoft.com/office/drawing/2014/main" id="{3645CEE2-FA24-8FFB-A04A-5FC291BFD378}"/>
              </a:ext>
            </a:extLst>
          </p:cNvPr>
          <p:cNvPicPr>
            <a:picLocks noChangeAspect="1"/>
          </p:cNvPicPr>
          <p:nvPr/>
        </p:nvPicPr>
        <p:blipFill>
          <a:blip r:embed="rId3"/>
          <a:stretch>
            <a:fillRect/>
          </a:stretch>
        </p:blipFill>
        <p:spPr>
          <a:xfrm>
            <a:off x="2776269" y="1042792"/>
            <a:ext cx="6256069" cy="3714086"/>
          </a:xfrm>
          <a:prstGeom prst="rect">
            <a:avLst/>
          </a:prstGeom>
        </p:spPr>
      </p:pic>
      <p:sp>
        <p:nvSpPr>
          <p:cNvPr id="4" name="TextBox 3">
            <a:extLst>
              <a:ext uri="{FF2B5EF4-FFF2-40B4-BE49-F238E27FC236}">
                <a16:creationId xmlns:a16="http://schemas.microsoft.com/office/drawing/2014/main" id="{EA0A5C5C-5AF0-FEF5-EC39-711C2C48F350}"/>
              </a:ext>
            </a:extLst>
          </p:cNvPr>
          <p:cNvSpPr txBox="1"/>
          <p:nvPr/>
        </p:nvSpPr>
        <p:spPr>
          <a:xfrm>
            <a:off x="7369833" y="986287"/>
            <a:ext cx="45691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D4D4D4"/>
              </a:solidFill>
              <a:latin typeface="Consolas"/>
            </a:endParaRPr>
          </a:p>
        </p:txBody>
      </p:sp>
      <p:sp>
        <p:nvSpPr>
          <p:cNvPr id="6" name="TextBox 5">
            <a:extLst>
              <a:ext uri="{FF2B5EF4-FFF2-40B4-BE49-F238E27FC236}">
                <a16:creationId xmlns:a16="http://schemas.microsoft.com/office/drawing/2014/main" id="{28F1430D-39AF-88EE-6432-4433C2CCB40C}"/>
              </a:ext>
            </a:extLst>
          </p:cNvPr>
          <p:cNvSpPr txBox="1"/>
          <p:nvPr/>
        </p:nvSpPr>
        <p:spPr>
          <a:xfrm>
            <a:off x="451555" y="4868332"/>
            <a:ext cx="103152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Integración</a:t>
            </a:r>
            <a:r>
              <a:rPr lang="en-US">
                <a:cs typeface="Calibri"/>
              </a:rPr>
              <a:t> de </a:t>
            </a:r>
            <a:r>
              <a:rPr lang="en-US" err="1">
                <a:cs typeface="Calibri"/>
              </a:rPr>
              <a:t>servicios</a:t>
            </a:r>
            <a:r>
              <a:rPr lang="en-US">
                <a:cs typeface="Calibri"/>
              </a:rPr>
              <a:t> </a:t>
            </a:r>
            <a:r>
              <a:rPr lang="en-US" err="1">
                <a:cs typeface="Calibri"/>
              </a:rPr>
              <a:t>fijos</a:t>
            </a:r>
            <a:r>
              <a:rPr lang="en-US">
                <a:cs typeface="Calibri"/>
              </a:rPr>
              <a:t> y de </a:t>
            </a:r>
            <a:r>
              <a:rPr lang="en-US" err="1">
                <a:cs typeface="Calibri"/>
              </a:rPr>
              <a:t>conectividad</a:t>
            </a:r>
            <a:r>
              <a:rPr lang="en-US">
                <a:cs typeface="Calibri"/>
              </a:rPr>
              <a:t> </a:t>
            </a:r>
            <a:r>
              <a:rPr lang="en-US" err="1">
                <a:cs typeface="Calibri"/>
              </a:rPr>
              <a:t>móvil</a:t>
            </a:r>
            <a:r>
              <a:rPr lang="en-US">
                <a:cs typeface="Calibri"/>
              </a:rPr>
              <a:t> para </a:t>
            </a:r>
            <a:r>
              <a:rPr lang="en-US" err="1">
                <a:cs typeface="Calibri"/>
              </a:rPr>
              <a:t>ofrecer</a:t>
            </a:r>
            <a:r>
              <a:rPr lang="en-US">
                <a:cs typeface="Calibri"/>
              </a:rPr>
              <a:t> </a:t>
            </a:r>
            <a:r>
              <a:rPr lang="en-US" err="1">
                <a:cs typeface="Calibri"/>
              </a:rPr>
              <a:t>una</a:t>
            </a:r>
            <a:r>
              <a:rPr lang="en-US">
                <a:cs typeface="Calibri"/>
              </a:rPr>
              <a:t> </a:t>
            </a:r>
            <a:r>
              <a:rPr lang="en-US" err="1">
                <a:cs typeface="Calibri"/>
              </a:rPr>
              <a:t>conmutación</a:t>
            </a:r>
            <a:r>
              <a:rPr lang="en-US">
                <a:cs typeface="Calibri"/>
              </a:rPr>
              <a:t> </a:t>
            </a:r>
            <a:r>
              <a:rPr lang="en-US" err="1">
                <a:cs typeface="Calibri"/>
              </a:rPr>
              <a:t>automática</a:t>
            </a:r>
            <a:r>
              <a:rPr lang="en-US">
                <a:cs typeface="Calibri"/>
              </a:rPr>
              <a:t> de redes </a:t>
            </a:r>
            <a:r>
              <a:rPr lang="en-US" err="1">
                <a:cs typeface="Calibri"/>
              </a:rPr>
              <a:t>en</a:t>
            </a:r>
            <a:r>
              <a:rPr lang="en-US">
                <a:cs typeface="Calibri"/>
              </a:rPr>
              <a:t> </a:t>
            </a:r>
            <a:r>
              <a:rPr lang="en-US" err="1">
                <a:cs typeface="Calibri"/>
              </a:rPr>
              <a:t>caso</a:t>
            </a:r>
            <a:r>
              <a:rPr lang="en-US">
                <a:cs typeface="Calibri"/>
              </a:rPr>
              <a:t> de </a:t>
            </a:r>
            <a:r>
              <a:rPr lang="en-US" err="1">
                <a:cs typeface="Calibri"/>
              </a:rPr>
              <a:t>pérdida</a:t>
            </a:r>
            <a:r>
              <a:rPr lang="en-US">
                <a:cs typeface="Calibri"/>
              </a:rPr>
              <a:t> de </a:t>
            </a:r>
            <a:r>
              <a:rPr lang="en-US" err="1">
                <a:cs typeface="Calibri"/>
              </a:rPr>
              <a:t>conectividad</a:t>
            </a:r>
            <a:r>
              <a:rPr lang="en-US">
                <a:cs typeface="Calibri"/>
              </a:rPr>
              <a:t> </a:t>
            </a:r>
            <a:r>
              <a:rPr lang="en-US" err="1">
                <a:cs typeface="Calibri"/>
              </a:rPr>
              <a:t>fija</a:t>
            </a:r>
            <a:r>
              <a:rPr lang="en-US">
                <a:cs typeface="Calibri"/>
              </a:rPr>
              <a:t> (WAN). La idea es </a:t>
            </a:r>
            <a:r>
              <a:rPr lang="en-US" err="1">
                <a:cs typeface="Calibri"/>
              </a:rPr>
              <a:t>permitir</a:t>
            </a:r>
            <a:r>
              <a:rPr lang="en-US">
                <a:cs typeface="Calibri"/>
              </a:rPr>
              <a:t> que </a:t>
            </a:r>
            <a:r>
              <a:rPr lang="en-US" err="1">
                <a:cs typeface="Calibri"/>
              </a:rPr>
              <a:t>el</a:t>
            </a:r>
            <a:r>
              <a:rPr lang="en-US">
                <a:cs typeface="Calibri"/>
              </a:rPr>
              <a:t> GW  se </a:t>
            </a:r>
            <a:r>
              <a:rPr lang="en-US" err="1">
                <a:cs typeface="Calibri"/>
              </a:rPr>
              <a:t>conecte</a:t>
            </a:r>
            <a:r>
              <a:rPr lang="en-US">
                <a:cs typeface="Calibri"/>
              </a:rPr>
              <a:t> </a:t>
            </a:r>
            <a:r>
              <a:rPr lang="en-US" err="1">
                <a:cs typeface="Calibri"/>
              </a:rPr>
              <a:t>automáticamente</a:t>
            </a:r>
            <a:r>
              <a:rPr lang="en-US">
                <a:cs typeface="Calibri"/>
              </a:rPr>
              <a:t> a </a:t>
            </a:r>
            <a:r>
              <a:rPr lang="en-US" err="1">
                <a:cs typeface="Calibri"/>
              </a:rPr>
              <a:t>los</a:t>
            </a:r>
            <a:r>
              <a:rPr lang="en-US">
                <a:cs typeface="Calibri"/>
              </a:rPr>
              <a:t> puntos de </a:t>
            </a:r>
            <a:r>
              <a:rPr lang="en-US" err="1">
                <a:cs typeface="Calibri"/>
              </a:rPr>
              <a:t>acceso</a:t>
            </a:r>
            <a:r>
              <a:rPr lang="en-US">
                <a:cs typeface="Calibri"/>
              </a:rPr>
              <a:t> </a:t>
            </a:r>
            <a:r>
              <a:rPr lang="en-US" err="1">
                <a:cs typeface="Calibri"/>
              </a:rPr>
              <a:t>móviles</a:t>
            </a:r>
            <a:r>
              <a:rPr lang="en-US">
                <a:cs typeface="Calibri"/>
              </a:rPr>
              <a:t> (hotspots) del </a:t>
            </a:r>
            <a:r>
              <a:rPr lang="en-US" err="1">
                <a:cs typeface="Calibri"/>
              </a:rPr>
              <a:t>celular</a:t>
            </a:r>
            <a:r>
              <a:rPr lang="en-US">
                <a:cs typeface="Calibri"/>
              </a:rPr>
              <a:t>, sin </a:t>
            </a:r>
            <a:r>
              <a:rPr lang="en-US" err="1">
                <a:cs typeface="Calibri"/>
              </a:rPr>
              <a:t>necesidad</a:t>
            </a:r>
            <a:r>
              <a:rPr lang="en-US">
                <a:cs typeface="Calibri"/>
              </a:rPr>
              <a:t> de que </a:t>
            </a:r>
            <a:r>
              <a:rPr lang="en-US" err="1">
                <a:cs typeface="Calibri"/>
              </a:rPr>
              <a:t>el</a:t>
            </a:r>
            <a:r>
              <a:rPr lang="en-US">
                <a:cs typeface="Calibri"/>
              </a:rPr>
              <a:t> </a:t>
            </a:r>
            <a:r>
              <a:rPr lang="en-US" err="1">
                <a:cs typeface="Calibri"/>
              </a:rPr>
              <a:t>cliente</a:t>
            </a:r>
            <a:r>
              <a:rPr lang="en-US">
                <a:cs typeface="Calibri"/>
              </a:rPr>
              <a:t> final </a:t>
            </a:r>
            <a:r>
              <a:rPr lang="en-US" err="1">
                <a:cs typeface="Calibri"/>
              </a:rPr>
              <a:t>tenga</a:t>
            </a:r>
            <a:r>
              <a:rPr lang="en-US">
                <a:cs typeface="Calibri"/>
              </a:rPr>
              <a:t> que </a:t>
            </a:r>
            <a:r>
              <a:rPr lang="en-US" err="1">
                <a:cs typeface="Calibri"/>
              </a:rPr>
              <a:t>reconectar</a:t>
            </a:r>
            <a:r>
              <a:rPr lang="en-US">
                <a:cs typeface="Calibri"/>
              </a:rPr>
              <a:t> </a:t>
            </a:r>
            <a:r>
              <a:rPr lang="en-US" err="1">
                <a:cs typeface="Calibri"/>
              </a:rPr>
              <a:t>manualmente</a:t>
            </a:r>
            <a:r>
              <a:rPr lang="en-US">
                <a:cs typeface="Calibri"/>
              </a:rPr>
              <a:t> </a:t>
            </a:r>
            <a:r>
              <a:rPr lang="en-US" err="1">
                <a:cs typeface="Calibri"/>
              </a:rPr>
              <a:t>los</a:t>
            </a:r>
            <a:r>
              <a:rPr lang="en-US">
                <a:cs typeface="Calibri"/>
              </a:rPr>
              <a:t> </a:t>
            </a:r>
            <a:r>
              <a:rPr lang="en-US" err="1">
                <a:cs typeface="Calibri"/>
              </a:rPr>
              <a:t>dispositivos</a:t>
            </a:r>
            <a:r>
              <a:rPr lang="en-US">
                <a:cs typeface="Calibri"/>
              </a:rPr>
              <a:t> de la home network.</a:t>
            </a:r>
            <a:endParaRPr lang="en-US"/>
          </a:p>
          <a:p>
            <a:r>
              <a:rPr lang="en-US">
                <a:cs typeface="Calibri"/>
              </a:rPr>
              <a:t>Para </a:t>
            </a:r>
            <a:r>
              <a:rPr lang="en-US" err="1">
                <a:cs typeface="Calibri"/>
              </a:rPr>
              <a:t>lograr</a:t>
            </a:r>
            <a:r>
              <a:rPr lang="en-US">
                <a:cs typeface="Calibri"/>
              </a:rPr>
              <a:t> </a:t>
            </a:r>
            <a:r>
              <a:rPr lang="en-US" err="1">
                <a:cs typeface="Calibri"/>
              </a:rPr>
              <a:t>esto</a:t>
            </a:r>
            <a:r>
              <a:rPr lang="en-US">
                <a:cs typeface="Calibri"/>
              </a:rPr>
              <a:t>, es </a:t>
            </a:r>
            <a:r>
              <a:rPr lang="en-US" err="1">
                <a:cs typeface="Calibri"/>
              </a:rPr>
              <a:t>necesario</a:t>
            </a:r>
            <a:r>
              <a:rPr lang="en-US">
                <a:cs typeface="Calibri"/>
              </a:rPr>
              <a:t> </a:t>
            </a:r>
            <a:r>
              <a:rPr lang="en-US" err="1">
                <a:cs typeface="Calibri"/>
              </a:rPr>
              <a:t>desarrollar</a:t>
            </a:r>
            <a:r>
              <a:rPr lang="en-US">
                <a:cs typeface="Calibri"/>
              </a:rPr>
              <a:t> un </a:t>
            </a:r>
            <a:r>
              <a:rPr lang="en-US" err="1">
                <a:cs typeface="Calibri"/>
              </a:rPr>
              <a:t>caso</a:t>
            </a:r>
            <a:r>
              <a:rPr lang="en-US">
                <a:cs typeface="Calibri"/>
              </a:rPr>
              <a:t> de </a:t>
            </a:r>
            <a:r>
              <a:rPr lang="en-US" err="1">
                <a:cs typeface="Calibri"/>
              </a:rPr>
              <a:t>negocio</a:t>
            </a:r>
            <a:r>
              <a:rPr lang="en-US">
                <a:cs typeface="Calibri"/>
              </a:rPr>
              <a:t> que </a:t>
            </a:r>
            <a:r>
              <a:rPr lang="en-US" err="1">
                <a:cs typeface="Calibri"/>
              </a:rPr>
              <a:t>guíe</a:t>
            </a:r>
            <a:r>
              <a:rPr lang="en-US">
                <a:cs typeface="Calibri"/>
              </a:rPr>
              <a:t> las </a:t>
            </a:r>
            <a:r>
              <a:rPr lang="en-US" err="1">
                <a:cs typeface="Calibri"/>
              </a:rPr>
              <a:t>futuras</a:t>
            </a:r>
            <a:r>
              <a:rPr lang="en-US">
                <a:cs typeface="Calibri"/>
              </a:rPr>
              <a:t> </a:t>
            </a:r>
            <a:r>
              <a:rPr lang="en-US" err="1">
                <a:cs typeface="Calibri"/>
              </a:rPr>
              <a:t>implementaciones</a:t>
            </a:r>
            <a:r>
              <a:rPr lang="en-US">
                <a:cs typeface="Calibri"/>
              </a:rPr>
              <a:t> y </a:t>
            </a:r>
            <a:r>
              <a:rPr lang="en-US" err="1">
                <a:cs typeface="Calibri"/>
              </a:rPr>
              <a:t>esté</a:t>
            </a:r>
            <a:r>
              <a:rPr lang="en-US">
                <a:cs typeface="Calibri"/>
              </a:rPr>
              <a:t> </a:t>
            </a:r>
            <a:r>
              <a:rPr lang="en-US" err="1">
                <a:cs typeface="Calibri"/>
              </a:rPr>
              <a:t>alineado</a:t>
            </a:r>
            <a:r>
              <a:rPr lang="en-US">
                <a:cs typeface="Calibri"/>
              </a:rPr>
              <a:t> con las </a:t>
            </a:r>
            <a:r>
              <a:rPr lang="en-US" err="1">
                <a:cs typeface="Calibri"/>
              </a:rPr>
              <a:t>necesidades</a:t>
            </a:r>
            <a:r>
              <a:rPr lang="en-US">
                <a:cs typeface="Calibri"/>
              </a:rPr>
              <a:t> de la </a:t>
            </a:r>
            <a:r>
              <a:rPr lang="en-US" err="1">
                <a:cs typeface="Calibri"/>
              </a:rPr>
              <a:t>compañia</a:t>
            </a:r>
            <a:endParaRPr lang="en-US" err="1"/>
          </a:p>
          <a:p>
            <a:endParaRPr lang="en-US">
              <a:cs typeface="Calibri"/>
            </a:endParaRPr>
          </a:p>
        </p:txBody>
      </p:sp>
      <p:sp>
        <p:nvSpPr>
          <p:cNvPr id="12" name="TextBox 11">
            <a:extLst>
              <a:ext uri="{FF2B5EF4-FFF2-40B4-BE49-F238E27FC236}">
                <a16:creationId xmlns:a16="http://schemas.microsoft.com/office/drawing/2014/main" id="{E4C059F7-99FB-D176-8A7D-5BE9DA7E8509}"/>
              </a:ext>
            </a:extLst>
          </p:cNvPr>
          <p:cNvSpPr txBox="1"/>
          <p:nvPr/>
        </p:nvSpPr>
        <p:spPr>
          <a:xfrm>
            <a:off x="9272210" y="39824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Demo Kyrio Q2.mp4</a:t>
            </a:r>
            <a:endParaRPr lang="en-US">
              <a:cs typeface="Calibri"/>
            </a:endParaRPr>
          </a:p>
        </p:txBody>
      </p:sp>
    </p:spTree>
    <p:extLst>
      <p:ext uri="{BB962C8B-B14F-4D97-AF65-F5344CB8AC3E}">
        <p14:creationId xmlns:p14="http://schemas.microsoft.com/office/powerpoint/2010/main" val="9791178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a:t>
            </a:r>
            <a:r>
              <a:rPr lang="es-AR" sz="4800">
                <a:ea typeface="+mj-lt"/>
                <a:cs typeface="+mj-lt"/>
              </a:rPr>
              <a:t>Asistentes Virtuales</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Guillermo Miravalles</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Nicolas </a:t>
            </a:r>
            <a:r>
              <a:rPr lang="es-AR" sz="1100" b="1" err="1">
                <a:latin typeface="Roboto"/>
                <a:ea typeface="Roboto"/>
              </a:rPr>
              <a:t>Mastromarino</a:t>
            </a:r>
            <a:endParaRPr lang="es-AR" sz="1100" b="1" err="1">
              <a:latin typeface="Roboto"/>
              <a:ea typeface="Roboto"/>
              <a:cs typeface="Roboto"/>
            </a:endParaRPr>
          </a:p>
        </p:txBody>
      </p:sp>
      <p:sp>
        <p:nvSpPr>
          <p:cNvPr id="6" name="Rectángulo redondeado 3">
            <a:extLst>
              <a:ext uri="{FF2B5EF4-FFF2-40B4-BE49-F238E27FC236}">
                <a16:creationId xmlns:a16="http://schemas.microsoft.com/office/drawing/2014/main" id="{17E4FEDB-2AE9-4C1C-A51F-A5D92A42C46A}"/>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1912793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a:t>
            </a:r>
            <a:r>
              <a:rPr lang="es-AR">
                <a:latin typeface="Calibri" panose="020F0502020204030204"/>
              </a:rPr>
              <a:t> </a:t>
            </a:r>
            <a:r>
              <a:rPr lang="es-AR">
                <a:ea typeface="+mn-lt"/>
                <a:cs typeface="+mn-lt"/>
              </a:rPr>
              <a:t>Asistentes Virtuales</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3" name="Picture 3" descr="A picture containing text, post-it note, font, screenshot&#10;&#10;Description automatically generated">
            <a:extLst>
              <a:ext uri="{FF2B5EF4-FFF2-40B4-BE49-F238E27FC236}">
                <a16:creationId xmlns:a16="http://schemas.microsoft.com/office/drawing/2014/main" id="{852A928F-E722-D16F-AF3D-FA2DCC9545C0}"/>
              </a:ext>
            </a:extLst>
          </p:cNvPr>
          <p:cNvPicPr>
            <a:picLocks noChangeAspect="1"/>
          </p:cNvPicPr>
          <p:nvPr/>
        </p:nvPicPr>
        <p:blipFill>
          <a:blip r:embed="rId3"/>
          <a:stretch>
            <a:fillRect/>
          </a:stretch>
        </p:blipFill>
        <p:spPr>
          <a:xfrm>
            <a:off x="1331685" y="1753258"/>
            <a:ext cx="9283699" cy="3070268"/>
          </a:xfrm>
          <a:prstGeom prst="rect">
            <a:avLst/>
          </a:prstGeom>
        </p:spPr>
      </p:pic>
    </p:spTree>
    <p:extLst>
      <p:ext uri="{BB962C8B-B14F-4D97-AF65-F5344CB8AC3E}">
        <p14:creationId xmlns:p14="http://schemas.microsoft.com/office/powerpoint/2010/main" val="31433514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a:t>
            </a:r>
            <a:r>
              <a:rPr lang="es-AR">
                <a:latin typeface="Calibri" panose="020F0502020204030204"/>
              </a:rPr>
              <a:t> </a:t>
            </a:r>
            <a:r>
              <a:rPr lang="es-AR">
                <a:ea typeface="+mn-lt"/>
                <a:cs typeface="+mn-lt"/>
              </a:rPr>
              <a:t>Asistentes Virtuales</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4" name="Picture 4">
            <a:extLst>
              <a:ext uri="{FF2B5EF4-FFF2-40B4-BE49-F238E27FC236}">
                <a16:creationId xmlns:a16="http://schemas.microsoft.com/office/drawing/2014/main" id="{9F44C40D-A77B-D17B-9E61-D68704EBE22E}"/>
              </a:ext>
            </a:extLst>
          </p:cNvPr>
          <p:cNvPicPr>
            <a:picLocks noChangeAspect="1"/>
          </p:cNvPicPr>
          <p:nvPr/>
        </p:nvPicPr>
        <p:blipFill>
          <a:blip r:embed="rId3"/>
          <a:stretch>
            <a:fillRect/>
          </a:stretch>
        </p:blipFill>
        <p:spPr>
          <a:xfrm>
            <a:off x="437103" y="1270134"/>
            <a:ext cx="5745841" cy="2957714"/>
          </a:xfrm>
          <a:prstGeom prst="rect">
            <a:avLst/>
          </a:prstGeom>
        </p:spPr>
      </p:pic>
      <p:pic>
        <p:nvPicPr>
          <p:cNvPr id="5" name="Picture 5" descr="A picture containing text, screenshot, font, line&#10;&#10;Description automatically generated">
            <a:extLst>
              <a:ext uri="{FF2B5EF4-FFF2-40B4-BE49-F238E27FC236}">
                <a16:creationId xmlns:a16="http://schemas.microsoft.com/office/drawing/2014/main" id="{C9983213-7814-5500-9E55-5AA36E113922}"/>
              </a:ext>
            </a:extLst>
          </p:cNvPr>
          <p:cNvPicPr>
            <a:picLocks noChangeAspect="1"/>
          </p:cNvPicPr>
          <p:nvPr/>
        </p:nvPicPr>
        <p:blipFill>
          <a:blip r:embed="rId4"/>
          <a:stretch>
            <a:fillRect/>
          </a:stretch>
        </p:blipFill>
        <p:spPr>
          <a:xfrm>
            <a:off x="5184949" y="4764292"/>
            <a:ext cx="6290128" cy="1411557"/>
          </a:xfrm>
          <a:prstGeom prst="rect">
            <a:avLst/>
          </a:prstGeom>
        </p:spPr>
      </p:pic>
      <p:sp>
        <p:nvSpPr>
          <p:cNvPr id="7" name="TextBox 6">
            <a:extLst>
              <a:ext uri="{FF2B5EF4-FFF2-40B4-BE49-F238E27FC236}">
                <a16:creationId xmlns:a16="http://schemas.microsoft.com/office/drawing/2014/main" id="{2C72DDF7-8157-E208-6CCB-244DA2596457}"/>
              </a:ext>
            </a:extLst>
          </p:cNvPr>
          <p:cNvSpPr txBox="1"/>
          <p:nvPr/>
        </p:nvSpPr>
        <p:spPr>
          <a:xfrm>
            <a:off x="6696884" y="1269767"/>
            <a:ext cx="4590453"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En Argentina </a:t>
            </a:r>
            <a:r>
              <a:rPr lang="en-US" sz="3200" b="1" err="1">
                <a:ea typeface="+mn-lt"/>
                <a:cs typeface="+mn-lt"/>
              </a:rPr>
              <a:t>el</a:t>
            </a:r>
            <a:r>
              <a:rPr lang="en-US" sz="3200" b="1">
                <a:ea typeface="+mn-lt"/>
                <a:cs typeface="+mn-lt"/>
              </a:rPr>
              <a:t> </a:t>
            </a:r>
            <a:r>
              <a:rPr lang="en-US" sz="3200" b="1" err="1">
                <a:ea typeface="+mn-lt"/>
                <a:cs typeface="+mn-lt"/>
              </a:rPr>
              <a:t>asistente</a:t>
            </a:r>
            <a:r>
              <a:rPr lang="en-US" sz="3200" b="1">
                <a:ea typeface="+mn-lt"/>
                <a:cs typeface="+mn-lt"/>
              </a:rPr>
              <a:t> </a:t>
            </a:r>
            <a:r>
              <a:rPr lang="en-US" sz="3200" b="1" err="1">
                <a:ea typeface="+mn-lt"/>
                <a:cs typeface="+mn-lt"/>
              </a:rPr>
              <a:t>más</a:t>
            </a:r>
            <a:r>
              <a:rPr lang="en-US" sz="3200" b="1">
                <a:ea typeface="+mn-lt"/>
                <a:cs typeface="+mn-lt"/>
              </a:rPr>
              <a:t> </a:t>
            </a:r>
            <a:r>
              <a:rPr lang="en-US" sz="3200" b="1" err="1">
                <a:ea typeface="+mn-lt"/>
                <a:cs typeface="+mn-lt"/>
              </a:rPr>
              <a:t>usado</a:t>
            </a:r>
            <a:r>
              <a:rPr lang="en-US" sz="3200" b="1">
                <a:ea typeface="+mn-lt"/>
                <a:cs typeface="+mn-lt"/>
              </a:rPr>
              <a:t> Google Assistant, con </a:t>
            </a:r>
            <a:r>
              <a:rPr lang="en-US" sz="3200" b="1" err="1">
                <a:ea typeface="+mn-lt"/>
                <a:cs typeface="+mn-lt"/>
              </a:rPr>
              <a:t>casi</a:t>
            </a:r>
            <a:r>
              <a:rPr lang="en-US" sz="3200" b="1">
                <a:ea typeface="+mn-lt"/>
                <a:cs typeface="+mn-lt"/>
              </a:rPr>
              <a:t> </a:t>
            </a:r>
            <a:r>
              <a:rPr lang="en-US" sz="3200" b="1" err="1">
                <a:ea typeface="+mn-lt"/>
                <a:cs typeface="+mn-lt"/>
              </a:rPr>
              <a:t>el</a:t>
            </a:r>
            <a:r>
              <a:rPr lang="en-US" sz="3200" b="1">
                <a:ea typeface="+mn-lt"/>
                <a:cs typeface="+mn-lt"/>
              </a:rPr>
              <a:t> 80% del mercado</a:t>
            </a:r>
            <a:endParaRPr lang="en-US" sz="3200" b="1">
              <a:cs typeface="Calibri"/>
            </a:endParaRPr>
          </a:p>
          <a:p>
            <a:endParaRPr lang="en-US">
              <a:cs typeface="Calibri"/>
            </a:endParaRPr>
          </a:p>
        </p:txBody>
      </p:sp>
      <p:sp>
        <p:nvSpPr>
          <p:cNvPr id="9" name="Rectangle: Rounded Corners 8">
            <a:extLst>
              <a:ext uri="{FF2B5EF4-FFF2-40B4-BE49-F238E27FC236}">
                <a16:creationId xmlns:a16="http://schemas.microsoft.com/office/drawing/2014/main" id="{281D48D0-A063-0DDE-A335-1D07B60E80A7}"/>
              </a:ext>
            </a:extLst>
          </p:cNvPr>
          <p:cNvSpPr/>
          <p:nvPr/>
        </p:nvSpPr>
        <p:spPr>
          <a:xfrm>
            <a:off x="1953846" y="1270000"/>
            <a:ext cx="1142998" cy="3135923"/>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56F72B-8204-479F-1472-D71C2C14EA40}"/>
              </a:ext>
            </a:extLst>
          </p:cNvPr>
          <p:cNvSpPr txBox="1"/>
          <p:nvPr/>
        </p:nvSpPr>
        <p:spPr>
          <a:xfrm>
            <a:off x="1226115" y="683613"/>
            <a:ext cx="459045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err="1">
                <a:ea typeface="+mn-lt"/>
                <a:cs typeface="+mn-lt"/>
              </a:rPr>
              <a:t>Asistentes</a:t>
            </a:r>
            <a:r>
              <a:rPr lang="en-US" sz="3200" b="1">
                <a:ea typeface="+mn-lt"/>
                <a:cs typeface="+mn-lt"/>
              </a:rPr>
              <a:t> </a:t>
            </a:r>
            <a:r>
              <a:rPr lang="en-US" sz="3200" b="1" err="1">
                <a:ea typeface="+mn-lt"/>
                <a:cs typeface="+mn-lt"/>
              </a:rPr>
              <a:t>investigados</a:t>
            </a:r>
            <a:endParaRPr lang="en-US" sz="3200" b="1" err="1">
              <a:cs typeface="Calibri"/>
            </a:endParaRPr>
          </a:p>
          <a:p>
            <a:endParaRPr lang="en-US">
              <a:cs typeface="Calibri"/>
            </a:endParaRPr>
          </a:p>
        </p:txBody>
      </p:sp>
      <p:sp>
        <p:nvSpPr>
          <p:cNvPr id="19" name="TextBox 18">
            <a:extLst>
              <a:ext uri="{FF2B5EF4-FFF2-40B4-BE49-F238E27FC236}">
                <a16:creationId xmlns:a16="http://schemas.microsoft.com/office/drawing/2014/main" id="{964380C7-26FB-E602-BE86-1B79E5AF5E4F}"/>
              </a:ext>
            </a:extLst>
          </p:cNvPr>
          <p:cNvSpPr txBox="1"/>
          <p:nvPr/>
        </p:nvSpPr>
        <p:spPr>
          <a:xfrm>
            <a:off x="1128422" y="4405689"/>
            <a:ext cx="3007838"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err="1">
                <a:solidFill>
                  <a:srgbClr val="FF5E5E"/>
                </a:solidFill>
                <a:ea typeface="+mn-lt"/>
                <a:cs typeface="+mn-lt"/>
              </a:rPr>
              <a:t>Asistente</a:t>
            </a:r>
            <a:r>
              <a:rPr lang="en-US" sz="2800" b="1">
                <a:solidFill>
                  <a:srgbClr val="FF5E5E"/>
                </a:solidFill>
                <a:ea typeface="+mn-lt"/>
                <a:cs typeface="+mn-lt"/>
              </a:rPr>
              <a:t> </a:t>
            </a:r>
            <a:r>
              <a:rPr lang="en-US" sz="2800" b="1" err="1">
                <a:solidFill>
                  <a:srgbClr val="FF5E5E"/>
                </a:solidFill>
                <a:ea typeface="+mn-lt"/>
                <a:cs typeface="+mn-lt"/>
              </a:rPr>
              <a:t>Elegido</a:t>
            </a:r>
            <a:endParaRPr lang="en-US" sz="2800" b="1">
              <a:solidFill>
                <a:srgbClr val="FF5E5E"/>
              </a:solidFill>
              <a:cs typeface="Calibri"/>
            </a:endParaRPr>
          </a:p>
          <a:p>
            <a:pPr algn="ctr"/>
            <a:r>
              <a:rPr lang="en-US" sz="2800" b="1">
                <a:solidFill>
                  <a:srgbClr val="FF5E5E"/>
                </a:solidFill>
                <a:cs typeface="Calibri"/>
              </a:rPr>
              <a:t>Para POC</a:t>
            </a:r>
          </a:p>
          <a:p>
            <a:endParaRPr lang="en-US">
              <a:solidFill>
                <a:srgbClr val="FF0000"/>
              </a:solidFill>
              <a:cs typeface="Calibri"/>
            </a:endParaRPr>
          </a:p>
        </p:txBody>
      </p:sp>
    </p:spTree>
    <p:extLst>
      <p:ext uri="{BB962C8B-B14F-4D97-AF65-F5344CB8AC3E}">
        <p14:creationId xmlns:p14="http://schemas.microsoft.com/office/powerpoint/2010/main" val="7738813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a:t>
            </a:r>
            <a:r>
              <a:rPr lang="es-AR">
                <a:latin typeface="Calibri" panose="020F0502020204030204"/>
              </a:rPr>
              <a:t> </a:t>
            </a:r>
            <a:r>
              <a:rPr lang="es-AR">
                <a:ea typeface="+mn-lt"/>
                <a:cs typeface="+mn-lt"/>
              </a:rPr>
              <a:t>Asistentes Virtuales</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
        <p:nvSpPr>
          <p:cNvPr id="10" name="TextBox 9">
            <a:extLst>
              <a:ext uri="{FF2B5EF4-FFF2-40B4-BE49-F238E27FC236}">
                <a16:creationId xmlns:a16="http://schemas.microsoft.com/office/drawing/2014/main" id="{C7EF3C28-205E-E09A-0F44-E72E491EE5B7}"/>
              </a:ext>
            </a:extLst>
          </p:cNvPr>
          <p:cNvSpPr txBox="1"/>
          <p:nvPr/>
        </p:nvSpPr>
        <p:spPr>
          <a:xfrm>
            <a:off x="598093" y="1146255"/>
            <a:ext cx="1122376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Se </a:t>
            </a:r>
            <a:r>
              <a:rPr lang="en-US" sz="2000" err="1">
                <a:cs typeface="Calibri"/>
              </a:rPr>
              <a:t>realizó</a:t>
            </a:r>
            <a:r>
              <a:rPr lang="en-US" sz="2000">
                <a:cs typeface="Calibri"/>
              </a:rPr>
              <a:t> App + Backend de </a:t>
            </a:r>
            <a:r>
              <a:rPr lang="en-US" sz="2000" err="1">
                <a:cs typeface="Calibri"/>
              </a:rPr>
              <a:t>referencia</a:t>
            </a:r>
            <a:r>
              <a:rPr lang="en-US" sz="2000">
                <a:cs typeface="Calibri"/>
              </a:rPr>
              <a:t> </a:t>
            </a:r>
            <a:r>
              <a:rPr lang="en-US" sz="2000" err="1">
                <a:cs typeface="Calibri"/>
              </a:rPr>
              <a:t>en</a:t>
            </a:r>
            <a:r>
              <a:rPr lang="en-US" sz="2000">
                <a:cs typeface="Calibri"/>
              </a:rPr>
              <a:t> Android. (POC)</a:t>
            </a:r>
            <a:br>
              <a:rPr lang="en-US" sz="2000">
                <a:cs typeface="Calibri"/>
              </a:rPr>
            </a:br>
            <a:endParaRPr lang="en-US" sz="2000">
              <a:cs typeface="Calibri"/>
            </a:endParaRPr>
          </a:p>
          <a:p>
            <a:pPr marL="285750" indent="-285750">
              <a:buFont typeface="Calibri"/>
              <a:buChar char="-"/>
            </a:pPr>
            <a:r>
              <a:rPr lang="en-US" sz="2000" err="1">
                <a:cs typeface="Calibri"/>
              </a:rPr>
              <a:t>Investigamos</a:t>
            </a:r>
            <a:r>
              <a:rPr lang="en-US" sz="2000">
                <a:cs typeface="Calibri"/>
              </a:rPr>
              <a:t> </a:t>
            </a:r>
            <a:r>
              <a:rPr lang="en-US" sz="2000" err="1">
                <a:cs typeface="Calibri"/>
              </a:rPr>
              <a:t>los</a:t>
            </a:r>
            <a:r>
              <a:rPr lang="en-US" sz="2000">
                <a:cs typeface="Calibri"/>
              </a:rPr>
              <a:t> 5 </a:t>
            </a:r>
            <a:r>
              <a:rPr lang="en-US" sz="2000" err="1">
                <a:cs typeface="Calibri"/>
              </a:rPr>
              <a:t>Asistentes</a:t>
            </a:r>
            <a:r>
              <a:rPr lang="en-US" sz="2000">
                <a:cs typeface="Calibri"/>
              </a:rPr>
              <a:t> </a:t>
            </a:r>
            <a:r>
              <a:rPr lang="en-US" sz="2000" err="1">
                <a:cs typeface="Calibri"/>
              </a:rPr>
              <a:t>más</a:t>
            </a:r>
            <a:r>
              <a:rPr lang="en-US" sz="2000">
                <a:cs typeface="Calibri"/>
              </a:rPr>
              <a:t> </a:t>
            </a:r>
            <a:r>
              <a:rPr lang="en-US" sz="2000" err="1">
                <a:cs typeface="Calibri"/>
              </a:rPr>
              <a:t>populares</a:t>
            </a:r>
            <a:r>
              <a:rPr lang="en-US" sz="2000">
                <a:cs typeface="Calibri"/>
              </a:rPr>
              <a:t>. </a:t>
            </a:r>
            <a:r>
              <a:rPr lang="en-US" sz="2000" err="1">
                <a:cs typeface="Calibri"/>
              </a:rPr>
              <a:t>Elegimos</a:t>
            </a:r>
            <a:r>
              <a:rPr lang="en-US" sz="2000">
                <a:cs typeface="Calibri"/>
              </a:rPr>
              <a:t> Google Assistant.</a:t>
            </a:r>
          </a:p>
          <a:p>
            <a:pPr marL="285750" indent="-285750">
              <a:buFont typeface="Calibri"/>
              <a:buChar char="-"/>
            </a:pPr>
            <a:r>
              <a:rPr lang="en-US" sz="2000" err="1">
                <a:cs typeface="Calibri"/>
              </a:rPr>
              <a:t>Relevamos</a:t>
            </a:r>
            <a:r>
              <a:rPr lang="en-US" sz="2000">
                <a:cs typeface="Calibri"/>
              </a:rPr>
              <a:t> </a:t>
            </a:r>
            <a:r>
              <a:rPr lang="en-US" sz="2000" err="1">
                <a:cs typeface="Calibri"/>
              </a:rPr>
              <a:t>toda</a:t>
            </a:r>
            <a:r>
              <a:rPr lang="en-US" sz="2000">
                <a:cs typeface="Calibri"/>
              </a:rPr>
              <a:t> la </a:t>
            </a:r>
            <a:r>
              <a:rPr lang="en-US" sz="2000" err="1">
                <a:cs typeface="Calibri"/>
              </a:rPr>
              <a:t>informacion</a:t>
            </a:r>
            <a:r>
              <a:rPr lang="en-US" sz="2000">
                <a:cs typeface="Calibri"/>
              </a:rPr>
              <a:t> </a:t>
            </a:r>
            <a:r>
              <a:rPr lang="en-US" sz="2000" err="1">
                <a:cs typeface="Calibri"/>
              </a:rPr>
              <a:t>Preexistente</a:t>
            </a:r>
            <a:r>
              <a:rPr lang="en-US" sz="2000">
                <a:cs typeface="Calibri"/>
              </a:rPr>
              <a:t>: </a:t>
            </a:r>
            <a:br>
              <a:rPr lang="en-US" sz="2000">
                <a:cs typeface="Calibri"/>
              </a:rPr>
            </a:br>
            <a:r>
              <a:rPr lang="en-US" sz="1600">
                <a:cs typeface="Calibri"/>
              </a:rPr>
              <a:t>¿</a:t>
            </a:r>
            <a:r>
              <a:rPr lang="en-US" sz="1600" err="1">
                <a:cs typeface="Calibri"/>
              </a:rPr>
              <a:t>Qué</a:t>
            </a:r>
            <a:r>
              <a:rPr lang="en-US" sz="1600">
                <a:cs typeface="Calibri"/>
              </a:rPr>
              <a:t> paso con Voice Control? </a:t>
            </a:r>
            <a:br>
              <a:rPr lang="en-US" sz="1600">
                <a:cs typeface="Calibri"/>
              </a:rPr>
            </a:br>
            <a:r>
              <a:rPr lang="en-US" sz="1600">
                <a:cs typeface="Calibri"/>
              </a:rPr>
              <a:t>¿</a:t>
            </a:r>
            <a:r>
              <a:rPr lang="en-US" sz="1600" err="1">
                <a:cs typeface="Calibri"/>
              </a:rPr>
              <a:t>Realmente</a:t>
            </a:r>
            <a:r>
              <a:rPr lang="en-US" sz="1600">
                <a:cs typeface="Calibri"/>
              </a:rPr>
              <a:t> </a:t>
            </a:r>
            <a:r>
              <a:rPr lang="en-US" sz="1600" err="1">
                <a:cs typeface="Calibri"/>
              </a:rPr>
              <a:t>Funcionan</a:t>
            </a:r>
            <a:r>
              <a:rPr lang="en-US" sz="1600">
                <a:cs typeface="Calibri"/>
              </a:rPr>
              <a:t> las Google Media Actions?</a:t>
            </a:r>
          </a:p>
          <a:p>
            <a:pPr marL="285750" indent="-285750">
              <a:buFont typeface="Calibri"/>
              <a:buChar char="-"/>
            </a:pPr>
            <a:endParaRPr lang="en-US" sz="2000">
              <a:cs typeface="Calibri"/>
            </a:endParaRPr>
          </a:p>
          <a:p>
            <a:pPr marL="285750" indent="-285750">
              <a:buFont typeface="Calibri"/>
              <a:buChar char="-"/>
            </a:pPr>
            <a:r>
              <a:rPr lang="en-US" sz="2000">
                <a:cs typeface="Calibri"/>
              </a:rPr>
              <a:t>App </a:t>
            </a:r>
            <a:r>
              <a:rPr lang="en-US" sz="2000" err="1">
                <a:cs typeface="Calibri"/>
              </a:rPr>
              <a:t>subida</a:t>
            </a:r>
            <a:r>
              <a:rPr lang="en-US" sz="2000">
                <a:cs typeface="Calibri"/>
              </a:rPr>
              <a:t> al store de </a:t>
            </a:r>
            <a:r>
              <a:rPr lang="en-US" sz="2000" err="1">
                <a:cs typeface="Calibri"/>
              </a:rPr>
              <a:t>teco</a:t>
            </a:r>
            <a:r>
              <a:rPr lang="en-US" sz="2000">
                <a:cs typeface="Calibri"/>
              </a:rPr>
              <a:t> (solo testing </a:t>
            </a:r>
            <a:r>
              <a:rPr lang="en-US" sz="2000" err="1">
                <a:cs typeface="Calibri"/>
              </a:rPr>
              <a:t>interno</a:t>
            </a:r>
            <a:r>
              <a:rPr lang="en-US" sz="2000">
                <a:cs typeface="Calibri"/>
              </a:rPr>
              <a:t>)</a:t>
            </a:r>
            <a:endParaRPr lang="en-US"/>
          </a:p>
          <a:p>
            <a:pPr marL="285750" indent="-285750">
              <a:buFont typeface="Calibri"/>
              <a:buChar char="-"/>
            </a:pPr>
            <a:r>
              <a:rPr lang="en-US" sz="2000">
                <a:ea typeface="+mn-lt"/>
                <a:cs typeface="+mn-lt"/>
              </a:rPr>
              <a:t>Backend </a:t>
            </a:r>
            <a:r>
              <a:rPr lang="en-US" sz="2000" err="1">
                <a:ea typeface="+mn-lt"/>
                <a:cs typeface="+mn-lt"/>
              </a:rPr>
              <a:t>deployado</a:t>
            </a:r>
            <a:r>
              <a:rPr lang="en-US" sz="2000">
                <a:ea typeface="+mn-lt"/>
                <a:cs typeface="+mn-lt"/>
              </a:rPr>
              <a:t> </a:t>
            </a:r>
            <a:r>
              <a:rPr lang="en-US" sz="2000" err="1">
                <a:ea typeface="+mn-lt"/>
                <a:cs typeface="+mn-lt"/>
              </a:rPr>
              <a:t>en</a:t>
            </a:r>
            <a:r>
              <a:rPr lang="en-US" sz="2000">
                <a:ea typeface="+mn-lt"/>
                <a:cs typeface="+mn-lt"/>
              </a:rPr>
              <a:t> k8s del </a:t>
            </a:r>
            <a:r>
              <a:rPr lang="en-US" sz="2000" err="1">
                <a:ea typeface="+mn-lt"/>
                <a:cs typeface="+mn-lt"/>
              </a:rPr>
              <a:t>labo</a:t>
            </a:r>
            <a:r>
              <a:rPr lang="en-US" sz="2000">
                <a:ea typeface="+mn-lt"/>
                <a:cs typeface="+mn-lt"/>
              </a:rPr>
              <a:t> y con interface web. </a:t>
            </a:r>
          </a:p>
          <a:p>
            <a:pPr marL="285750" indent="-285750">
              <a:buFont typeface="Calibri"/>
              <a:buChar char="-"/>
            </a:pPr>
            <a:r>
              <a:rPr lang="en-US" sz="2000">
                <a:cs typeface="Calibri"/>
              </a:rPr>
              <a:t>Codigos </a:t>
            </a:r>
            <a:r>
              <a:rPr lang="en-US" sz="2000" err="1">
                <a:cs typeface="Calibri"/>
              </a:rPr>
              <a:t>en</a:t>
            </a:r>
            <a:r>
              <a:rPr lang="en-US" sz="2000">
                <a:cs typeface="Calibri"/>
              </a:rPr>
              <a:t> repos de Gitlab (</a:t>
            </a:r>
            <a:r>
              <a:rPr lang="en-US" sz="2000" err="1">
                <a:cs typeface="Calibri"/>
              </a:rPr>
              <a:t>referencia</a:t>
            </a:r>
            <a:r>
              <a:rPr lang="en-US" sz="2000">
                <a:cs typeface="Calibri"/>
              </a:rPr>
              <a:t> para </a:t>
            </a:r>
            <a:r>
              <a:rPr lang="en-US" sz="2000" err="1">
                <a:cs typeface="Calibri"/>
              </a:rPr>
              <a:t>futuros</a:t>
            </a:r>
            <a:r>
              <a:rPr lang="en-US" sz="2000">
                <a:cs typeface="Calibri"/>
              </a:rPr>
              <a:t> </a:t>
            </a:r>
            <a:r>
              <a:rPr lang="en-US" sz="2000" err="1">
                <a:cs typeface="Calibri"/>
              </a:rPr>
              <a:t>prototipos</a:t>
            </a:r>
            <a:r>
              <a:rPr lang="en-US" sz="2000">
                <a:cs typeface="Calibri"/>
              </a:rPr>
              <a:t>)</a:t>
            </a:r>
          </a:p>
          <a:p>
            <a:pPr marL="285750" indent="-285750">
              <a:buFont typeface="Calibri"/>
              <a:buChar char="-"/>
            </a:pPr>
            <a:r>
              <a:rPr lang="en-US" sz="2000" b="1">
                <a:cs typeface="Calibri"/>
              </a:rPr>
              <a:t>Integracion de App Actions </a:t>
            </a:r>
            <a:r>
              <a:rPr lang="en-US" sz="2000" b="1">
                <a:ea typeface="+mn-lt"/>
                <a:cs typeface="+mn-lt"/>
              </a:rPr>
              <a:t>Built-in intents </a:t>
            </a:r>
            <a:br>
              <a:rPr lang="en-US" sz="2000" b="1">
                <a:cs typeface="Calibri"/>
              </a:rPr>
            </a:br>
            <a:r>
              <a:rPr lang="en-US" sz="2000" b="1">
                <a:cs typeface="Calibri"/>
              </a:rPr>
              <a:t>(Open App Feature BII)</a:t>
            </a:r>
          </a:p>
          <a:p>
            <a:pPr marL="285750" indent="-285750">
              <a:buFont typeface="Calibri"/>
              <a:buChar char="-"/>
            </a:pPr>
            <a:endParaRPr lang="en-US" sz="2000">
              <a:cs typeface="Calibri"/>
            </a:endParaRPr>
          </a:p>
          <a:p>
            <a:r>
              <a:rPr lang="en-US" sz="2000" err="1">
                <a:cs typeface="Calibri"/>
              </a:rPr>
              <a:t>Pendiente</a:t>
            </a:r>
            <a:endParaRPr lang="en-US" sz="2000">
              <a:cs typeface="Calibri"/>
            </a:endParaRPr>
          </a:p>
          <a:p>
            <a:pPr marL="285750" indent="-285750">
              <a:buFont typeface="Calibri"/>
              <a:buChar char="-"/>
            </a:pPr>
            <a:r>
              <a:rPr lang="en-US" sz="2000" err="1">
                <a:cs typeface="Calibri"/>
              </a:rPr>
              <a:t>Implementar</a:t>
            </a:r>
            <a:r>
              <a:rPr lang="en-US" sz="2000">
                <a:cs typeface="Calibri"/>
              </a:rPr>
              <a:t> un "Custom Intents"</a:t>
            </a:r>
          </a:p>
          <a:p>
            <a:pPr marL="285750" indent="-285750">
              <a:buFont typeface="Calibri"/>
              <a:buChar char="-"/>
            </a:pPr>
            <a:r>
              <a:rPr lang="en-US" sz="2000" err="1">
                <a:cs typeface="Calibri"/>
              </a:rPr>
              <a:t>Implementar</a:t>
            </a:r>
            <a:r>
              <a:rPr lang="en-US" sz="2000">
                <a:cs typeface="Calibri"/>
              </a:rPr>
              <a:t> un "Widget" y un "</a:t>
            </a:r>
            <a:r>
              <a:rPr lang="en-US" sz="2000">
                <a:ea typeface="+mn-lt"/>
                <a:cs typeface="+mn-lt"/>
              </a:rPr>
              <a:t>Inline inventory"</a:t>
            </a:r>
            <a:endParaRPr lang="en-US" sz="2000">
              <a:cs typeface="Calibri"/>
            </a:endParaRPr>
          </a:p>
          <a:p>
            <a:pPr marL="285750" indent="-285750">
              <a:buFont typeface="Calibri"/>
              <a:buChar char="-"/>
            </a:pPr>
            <a:r>
              <a:rPr lang="en-US" sz="2000" err="1">
                <a:cs typeface="Calibri"/>
              </a:rPr>
              <a:t>Investigar</a:t>
            </a:r>
            <a:r>
              <a:rPr lang="en-US" sz="2000">
                <a:cs typeface="Calibri"/>
              </a:rPr>
              <a:t> "Assistant for Operators"</a:t>
            </a:r>
          </a:p>
          <a:p>
            <a:endParaRPr lang="en-US" sz="2000">
              <a:cs typeface="Calibri"/>
            </a:endParaRPr>
          </a:p>
        </p:txBody>
      </p:sp>
    </p:spTree>
    <p:extLst>
      <p:ext uri="{BB962C8B-B14F-4D97-AF65-F5344CB8AC3E}">
        <p14:creationId xmlns:p14="http://schemas.microsoft.com/office/powerpoint/2010/main" val="31692588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a:t>
            </a:r>
            <a:r>
              <a:rPr lang="es-AR">
                <a:latin typeface="Calibri" panose="020F0502020204030204"/>
              </a:rPr>
              <a:t> </a:t>
            </a:r>
            <a:r>
              <a:rPr lang="es-AR">
                <a:ea typeface="+mn-lt"/>
                <a:cs typeface="+mn-lt"/>
              </a:rPr>
              <a:t>Asistentes Virtuales</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3" name="Picture 3" descr="A picture containing text, font, screenshot, line&#10;&#10;Description automatically generated">
            <a:extLst>
              <a:ext uri="{FF2B5EF4-FFF2-40B4-BE49-F238E27FC236}">
                <a16:creationId xmlns:a16="http://schemas.microsoft.com/office/drawing/2014/main" id="{507449B8-F6B5-E2F8-8772-F954CA0D7046}"/>
              </a:ext>
            </a:extLst>
          </p:cNvPr>
          <p:cNvPicPr>
            <a:picLocks noChangeAspect="1"/>
          </p:cNvPicPr>
          <p:nvPr/>
        </p:nvPicPr>
        <p:blipFill>
          <a:blip r:embed="rId3"/>
          <a:stretch>
            <a:fillRect/>
          </a:stretch>
        </p:blipFill>
        <p:spPr>
          <a:xfrm>
            <a:off x="6727093" y="2283507"/>
            <a:ext cx="5195277" cy="1968601"/>
          </a:xfrm>
          <a:prstGeom prst="rect">
            <a:avLst/>
          </a:prstGeom>
        </p:spPr>
      </p:pic>
      <p:pic>
        <p:nvPicPr>
          <p:cNvPr id="5" name="Picture 8" descr="A picture containing text, screenshot, diagram, font&#10;&#10;Description automatically generated">
            <a:extLst>
              <a:ext uri="{FF2B5EF4-FFF2-40B4-BE49-F238E27FC236}">
                <a16:creationId xmlns:a16="http://schemas.microsoft.com/office/drawing/2014/main" id="{3D8FBF0D-0164-FFFB-EB63-A8E77FABCB40}"/>
              </a:ext>
            </a:extLst>
          </p:cNvPr>
          <p:cNvPicPr>
            <a:picLocks noChangeAspect="1"/>
          </p:cNvPicPr>
          <p:nvPr/>
        </p:nvPicPr>
        <p:blipFill>
          <a:blip r:embed="rId4"/>
          <a:stretch>
            <a:fillRect/>
          </a:stretch>
        </p:blipFill>
        <p:spPr>
          <a:xfrm>
            <a:off x="357554" y="1026827"/>
            <a:ext cx="6221046" cy="5146269"/>
          </a:xfrm>
          <a:prstGeom prst="rect">
            <a:avLst/>
          </a:prstGeom>
        </p:spPr>
      </p:pic>
    </p:spTree>
    <p:extLst>
      <p:ext uri="{BB962C8B-B14F-4D97-AF65-F5344CB8AC3E}">
        <p14:creationId xmlns:p14="http://schemas.microsoft.com/office/powerpoint/2010/main" val="19865980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a:t>
            </a:r>
            <a:r>
              <a:rPr lang="es-AR">
                <a:latin typeface="Calibri" panose="020F0502020204030204"/>
              </a:rPr>
              <a:t> </a:t>
            </a:r>
            <a:r>
              <a:rPr lang="es-AR">
                <a:ea typeface="+mn-lt"/>
                <a:cs typeface="+mn-lt"/>
              </a:rPr>
              <a:t>Asistentes Virtuales</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4" name="Picture 5">
            <a:extLst>
              <a:ext uri="{FF2B5EF4-FFF2-40B4-BE49-F238E27FC236}">
                <a16:creationId xmlns:a16="http://schemas.microsoft.com/office/drawing/2014/main" id="{4C3E2B6A-1B12-2F06-722B-7159EAC0CAFF}"/>
              </a:ext>
            </a:extLst>
          </p:cNvPr>
          <p:cNvPicPr>
            <a:picLocks noChangeAspect="1"/>
          </p:cNvPicPr>
          <p:nvPr/>
        </p:nvPicPr>
        <p:blipFill>
          <a:blip r:embed="rId3"/>
          <a:stretch>
            <a:fillRect/>
          </a:stretch>
        </p:blipFill>
        <p:spPr>
          <a:xfrm>
            <a:off x="440500" y="834293"/>
            <a:ext cx="2420998" cy="5433646"/>
          </a:xfrm>
          <a:prstGeom prst="rect">
            <a:avLst/>
          </a:prstGeom>
        </p:spPr>
      </p:pic>
      <p:pic>
        <p:nvPicPr>
          <p:cNvPr id="6" name="Picture 6">
            <a:extLst>
              <a:ext uri="{FF2B5EF4-FFF2-40B4-BE49-F238E27FC236}">
                <a16:creationId xmlns:a16="http://schemas.microsoft.com/office/drawing/2014/main" id="{0E1FCFF7-9859-3F73-0F90-E4653641182F}"/>
              </a:ext>
            </a:extLst>
          </p:cNvPr>
          <p:cNvPicPr>
            <a:picLocks noChangeAspect="1"/>
          </p:cNvPicPr>
          <p:nvPr/>
        </p:nvPicPr>
        <p:blipFill>
          <a:blip r:embed="rId4"/>
          <a:stretch>
            <a:fillRect/>
          </a:stretch>
        </p:blipFill>
        <p:spPr>
          <a:xfrm>
            <a:off x="3166116" y="834293"/>
            <a:ext cx="2420998" cy="5433646"/>
          </a:xfrm>
          <a:prstGeom prst="rect">
            <a:avLst/>
          </a:prstGeom>
        </p:spPr>
      </p:pic>
      <p:pic>
        <p:nvPicPr>
          <p:cNvPr id="7" name="Picture 7">
            <a:extLst>
              <a:ext uri="{FF2B5EF4-FFF2-40B4-BE49-F238E27FC236}">
                <a16:creationId xmlns:a16="http://schemas.microsoft.com/office/drawing/2014/main" id="{FDDA4209-B450-8FF5-01F7-13EB47149620}"/>
              </a:ext>
            </a:extLst>
          </p:cNvPr>
          <p:cNvPicPr>
            <a:picLocks noChangeAspect="1"/>
          </p:cNvPicPr>
          <p:nvPr/>
        </p:nvPicPr>
        <p:blipFill>
          <a:blip r:embed="rId5"/>
          <a:stretch>
            <a:fillRect/>
          </a:stretch>
        </p:blipFill>
        <p:spPr>
          <a:xfrm>
            <a:off x="6556040" y="844062"/>
            <a:ext cx="2420998" cy="5433646"/>
          </a:xfrm>
          <a:prstGeom prst="rect">
            <a:avLst/>
          </a:prstGeom>
        </p:spPr>
      </p:pic>
      <p:pic>
        <p:nvPicPr>
          <p:cNvPr id="8" name="Picture 8">
            <a:extLst>
              <a:ext uri="{FF2B5EF4-FFF2-40B4-BE49-F238E27FC236}">
                <a16:creationId xmlns:a16="http://schemas.microsoft.com/office/drawing/2014/main" id="{A3CE6ACC-0511-15FD-A617-2F742DF1E95B}"/>
              </a:ext>
            </a:extLst>
          </p:cNvPr>
          <p:cNvPicPr>
            <a:picLocks noChangeAspect="1"/>
          </p:cNvPicPr>
          <p:nvPr/>
        </p:nvPicPr>
        <p:blipFill>
          <a:blip r:embed="rId6"/>
          <a:stretch>
            <a:fillRect/>
          </a:stretch>
        </p:blipFill>
        <p:spPr>
          <a:xfrm>
            <a:off x="9330500" y="844062"/>
            <a:ext cx="2420998" cy="5433646"/>
          </a:xfrm>
          <a:prstGeom prst="rect">
            <a:avLst/>
          </a:prstGeom>
        </p:spPr>
      </p:pic>
    </p:spTree>
    <p:extLst>
      <p:ext uri="{BB962C8B-B14F-4D97-AF65-F5344CB8AC3E}">
        <p14:creationId xmlns:p14="http://schemas.microsoft.com/office/powerpoint/2010/main" val="18458109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592367" y="897220"/>
            <a:ext cx="10984072"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pic>
        <p:nvPicPr>
          <p:cNvPr id="2" name="Imagen 1" descr="Grupo de personas que unen sus manos en el centro de un círculo">
            <a:extLst>
              <a:ext uri="{FF2B5EF4-FFF2-40B4-BE49-F238E27FC236}">
                <a16:creationId xmlns:a16="http://schemas.microsoft.com/office/drawing/2014/main" id="{2169E9CC-F91B-7826-45BE-5264CAFCBD28}"/>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1388" r="17021" b="-1"/>
          <a:stretch/>
        </p:blipFill>
        <p:spPr>
          <a:xfrm>
            <a:off x="615561" y="1094301"/>
            <a:ext cx="5512982" cy="5244897"/>
          </a:xfrm>
          <a:prstGeom prst="rect">
            <a:avLst/>
          </a:prstGeom>
        </p:spPr>
      </p:pic>
      <p:pic>
        <p:nvPicPr>
          <p:cNvPr id="10" name="Imagen 9" descr="Empresarios estrechándose las manos">
            <a:extLst>
              <a:ext uri="{FF2B5EF4-FFF2-40B4-BE49-F238E27FC236}">
                <a16:creationId xmlns:a16="http://schemas.microsoft.com/office/drawing/2014/main" id="{CA7DE6C0-6A15-8E85-CA25-765005EC034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0535" r="1" b="10150"/>
          <a:stretch/>
        </p:blipFill>
        <p:spPr>
          <a:xfrm>
            <a:off x="6194632" y="1094302"/>
            <a:ext cx="5381807" cy="2493518"/>
          </a:xfrm>
          <a:prstGeom prst="rect">
            <a:avLst/>
          </a:prstGeom>
        </p:spPr>
      </p:pic>
      <p:sp>
        <p:nvSpPr>
          <p:cNvPr id="11" name="TextBox 1">
            <a:extLst>
              <a:ext uri="{FF2B5EF4-FFF2-40B4-BE49-F238E27FC236}">
                <a16:creationId xmlns:a16="http://schemas.microsoft.com/office/drawing/2014/main" id="{D63A92C0-2FC1-8A62-0925-A99ECA70CDAA}"/>
              </a:ext>
            </a:extLst>
          </p:cNvPr>
          <p:cNvSpPr txBox="1"/>
          <p:nvPr/>
        </p:nvSpPr>
        <p:spPr>
          <a:xfrm>
            <a:off x="188536" y="227490"/>
            <a:ext cx="7588577" cy="369332"/>
          </a:xfrm>
          <a:prstGeom prst="rect">
            <a:avLst/>
          </a:prstGeom>
          <a:noFill/>
        </p:spPr>
        <p:txBody>
          <a:bodyPr wrap="square" lIns="91440" tIns="45720" rIns="91440" bIns="45720" rtlCol="0" anchor="t">
            <a:spAutoFit/>
          </a:bodyPr>
          <a:lstStyle/>
          <a:p>
            <a:r>
              <a:rPr lang="pt-BR"/>
              <a:t>PRÓXIMOS PASOS Q2 - 2023 </a:t>
            </a:r>
            <a:endParaRPr lang="es-AR" b="1">
              <a:solidFill>
                <a:schemeClr val="bg1"/>
              </a:solidFill>
              <a:highlight>
                <a:srgbClr val="BC3CF9"/>
              </a:highlight>
            </a:endParaRPr>
          </a:p>
        </p:txBody>
      </p:sp>
      <p:grpSp>
        <p:nvGrpSpPr>
          <p:cNvPr id="14" name="Grupo 13">
            <a:extLst>
              <a:ext uri="{FF2B5EF4-FFF2-40B4-BE49-F238E27FC236}">
                <a16:creationId xmlns:a16="http://schemas.microsoft.com/office/drawing/2014/main" id="{936E1393-13C4-EB81-B55B-F77F030C11F1}"/>
              </a:ext>
            </a:extLst>
          </p:cNvPr>
          <p:cNvGrpSpPr/>
          <p:nvPr/>
        </p:nvGrpSpPr>
        <p:grpSpPr>
          <a:xfrm>
            <a:off x="7429463" y="4023971"/>
            <a:ext cx="3326520" cy="2305368"/>
            <a:chOff x="1666567" y="624111"/>
            <a:chExt cx="3613356" cy="2504152"/>
          </a:xfrm>
        </p:grpSpPr>
        <p:sp>
          <p:nvSpPr>
            <p:cNvPr id="15" name="Forma libre: forma 14">
              <a:extLst>
                <a:ext uri="{FF2B5EF4-FFF2-40B4-BE49-F238E27FC236}">
                  <a16:creationId xmlns:a16="http://schemas.microsoft.com/office/drawing/2014/main" id="{18A72256-6342-D55A-DC7E-329E9C42B5D1}"/>
                </a:ext>
              </a:extLst>
            </p:cNvPr>
            <p:cNvSpPr/>
            <p:nvPr/>
          </p:nvSpPr>
          <p:spPr>
            <a:xfrm>
              <a:off x="1666567" y="118978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headEnd type="oval"/>
              <a:tailEnd type="none"/>
              <a:extLst>
                <a:ext uri="{C807C97D-BFC1-408E-A445-0C87EB9F89A2}">
                  <ask:lineSketchStyleProps xmlns:ask="http://schemas.microsoft.com/office/drawing/2018/sketchyshapes" sd="1219033472">
                    <a:custGeom>
                      <a:avLst/>
                      <a:gdLst>
                        <a:gd name="connsiteX0" fmla="*/ 0 w 1527464"/>
                        <a:gd name="connsiteY0" fmla="*/ 1299059 h 1299059"/>
                        <a:gd name="connsiteX1" fmla="*/ 729016 w 1527464"/>
                        <a:gd name="connsiteY1" fmla="*/ 923015 h 1299059"/>
                        <a:gd name="connsiteX2" fmla="*/ 786875 w 1527464"/>
                        <a:gd name="connsiteY2" fmla="*/ 273486 h 1299059"/>
                        <a:gd name="connsiteX3" fmla="*/ 1527464 w 1527464"/>
                        <a:gd name="connsiteY3" fmla="*/ 0 h 1299059"/>
                      </a:gdLst>
                      <a:ahLst/>
                      <a:cxnLst>
                        <a:cxn ang="0">
                          <a:pos x="connsiteX0" y="connsiteY0"/>
                        </a:cxn>
                        <a:cxn ang="0">
                          <a:pos x="connsiteX1" y="connsiteY1"/>
                        </a:cxn>
                        <a:cxn ang="0">
                          <a:pos x="connsiteX2" y="connsiteY2"/>
                        </a:cxn>
                        <a:cxn ang="0">
                          <a:pos x="connsiteX3" y="connsiteY3"/>
                        </a:cxn>
                      </a:cxnLst>
                      <a:rect l="l" t="t" r="r" b="b"/>
                      <a:pathLst>
                        <a:path w="1527464" h="1299059" extrusionOk="0">
                          <a:moveTo>
                            <a:pt x="0" y="1299059"/>
                          </a:moveTo>
                          <a:cubicBezTo>
                            <a:pt x="281607" y="1185813"/>
                            <a:pt x="581902" y="1099937"/>
                            <a:pt x="729016" y="923015"/>
                          </a:cubicBezTo>
                          <a:cubicBezTo>
                            <a:pt x="904086" y="761333"/>
                            <a:pt x="642641" y="427677"/>
                            <a:pt x="786875" y="273486"/>
                          </a:cubicBezTo>
                          <a:cubicBezTo>
                            <a:pt x="881752" y="156952"/>
                            <a:pt x="1220226" y="79063"/>
                            <a:pt x="1527464"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Forma libre: forma 15">
              <a:extLst>
                <a:ext uri="{FF2B5EF4-FFF2-40B4-BE49-F238E27FC236}">
                  <a16:creationId xmlns:a16="http://schemas.microsoft.com/office/drawing/2014/main" id="{EB5389A6-C42E-E637-71C4-6012178BAD80}"/>
                </a:ext>
              </a:extLst>
            </p:cNvPr>
            <p:cNvSpPr/>
            <p:nvPr/>
          </p:nvSpPr>
          <p:spPr>
            <a:xfrm>
              <a:off x="3000610" y="62411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7" name="Title 1">
            <a:extLst>
              <a:ext uri="{FF2B5EF4-FFF2-40B4-BE49-F238E27FC236}">
                <a16:creationId xmlns:a16="http://schemas.microsoft.com/office/drawing/2014/main" id="{48991594-CA1D-050B-809C-00A0A05D843D}"/>
              </a:ext>
            </a:extLst>
          </p:cNvPr>
          <p:cNvSpPr>
            <a:spLocks noGrp="1"/>
          </p:cNvSpPr>
          <p:nvPr>
            <p:ph type="ctrTitle"/>
          </p:nvPr>
        </p:nvSpPr>
        <p:spPr>
          <a:xfrm>
            <a:off x="6458193" y="4139154"/>
            <a:ext cx="7449798" cy="1646957"/>
          </a:xfrm>
        </p:spPr>
        <p:txBody>
          <a:bodyPr>
            <a:normAutofit/>
          </a:bodyPr>
          <a:lstStyle/>
          <a:p>
            <a:pPr algn="l"/>
            <a:r>
              <a:rPr lang="en-US">
                <a:latin typeface="72 Black" panose="020B0A04030603020204" pitchFamily="34" charset="0"/>
                <a:cs typeface="72 Black" panose="020B0A04030603020204" pitchFamily="34" charset="0"/>
              </a:rPr>
              <a:t>TECNOLOGÍA</a:t>
            </a:r>
            <a:br>
              <a:rPr lang="en-US">
                <a:latin typeface="72 Black" panose="020B0A04030603020204" pitchFamily="34" charset="0"/>
                <a:cs typeface="72 Black" panose="020B0A04030603020204" pitchFamily="34" charset="0"/>
              </a:rPr>
            </a:br>
            <a:r>
              <a:rPr lang="en-US" sz="4000">
                <a:latin typeface="72 Black" panose="020B0A04030603020204" pitchFamily="34" charset="0"/>
                <a:cs typeface="72 Black" panose="020B0A04030603020204" pitchFamily="34" charset="0"/>
              </a:rPr>
              <a:t>de Redes y </a:t>
            </a:r>
            <a:r>
              <a:rPr lang="en-US" sz="4000" err="1">
                <a:latin typeface="72 Black" panose="020B0A04030603020204" pitchFamily="34" charset="0"/>
                <a:cs typeface="72 Black" panose="020B0A04030603020204" pitchFamily="34" charset="0"/>
              </a:rPr>
              <a:t>servicios</a:t>
            </a:r>
            <a:endParaRPr lang="es-AR" err="1"/>
          </a:p>
        </p:txBody>
      </p:sp>
    </p:spTree>
    <p:extLst>
      <p:ext uri="{BB962C8B-B14F-4D97-AF65-F5344CB8AC3E}">
        <p14:creationId xmlns:p14="http://schemas.microsoft.com/office/powerpoint/2010/main" val="198167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a:t>
            </a:r>
            <a:r>
              <a:rPr lang="es-AR" sz="4800" err="1"/>
              <a:t>vBNG</a:t>
            </a:r>
            <a:endParaRPr lang="pt-BR" sz="4800" err="1">
              <a:cs typeface="Calibri Light" panose="020F0302020204030204"/>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Norberto </a:t>
            </a:r>
            <a:r>
              <a:rPr lang="es-AR" sz="1100" b="1" err="1">
                <a:latin typeface="Roboto"/>
                <a:ea typeface="Roboto"/>
              </a:rPr>
              <a:t>Harmath</a:t>
            </a:r>
            <a:endParaRPr lang="es-AR" sz="1100" b="1" err="1">
              <a:latin typeface="Roboto" panose="02000000000000000000" pitchFamily="2" charset="0"/>
              <a:ea typeface="Roboto" panose="02000000000000000000" pitchFamily="2" charset="0"/>
            </a:endParaRPr>
          </a:p>
          <a:p>
            <a:pPr marL="171450" indent="-171450">
              <a:buFont typeface="Arial" panose="020B0604020202020204" pitchFamily="34" charset="0"/>
              <a:buChar char="•"/>
            </a:pPr>
            <a:r>
              <a:rPr lang="es-AR" sz="1100" b="1">
                <a:latin typeface="Roboto"/>
                <a:ea typeface="Roboto"/>
              </a:rPr>
              <a:t>Responde en el chat:  Alejo Farias</a:t>
            </a:r>
            <a:endParaRPr lang="es-AR" sz="1100" b="1">
              <a:latin typeface="Roboto"/>
              <a:ea typeface="Roboto"/>
              <a:cs typeface="Roboto"/>
            </a:endParaRPr>
          </a:p>
        </p:txBody>
      </p:sp>
      <p:sp>
        <p:nvSpPr>
          <p:cNvPr id="5" name="Rectángulo redondeado 5">
            <a:extLst>
              <a:ext uri="{FF2B5EF4-FFF2-40B4-BE49-F238E27FC236}">
                <a16:creationId xmlns:a16="http://schemas.microsoft.com/office/drawing/2014/main" id="{557771CA-9F84-DB58-47A5-AB4AF84F4A47}"/>
              </a:ext>
            </a:extLst>
          </p:cNvPr>
          <p:cNvSpPr/>
          <p:nvPr/>
        </p:nvSpPr>
        <p:spPr>
          <a:xfrm>
            <a:off x="11185863" y="100584"/>
            <a:ext cx="943803" cy="369332"/>
          </a:xfrm>
          <a:prstGeom prst="roundRect">
            <a:avLst>
              <a:gd name="adj" fmla="val 50000"/>
            </a:avLst>
          </a:prstGeom>
          <a:solidFill>
            <a:srgbClr val="BC3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Serv</a:t>
            </a:r>
            <a:r>
              <a:rPr lang="es-AR" sz="1000"/>
              <a:t> Fijo</a:t>
            </a:r>
          </a:p>
        </p:txBody>
      </p:sp>
    </p:spTree>
    <p:extLst>
      <p:ext uri="{BB962C8B-B14F-4D97-AF65-F5344CB8AC3E}">
        <p14:creationId xmlns:p14="http://schemas.microsoft.com/office/powerpoint/2010/main" val="15985926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lang="es-AR">
                <a:latin typeface="Calibri" panose="020F0502020204030204"/>
              </a:rPr>
              <a:t>Próximos Pasos Q3</a:t>
            </a:r>
            <a:endParaRPr lang="es-AR" sz="1800" i="0" u="none" strike="noStrike" kern="1200" cap="none" spc="0" normalizeH="0" baseline="0" noProof="0">
              <a:ln>
                <a:noFill/>
              </a:ln>
              <a:effectLst/>
              <a:uLnTx/>
              <a:uFillTx/>
              <a:latin typeface="Calibri" panose="020F0502020204030204"/>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
        <p:nvSpPr>
          <p:cNvPr id="4" name="TextBox 3">
            <a:extLst>
              <a:ext uri="{FF2B5EF4-FFF2-40B4-BE49-F238E27FC236}">
                <a16:creationId xmlns:a16="http://schemas.microsoft.com/office/drawing/2014/main" id="{A353F167-8FAE-F6FD-921A-66C7B684781F}"/>
              </a:ext>
            </a:extLst>
          </p:cNvPr>
          <p:cNvSpPr txBox="1"/>
          <p:nvPr/>
        </p:nvSpPr>
        <p:spPr>
          <a:xfrm>
            <a:off x="573759" y="842404"/>
            <a:ext cx="1046817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pPr marL="285750" indent="-285750">
              <a:buFont typeface="Arial"/>
              <a:buChar char="•"/>
            </a:pPr>
            <a:r>
              <a:rPr lang="en-US" err="1">
                <a:ea typeface="+mn-lt"/>
                <a:cs typeface="+mn-lt"/>
              </a:rPr>
              <a:t>Smarthome</a:t>
            </a:r>
            <a:r>
              <a:rPr lang="en-US">
                <a:ea typeface="+mn-lt"/>
                <a:cs typeface="+mn-lt"/>
              </a:rPr>
              <a:t>: </a:t>
            </a:r>
          </a:p>
          <a:p>
            <a:pPr marL="742950" lvl="1" indent="-285750">
              <a:buFont typeface="Arial"/>
              <a:buChar char="•"/>
            </a:pPr>
            <a:r>
              <a:rPr lang="en-US" err="1">
                <a:ea typeface="+mn-lt"/>
                <a:cs typeface="+mn-lt"/>
              </a:rPr>
              <a:t>Comenzar</a:t>
            </a:r>
            <a:r>
              <a:rPr lang="en-US">
                <a:ea typeface="+mn-lt"/>
                <a:cs typeface="+mn-lt"/>
              </a:rPr>
              <a:t> </a:t>
            </a:r>
            <a:r>
              <a:rPr lang="en-US" err="1">
                <a:ea typeface="+mn-lt"/>
                <a:cs typeface="+mn-lt"/>
              </a:rPr>
              <a:t>estudio</a:t>
            </a:r>
            <a:r>
              <a:rPr lang="en-US">
                <a:ea typeface="+mn-lt"/>
                <a:cs typeface="+mn-lt"/>
              </a:rPr>
              <a:t> Standard Matter para </a:t>
            </a:r>
            <a:r>
              <a:rPr lang="en-US" err="1">
                <a:ea typeface="+mn-lt"/>
                <a:cs typeface="+mn-lt"/>
              </a:rPr>
              <a:t>dispositivos</a:t>
            </a:r>
            <a:r>
              <a:rPr lang="en-US">
                <a:ea typeface="+mn-lt"/>
                <a:cs typeface="+mn-lt"/>
              </a:rPr>
              <a:t> </a:t>
            </a:r>
            <a:r>
              <a:rPr lang="en-US" err="1">
                <a:ea typeface="+mn-lt"/>
                <a:cs typeface="+mn-lt"/>
              </a:rPr>
              <a:t>smarthome</a:t>
            </a:r>
            <a:r>
              <a:rPr lang="en-US">
                <a:ea typeface="+mn-lt"/>
                <a:cs typeface="+mn-lt"/>
              </a:rPr>
              <a:t> y </a:t>
            </a:r>
            <a:r>
              <a:rPr lang="en-US" err="1">
                <a:ea typeface="+mn-lt"/>
                <a:cs typeface="+mn-lt"/>
              </a:rPr>
              <a:t>posibles</a:t>
            </a:r>
            <a:r>
              <a:rPr lang="en-US">
                <a:ea typeface="+mn-lt"/>
                <a:cs typeface="+mn-lt"/>
              </a:rPr>
              <a:t> </a:t>
            </a:r>
            <a:r>
              <a:rPr lang="en-US" err="1">
                <a:ea typeface="+mn-lt"/>
                <a:cs typeface="+mn-lt"/>
              </a:rPr>
              <a:t>integraciones</a:t>
            </a:r>
            <a:r>
              <a:rPr lang="en-US">
                <a:ea typeface="+mn-lt"/>
                <a:cs typeface="+mn-lt"/>
              </a:rPr>
              <a:t> con </a:t>
            </a:r>
            <a:r>
              <a:rPr lang="en-US" err="1">
                <a:ea typeface="+mn-lt"/>
                <a:cs typeface="+mn-lt"/>
              </a:rPr>
              <a:t>ecosistema</a:t>
            </a:r>
            <a:r>
              <a:rPr lang="en-US">
                <a:ea typeface="+mn-lt"/>
                <a:cs typeface="+mn-lt"/>
              </a:rPr>
              <a:t> Teco.</a:t>
            </a:r>
          </a:p>
          <a:p>
            <a:endParaRPr lang="en-US">
              <a:ea typeface="+mn-lt"/>
              <a:cs typeface="+mn-lt"/>
            </a:endParaRPr>
          </a:p>
          <a:p>
            <a:pPr marL="285750" indent="-285750">
              <a:buFont typeface="Arial"/>
              <a:buChar char="•"/>
            </a:pPr>
            <a:r>
              <a:rPr lang="en-US">
                <a:ea typeface="+mn-lt"/>
                <a:cs typeface="+mn-lt"/>
              </a:rPr>
              <a:t>App </a:t>
            </a:r>
            <a:r>
              <a:rPr lang="en-US" err="1">
                <a:ea typeface="+mn-lt"/>
                <a:cs typeface="+mn-lt"/>
              </a:rPr>
              <a:t>containeriazada</a:t>
            </a:r>
            <a:r>
              <a:rPr lang="en-US">
                <a:ea typeface="+mn-lt"/>
                <a:cs typeface="+mn-lt"/>
              </a:rPr>
              <a:t>: </a:t>
            </a:r>
          </a:p>
          <a:p>
            <a:pPr marL="285750" indent="-285750">
              <a:buFont typeface="Arial"/>
              <a:buChar char="•"/>
            </a:pPr>
            <a:r>
              <a:rPr lang="en-US" err="1">
                <a:ea typeface="+mn-lt"/>
                <a:cs typeface="+mn-lt"/>
              </a:rPr>
              <a:t>Contar</a:t>
            </a:r>
            <a:r>
              <a:rPr lang="en-US">
                <a:ea typeface="+mn-lt"/>
                <a:cs typeface="+mn-lt"/>
              </a:rPr>
              <a:t> con </a:t>
            </a:r>
            <a:r>
              <a:rPr lang="en-US" err="1">
                <a:ea typeface="+mn-lt"/>
                <a:cs typeface="+mn-lt"/>
              </a:rPr>
              <a:t>aplicación</a:t>
            </a:r>
            <a:r>
              <a:rPr lang="en-US">
                <a:ea typeface="+mn-lt"/>
                <a:cs typeface="+mn-lt"/>
              </a:rPr>
              <a:t> </a:t>
            </a:r>
            <a:r>
              <a:rPr lang="en-US" err="1">
                <a:ea typeface="+mn-lt"/>
                <a:cs typeface="+mn-lt"/>
              </a:rPr>
              <a:t>containerizada</a:t>
            </a:r>
            <a:r>
              <a:rPr lang="en-US">
                <a:ea typeface="+mn-lt"/>
                <a:cs typeface="+mn-lt"/>
              </a:rPr>
              <a:t> </a:t>
            </a:r>
            <a:r>
              <a:rPr lang="en-US" err="1">
                <a:ea typeface="+mn-lt"/>
                <a:cs typeface="+mn-lt"/>
              </a:rPr>
              <a:t>en</a:t>
            </a:r>
            <a:r>
              <a:rPr lang="en-US">
                <a:ea typeface="+mn-lt"/>
                <a:cs typeface="+mn-lt"/>
              </a:rPr>
              <a:t> CMs </a:t>
            </a:r>
            <a:r>
              <a:rPr lang="en-US" err="1">
                <a:ea typeface="+mn-lt"/>
                <a:cs typeface="+mn-lt"/>
              </a:rPr>
              <a:t>WiFi</a:t>
            </a:r>
            <a:r>
              <a:rPr lang="en-US">
                <a:ea typeface="+mn-lt"/>
                <a:cs typeface="+mn-lt"/>
              </a:rPr>
              <a:t> 5.</a:t>
            </a:r>
          </a:p>
          <a:p>
            <a:pPr marL="742950" lvl="1" indent="-285750">
              <a:buFont typeface="Arial"/>
              <a:buChar char="•"/>
            </a:pPr>
            <a:r>
              <a:rPr lang="en-US" err="1">
                <a:ea typeface="+mn-lt"/>
                <a:cs typeface="+mn-lt"/>
              </a:rPr>
              <a:t>Inango-Evaluar</a:t>
            </a:r>
            <a:r>
              <a:rPr lang="en-US">
                <a:ea typeface="+mn-lt"/>
                <a:cs typeface="+mn-lt"/>
              </a:rPr>
              <a:t> </a:t>
            </a:r>
            <a:r>
              <a:rPr lang="en-US" err="1">
                <a:ea typeface="+mn-lt"/>
                <a:cs typeface="+mn-lt"/>
              </a:rPr>
              <a:t>viabilidad</a:t>
            </a:r>
            <a:r>
              <a:rPr lang="en-US">
                <a:ea typeface="+mn-lt"/>
                <a:cs typeface="+mn-lt"/>
              </a:rPr>
              <a:t> </a:t>
            </a:r>
            <a:r>
              <a:rPr lang="en-US" err="1">
                <a:ea typeface="+mn-lt"/>
                <a:cs typeface="+mn-lt"/>
              </a:rPr>
              <a:t>como</a:t>
            </a:r>
            <a:r>
              <a:rPr lang="en-US">
                <a:ea typeface="+mn-lt"/>
                <a:cs typeface="+mn-lt"/>
              </a:rPr>
              <a:t> </a:t>
            </a:r>
            <a:r>
              <a:rPr lang="en-US" err="1">
                <a:ea typeface="+mn-lt"/>
                <a:cs typeface="+mn-lt"/>
              </a:rPr>
              <a:t>capa</a:t>
            </a:r>
            <a:r>
              <a:rPr lang="en-US">
                <a:ea typeface="+mn-lt"/>
                <a:cs typeface="+mn-lt"/>
              </a:rPr>
              <a:t> de </a:t>
            </a:r>
            <a:r>
              <a:rPr lang="en-US" err="1">
                <a:ea typeface="+mn-lt"/>
                <a:cs typeface="+mn-lt"/>
              </a:rPr>
              <a:t>abstracción</a:t>
            </a:r>
            <a:r>
              <a:rPr lang="en-US">
                <a:ea typeface="+mn-lt"/>
                <a:cs typeface="+mn-lt"/>
              </a:rPr>
              <a:t> y lifecycle mgmt.</a:t>
            </a:r>
            <a:endParaRPr lang="en-US">
              <a:cs typeface="Calibri" panose="020F0502020204030204"/>
            </a:endParaRPr>
          </a:p>
          <a:p>
            <a:pPr marL="285750" indent="-285750">
              <a:buFont typeface="Arial"/>
              <a:buChar char="•"/>
            </a:pPr>
            <a:endParaRPr lang="en-US">
              <a:ea typeface="+mn-lt"/>
              <a:cs typeface="+mn-lt"/>
            </a:endParaRPr>
          </a:p>
          <a:p>
            <a:pPr marL="285750" indent="-285750">
              <a:buFont typeface="Arial"/>
              <a:buChar char="•"/>
            </a:pPr>
            <a:r>
              <a:rPr lang="en-US" err="1">
                <a:ea typeface="+mn-lt"/>
                <a:cs typeface="+mn-lt"/>
              </a:rPr>
              <a:t>Solución</a:t>
            </a:r>
            <a:r>
              <a:rPr lang="en-US">
                <a:ea typeface="+mn-lt"/>
                <a:cs typeface="+mn-lt"/>
              </a:rPr>
              <a:t> BCK </a:t>
            </a:r>
            <a:r>
              <a:rPr lang="en-US" err="1">
                <a:ea typeface="+mn-lt"/>
                <a:cs typeface="+mn-lt"/>
              </a:rPr>
              <a:t>Celular</a:t>
            </a:r>
            <a:r>
              <a:rPr lang="en-US">
                <a:ea typeface="+mn-lt"/>
                <a:cs typeface="+mn-lt"/>
              </a:rPr>
              <a:t> CMs: </a:t>
            </a:r>
          </a:p>
          <a:p>
            <a:pPr marL="742950" lvl="1" indent="-285750">
              <a:buFont typeface="Arial"/>
              <a:buChar char="•"/>
            </a:pPr>
            <a:r>
              <a:rPr lang="en-US" err="1">
                <a:ea typeface="+mn-lt"/>
                <a:cs typeface="+mn-lt"/>
              </a:rPr>
              <a:t>Continuar</a:t>
            </a:r>
            <a:r>
              <a:rPr lang="en-US">
                <a:ea typeface="+mn-lt"/>
                <a:cs typeface="+mn-lt"/>
              </a:rPr>
              <a:t> </a:t>
            </a:r>
            <a:r>
              <a:rPr lang="en-US" err="1">
                <a:ea typeface="+mn-lt"/>
                <a:cs typeface="+mn-lt"/>
              </a:rPr>
              <a:t>evaluación</a:t>
            </a:r>
            <a:r>
              <a:rPr lang="en-US">
                <a:ea typeface="+mn-lt"/>
                <a:cs typeface="+mn-lt"/>
              </a:rPr>
              <a:t> </a:t>
            </a:r>
            <a:r>
              <a:rPr lang="en-US" err="1">
                <a:ea typeface="+mn-lt"/>
                <a:cs typeface="+mn-lt"/>
              </a:rPr>
              <a:t>Solución</a:t>
            </a:r>
            <a:r>
              <a:rPr lang="en-US">
                <a:ea typeface="+mn-lt"/>
                <a:cs typeface="+mn-lt"/>
              </a:rPr>
              <a:t> </a:t>
            </a:r>
            <a:r>
              <a:rPr lang="en-US" err="1">
                <a:ea typeface="+mn-lt"/>
                <a:cs typeface="+mn-lt"/>
              </a:rPr>
              <a:t>Kyrio</a:t>
            </a:r>
            <a:r>
              <a:rPr lang="en-US">
                <a:ea typeface="+mn-lt"/>
                <a:cs typeface="+mn-lt"/>
              </a:rPr>
              <a:t> y </a:t>
            </a:r>
            <a:r>
              <a:rPr lang="en-US" err="1">
                <a:ea typeface="+mn-lt"/>
                <a:cs typeface="+mn-lt"/>
              </a:rPr>
              <a:t>desarrollo</a:t>
            </a:r>
            <a:r>
              <a:rPr lang="en-US">
                <a:ea typeface="+mn-lt"/>
                <a:cs typeface="+mn-lt"/>
              </a:rPr>
              <a:t> </a:t>
            </a:r>
            <a:r>
              <a:rPr lang="en-US" err="1">
                <a:ea typeface="+mn-lt"/>
                <a:cs typeface="+mn-lt"/>
              </a:rPr>
              <a:t>interno</a:t>
            </a:r>
            <a:r>
              <a:rPr lang="en-US">
                <a:ea typeface="+mn-lt"/>
                <a:cs typeface="+mn-lt"/>
              </a:rPr>
              <a:t>.</a:t>
            </a:r>
          </a:p>
          <a:p>
            <a:pPr marL="742950" lvl="1" indent="-285750">
              <a:buFont typeface="Arial"/>
              <a:buChar char="•"/>
            </a:pPr>
            <a:endParaRPr lang="en-US">
              <a:cs typeface="Calibri" panose="020F0502020204030204"/>
            </a:endParaRPr>
          </a:p>
          <a:p>
            <a:endParaRPr lang="en-US">
              <a:ea typeface="+mn-lt"/>
              <a:cs typeface="+mn-lt"/>
            </a:endParaRPr>
          </a:p>
          <a:p>
            <a:pPr marL="285750" indent="-285750">
              <a:buFont typeface="Arial"/>
              <a:buChar char="•"/>
            </a:pPr>
            <a:r>
              <a:rPr lang="en-US" err="1">
                <a:ea typeface="+mn-lt"/>
                <a:cs typeface="+mn-lt"/>
              </a:rPr>
              <a:t>Asistentes</a:t>
            </a:r>
            <a:r>
              <a:rPr lang="en-US">
                <a:ea typeface="+mn-lt"/>
                <a:cs typeface="+mn-lt"/>
              </a:rPr>
              <a:t> </a:t>
            </a:r>
            <a:r>
              <a:rPr lang="en-US" err="1">
                <a:ea typeface="+mn-lt"/>
                <a:cs typeface="+mn-lt"/>
              </a:rPr>
              <a:t>Virtuales</a:t>
            </a:r>
            <a:r>
              <a:rPr lang="en-US">
                <a:ea typeface="+mn-lt"/>
                <a:cs typeface="+mn-lt"/>
              </a:rPr>
              <a:t>: </a:t>
            </a:r>
          </a:p>
          <a:p>
            <a:pPr marL="742950" lvl="1" indent="-285750">
              <a:buFont typeface="Arial"/>
              <a:buChar char="•"/>
            </a:pPr>
            <a:r>
              <a:rPr lang="en-US" err="1">
                <a:latin typeface="Calibri"/>
                <a:ea typeface="+mn-lt"/>
                <a:cs typeface="Arial"/>
              </a:rPr>
              <a:t>Implementar</a:t>
            </a:r>
            <a:r>
              <a:rPr lang="en-US">
                <a:latin typeface="Calibri"/>
                <a:ea typeface="+mn-lt"/>
                <a:cs typeface="Arial"/>
              </a:rPr>
              <a:t> un "Custom Intents"</a:t>
            </a:r>
          </a:p>
          <a:p>
            <a:pPr marL="742950" lvl="1" indent="-285750">
              <a:buFont typeface="Arial"/>
              <a:buChar char="•"/>
            </a:pPr>
            <a:r>
              <a:rPr lang="en-US" err="1">
                <a:latin typeface="Calibri"/>
                <a:ea typeface="+mn-lt"/>
                <a:cs typeface="Arial"/>
              </a:rPr>
              <a:t>Implementar</a:t>
            </a:r>
            <a:r>
              <a:rPr lang="en-US">
                <a:latin typeface="Calibri"/>
                <a:ea typeface="+mn-lt"/>
                <a:cs typeface="Arial"/>
              </a:rPr>
              <a:t> un "Widget" y un "Inline inventory"</a:t>
            </a:r>
          </a:p>
          <a:p>
            <a:pPr marL="742950" lvl="1" indent="-285750">
              <a:buFont typeface="Arial"/>
              <a:buChar char="•"/>
            </a:pPr>
            <a:r>
              <a:rPr lang="en-US" err="1">
                <a:latin typeface="Calibri"/>
                <a:ea typeface="+mn-lt"/>
                <a:cs typeface="Arial"/>
              </a:rPr>
              <a:t>Investigar</a:t>
            </a:r>
            <a:r>
              <a:rPr lang="en-US">
                <a:latin typeface="Calibri"/>
                <a:ea typeface="+mn-lt"/>
                <a:cs typeface="Arial"/>
              </a:rPr>
              <a:t> "Assistant for Operators"</a:t>
            </a:r>
            <a:endParaRPr lang="en-US">
              <a:latin typeface="Calibri"/>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149796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596470" y="-185147"/>
            <a:ext cx="10800000" cy="2387600"/>
          </a:xfrm>
        </p:spPr>
        <p:txBody>
          <a:bodyPr>
            <a:normAutofit/>
          </a:bodyPr>
          <a:lstStyle/>
          <a:p>
            <a:r>
              <a:rPr lang="en-US" err="1"/>
              <a:t>Encuesta</a:t>
            </a:r>
            <a:br>
              <a:rPr lang="en-US"/>
            </a:br>
            <a:endParaRPr lang="es-AR">
              <a:cs typeface="Calibri Light"/>
            </a:endParaRP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1985" y="6401247"/>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6" name="TextBox 2">
            <a:extLst>
              <a:ext uri="{FF2B5EF4-FFF2-40B4-BE49-F238E27FC236}">
                <a16:creationId xmlns:a16="http://schemas.microsoft.com/office/drawing/2014/main" id="{8DB2D3CA-A5E1-78D9-9EE9-F079A09A438F}"/>
              </a:ext>
            </a:extLst>
          </p:cNvPr>
          <p:cNvSpPr txBox="1"/>
          <p:nvPr/>
        </p:nvSpPr>
        <p:spPr>
          <a:xfrm>
            <a:off x="5281638" y="5160034"/>
            <a:ext cx="1429663" cy="892552"/>
          </a:xfrm>
          <a:prstGeom prst="rect">
            <a:avLst/>
          </a:prstGeom>
          <a:noFill/>
        </p:spPr>
        <p:txBody>
          <a:bodyPr wrap="square" lIns="91440" tIns="45720" rIns="91440" bIns="45720" rtlCol="0" anchor="t">
            <a:spAutoFit/>
          </a:bodyPr>
          <a:lstStyle/>
          <a:p>
            <a:pPr algn="ctr"/>
            <a:r>
              <a:rPr lang="es-ES_tradnl" sz="4000">
                <a:ea typeface="+mn-lt"/>
                <a:cs typeface="+mn-lt"/>
                <a:hlinkClick r:id="rId3"/>
              </a:rPr>
              <a:t>LINK</a:t>
            </a:r>
            <a:endParaRPr lang="es-ES_tradnl" sz="4000">
              <a:hlinkClick r:id="rId3"/>
            </a:endParaRPr>
          </a:p>
          <a:p>
            <a:pPr algn="ctr"/>
            <a:endParaRPr lang="es-ES_tradnl" sz="1200">
              <a:solidFill>
                <a:srgbClr val="FF0000"/>
              </a:solidFill>
              <a:cs typeface="Calibri"/>
            </a:endParaRPr>
          </a:p>
        </p:txBody>
      </p:sp>
      <p:pic>
        <p:nvPicPr>
          <p:cNvPr id="3" name="Imagen 3" descr="Código QR&#10;&#10;Descripción generada automáticamente">
            <a:extLst>
              <a:ext uri="{FF2B5EF4-FFF2-40B4-BE49-F238E27FC236}">
                <a16:creationId xmlns:a16="http://schemas.microsoft.com/office/drawing/2014/main" id="{EDBB3559-09D9-7364-A432-468BB3CE7C62}"/>
              </a:ext>
            </a:extLst>
          </p:cNvPr>
          <p:cNvPicPr>
            <a:picLocks noChangeAspect="1"/>
          </p:cNvPicPr>
          <p:nvPr/>
        </p:nvPicPr>
        <p:blipFill>
          <a:blip r:embed="rId4"/>
          <a:stretch>
            <a:fillRect/>
          </a:stretch>
        </p:blipFill>
        <p:spPr>
          <a:xfrm>
            <a:off x="4086225" y="1381036"/>
            <a:ext cx="3832644" cy="3894646"/>
          </a:xfrm>
          <a:prstGeom prst="rect">
            <a:avLst/>
          </a:prstGeom>
        </p:spPr>
      </p:pic>
    </p:spTree>
    <p:extLst>
      <p:ext uri="{BB962C8B-B14F-4D97-AF65-F5344CB8AC3E}">
        <p14:creationId xmlns:p14="http://schemas.microsoft.com/office/powerpoint/2010/main" val="36347849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1074200"/>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13" name="Google Shape;150;p5">
            <a:extLst>
              <a:ext uri="{FF2B5EF4-FFF2-40B4-BE49-F238E27FC236}">
                <a16:creationId xmlns:a16="http://schemas.microsoft.com/office/drawing/2014/main" id="{2C6CA465-16EB-C639-4716-1BCD41A86964}"/>
              </a:ext>
            </a:extLst>
          </p:cNvPr>
          <p:cNvSpPr txBox="1"/>
          <p:nvPr/>
        </p:nvSpPr>
        <p:spPr>
          <a:xfrm>
            <a:off x="3706526" y="-31933"/>
            <a:ext cx="7864038" cy="12002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200" b="1" i="0" u="none" strike="noStrike" kern="0" cap="none" spc="0" normalizeH="0" baseline="0" noProof="0">
                <a:ln>
                  <a:noFill/>
                </a:ln>
                <a:effectLst/>
                <a:uLnTx/>
                <a:uFillTx/>
                <a:latin typeface="Lato"/>
                <a:ea typeface="Lato"/>
                <a:cs typeface="Lato"/>
                <a:sym typeface="Lato"/>
              </a:rPr>
              <a:t>GRACIAS</a:t>
            </a:r>
            <a:endParaRPr kumimoji="0" sz="7200" b="1" i="0" u="none" strike="noStrike" kern="0" cap="none" spc="0" normalizeH="0" baseline="0" noProof="0">
              <a:ln>
                <a:noFill/>
              </a:ln>
              <a:effectLst/>
              <a:uLnTx/>
              <a:uFillTx/>
              <a:latin typeface="Lato"/>
              <a:ea typeface="Lato"/>
              <a:cs typeface="Lato"/>
              <a:sym typeface="Lato"/>
            </a:endParaRPr>
          </a:p>
        </p:txBody>
      </p:sp>
      <p:pic>
        <p:nvPicPr>
          <p:cNvPr id="14" name="Imagen 13" descr="Un grupo de personas en un salón&#10;&#10;Descripción generada automáticamente">
            <a:extLst>
              <a:ext uri="{FF2B5EF4-FFF2-40B4-BE49-F238E27FC236}">
                <a16:creationId xmlns:a16="http://schemas.microsoft.com/office/drawing/2014/main" id="{6B683723-D2CD-8ACB-F076-DD96384BAA93}"/>
              </a:ext>
            </a:extLst>
          </p:cNvPr>
          <p:cNvPicPr>
            <a:picLocks noChangeAspect="1"/>
          </p:cNvPicPr>
          <p:nvPr/>
        </p:nvPicPr>
        <p:blipFill rotWithShape="1">
          <a:blip r:embed="rId2">
            <a:extLst>
              <a:ext uri="{28A0092B-C50C-407E-A947-70E740481C1C}">
                <a14:useLocalDpi xmlns:a14="http://schemas.microsoft.com/office/drawing/2010/main" val="0"/>
              </a:ext>
            </a:extLst>
          </a:blip>
          <a:srcRect l="-307" t="18551" r="307" b="967"/>
          <a:stretch/>
        </p:blipFill>
        <p:spPr>
          <a:xfrm>
            <a:off x="6629175" y="4036390"/>
            <a:ext cx="4768281" cy="2878264"/>
          </a:xfrm>
          <a:prstGeom prst="rect">
            <a:avLst/>
          </a:prstGeom>
        </p:spPr>
      </p:pic>
      <p:pic>
        <p:nvPicPr>
          <p:cNvPr id="16" name="Imagen 15" descr="Un grupo de personas en un salón de clases&#10;&#10;Descripción generada automáticamente con confianza media">
            <a:extLst>
              <a:ext uri="{FF2B5EF4-FFF2-40B4-BE49-F238E27FC236}">
                <a16:creationId xmlns:a16="http://schemas.microsoft.com/office/drawing/2014/main" id="{89FD2CF0-D97F-B2A6-1972-D8715CC1E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20" y="4036391"/>
            <a:ext cx="5756527" cy="2878264"/>
          </a:xfrm>
          <a:prstGeom prst="rect">
            <a:avLst/>
          </a:prstGeom>
        </p:spPr>
      </p:pic>
      <p:pic>
        <p:nvPicPr>
          <p:cNvPr id="20" name="Imagen 19" descr="Un grupo de personas en un salón&#10;&#10;Descripción generada automáticamente">
            <a:extLst>
              <a:ext uri="{FF2B5EF4-FFF2-40B4-BE49-F238E27FC236}">
                <a16:creationId xmlns:a16="http://schemas.microsoft.com/office/drawing/2014/main" id="{159D6E28-5042-3B29-C170-F9C71C5598AC}"/>
              </a:ext>
            </a:extLst>
          </p:cNvPr>
          <p:cNvPicPr>
            <a:picLocks noChangeAspect="1"/>
          </p:cNvPicPr>
          <p:nvPr/>
        </p:nvPicPr>
        <p:blipFill rotWithShape="1">
          <a:blip r:embed="rId4">
            <a:extLst>
              <a:ext uri="{28A0092B-C50C-407E-A947-70E740481C1C}">
                <a14:useLocalDpi xmlns:a14="http://schemas.microsoft.com/office/drawing/2010/main" val="0"/>
              </a:ext>
            </a:extLst>
          </a:blip>
          <a:srcRect l="9594" t="33214" b="943"/>
          <a:stretch/>
        </p:blipFill>
        <p:spPr>
          <a:xfrm>
            <a:off x="726319" y="1718835"/>
            <a:ext cx="5756527" cy="2096248"/>
          </a:xfrm>
          <a:prstGeom prst="rect">
            <a:avLst/>
          </a:prstGeom>
        </p:spPr>
      </p:pic>
      <p:grpSp>
        <p:nvGrpSpPr>
          <p:cNvPr id="21" name="Grupo 20">
            <a:extLst>
              <a:ext uri="{FF2B5EF4-FFF2-40B4-BE49-F238E27FC236}">
                <a16:creationId xmlns:a16="http://schemas.microsoft.com/office/drawing/2014/main" id="{8E39339D-8F54-2563-7E73-DED57F52EDF2}"/>
              </a:ext>
            </a:extLst>
          </p:cNvPr>
          <p:cNvGrpSpPr/>
          <p:nvPr/>
        </p:nvGrpSpPr>
        <p:grpSpPr>
          <a:xfrm>
            <a:off x="7454116" y="1817467"/>
            <a:ext cx="3326520" cy="2305368"/>
            <a:chOff x="1666567" y="624111"/>
            <a:chExt cx="3613356" cy="2504152"/>
          </a:xfrm>
        </p:grpSpPr>
        <p:sp>
          <p:nvSpPr>
            <p:cNvPr id="22" name="Forma libre: forma 21">
              <a:extLst>
                <a:ext uri="{FF2B5EF4-FFF2-40B4-BE49-F238E27FC236}">
                  <a16:creationId xmlns:a16="http://schemas.microsoft.com/office/drawing/2014/main" id="{465F3087-DAD2-6298-78D6-5AF78F832275}"/>
                </a:ext>
              </a:extLst>
            </p:cNvPr>
            <p:cNvSpPr/>
            <p:nvPr/>
          </p:nvSpPr>
          <p:spPr>
            <a:xfrm>
              <a:off x="1666567" y="118978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headEnd type="oval"/>
              <a:tailEnd type="none"/>
              <a:extLst>
                <a:ext uri="{C807C97D-BFC1-408E-A445-0C87EB9F89A2}">
                  <ask:lineSketchStyleProps xmlns:ask="http://schemas.microsoft.com/office/drawing/2018/sketchyshapes" sd="1219033472">
                    <a:custGeom>
                      <a:avLst/>
                      <a:gdLst>
                        <a:gd name="connsiteX0" fmla="*/ 0 w 1527464"/>
                        <a:gd name="connsiteY0" fmla="*/ 1299059 h 1299059"/>
                        <a:gd name="connsiteX1" fmla="*/ 729016 w 1527464"/>
                        <a:gd name="connsiteY1" fmla="*/ 923015 h 1299059"/>
                        <a:gd name="connsiteX2" fmla="*/ 786875 w 1527464"/>
                        <a:gd name="connsiteY2" fmla="*/ 273486 h 1299059"/>
                        <a:gd name="connsiteX3" fmla="*/ 1527464 w 1527464"/>
                        <a:gd name="connsiteY3" fmla="*/ 0 h 1299059"/>
                      </a:gdLst>
                      <a:ahLst/>
                      <a:cxnLst>
                        <a:cxn ang="0">
                          <a:pos x="connsiteX0" y="connsiteY0"/>
                        </a:cxn>
                        <a:cxn ang="0">
                          <a:pos x="connsiteX1" y="connsiteY1"/>
                        </a:cxn>
                        <a:cxn ang="0">
                          <a:pos x="connsiteX2" y="connsiteY2"/>
                        </a:cxn>
                        <a:cxn ang="0">
                          <a:pos x="connsiteX3" y="connsiteY3"/>
                        </a:cxn>
                      </a:cxnLst>
                      <a:rect l="l" t="t" r="r" b="b"/>
                      <a:pathLst>
                        <a:path w="1527464" h="1299059" extrusionOk="0">
                          <a:moveTo>
                            <a:pt x="0" y="1299059"/>
                          </a:moveTo>
                          <a:cubicBezTo>
                            <a:pt x="281607" y="1185813"/>
                            <a:pt x="581902" y="1099937"/>
                            <a:pt x="729016" y="923015"/>
                          </a:cubicBezTo>
                          <a:cubicBezTo>
                            <a:pt x="904086" y="761333"/>
                            <a:pt x="642641" y="427677"/>
                            <a:pt x="786875" y="273486"/>
                          </a:cubicBezTo>
                          <a:cubicBezTo>
                            <a:pt x="881752" y="156952"/>
                            <a:pt x="1220226" y="79063"/>
                            <a:pt x="1527464"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Forma libre: forma 22">
              <a:extLst>
                <a:ext uri="{FF2B5EF4-FFF2-40B4-BE49-F238E27FC236}">
                  <a16:creationId xmlns:a16="http://schemas.microsoft.com/office/drawing/2014/main" id="{253E8D68-158A-91F6-92D8-AF3A294F660A}"/>
                </a:ext>
              </a:extLst>
            </p:cNvPr>
            <p:cNvSpPr/>
            <p:nvPr/>
          </p:nvSpPr>
          <p:spPr>
            <a:xfrm>
              <a:off x="3000610" y="62411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4" name="Title 1">
            <a:extLst>
              <a:ext uri="{FF2B5EF4-FFF2-40B4-BE49-F238E27FC236}">
                <a16:creationId xmlns:a16="http://schemas.microsoft.com/office/drawing/2014/main" id="{1D33FF4C-27C9-74F7-1065-0CC16C6516F1}"/>
              </a:ext>
            </a:extLst>
          </p:cNvPr>
          <p:cNvSpPr>
            <a:spLocks noGrp="1"/>
          </p:cNvSpPr>
          <p:nvPr>
            <p:ph type="ctrTitle"/>
          </p:nvPr>
        </p:nvSpPr>
        <p:spPr>
          <a:xfrm>
            <a:off x="6482846" y="1932650"/>
            <a:ext cx="7449798" cy="1646957"/>
          </a:xfrm>
        </p:spPr>
        <p:txBody>
          <a:bodyPr>
            <a:normAutofit/>
          </a:bodyPr>
          <a:lstStyle/>
          <a:p>
            <a:pPr algn="l"/>
            <a:r>
              <a:rPr lang="en-US">
                <a:latin typeface="72 Black" panose="020B0A04030603020204" pitchFamily="34" charset="0"/>
                <a:cs typeface="72 Black" panose="020B0A04030603020204" pitchFamily="34" charset="0"/>
              </a:rPr>
              <a:t>TECNOLOGÍA</a:t>
            </a:r>
            <a:br>
              <a:rPr lang="en-US">
                <a:latin typeface="72 Black" panose="020B0A04030603020204" pitchFamily="34" charset="0"/>
                <a:cs typeface="72 Black" panose="020B0A04030603020204" pitchFamily="34" charset="0"/>
              </a:rPr>
            </a:br>
            <a:r>
              <a:rPr lang="en-US" sz="4000">
                <a:latin typeface="72 Black" panose="020B0A04030603020204" pitchFamily="34" charset="0"/>
                <a:cs typeface="72 Black" panose="020B0A04030603020204" pitchFamily="34" charset="0"/>
              </a:rPr>
              <a:t>de Redes y </a:t>
            </a:r>
            <a:r>
              <a:rPr lang="en-US" sz="4000" err="1">
                <a:latin typeface="72 Black" panose="020B0A04030603020204" pitchFamily="34" charset="0"/>
                <a:cs typeface="72 Black" panose="020B0A04030603020204" pitchFamily="34" charset="0"/>
              </a:rPr>
              <a:t>servicios</a:t>
            </a:r>
            <a:endParaRPr lang="es-AR" err="1"/>
          </a:p>
        </p:txBody>
      </p:sp>
    </p:spTree>
    <p:extLst>
      <p:ext uri="{BB962C8B-B14F-4D97-AF65-F5344CB8AC3E}">
        <p14:creationId xmlns:p14="http://schemas.microsoft.com/office/powerpoint/2010/main" val="29528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8587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85468" y="1654787"/>
            <a:ext cx="10800000" cy="1655762"/>
          </a:xfrm>
        </p:spPr>
        <p:txBody>
          <a:bodyPr vert="horz" lIns="91440" tIns="45720" rIns="91440" bIns="45720" rtlCol="0" anchor="t">
            <a:normAutofit/>
          </a:bodyPr>
          <a:lstStyle/>
          <a:p>
            <a:r>
              <a:rPr lang="es-ES" sz="4400"/>
              <a:t>Sala 5 - STEM</a:t>
            </a:r>
            <a:endParaRPr lang="en-US">
              <a:ea typeface="Lato"/>
              <a:cs typeface="Lato"/>
            </a:endParaRPr>
          </a:p>
        </p:txBody>
      </p:sp>
      <p:sp>
        <p:nvSpPr>
          <p:cNvPr id="3" name="Subtitle 5">
            <a:extLst>
              <a:ext uri="{FF2B5EF4-FFF2-40B4-BE49-F238E27FC236}">
                <a16:creationId xmlns:a16="http://schemas.microsoft.com/office/drawing/2014/main" id="{01F06B7A-71FD-46D2-3A0A-BE0EC23D2BBF}"/>
              </a:ext>
            </a:extLst>
          </p:cNvPr>
          <p:cNvSpPr txBox="1">
            <a:spLocks/>
          </p:cNvSpPr>
          <p:nvPr/>
        </p:nvSpPr>
        <p:spPr>
          <a:xfrm>
            <a:off x="585468" y="3918103"/>
            <a:ext cx="10800000" cy="165576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s-AR" sz="3600" err="1">
                <a:solidFill>
                  <a:schemeClr val="tx1"/>
                </a:solidFill>
                <a:ea typeface="+mj-lt"/>
                <a:cs typeface="+mj-lt"/>
              </a:rPr>
              <a:t>Chatbot</a:t>
            </a:r>
            <a:r>
              <a:rPr lang="es-AR" sz="3600">
                <a:solidFill>
                  <a:schemeClr val="tx1"/>
                </a:solidFill>
                <a:ea typeface="+mj-lt"/>
                <a:cs typeface="+mj-lt"/>
              </a:rPr>
              <a:t> interno</a:t>
            </a:r>
          </a:p>
          <a:p>
            <a:pPr marL="571500" indent="-571500">
              <a:buChar char="•"/>
            </a:pPr>
            <a:r>
              <a:rPr lang="es-AR" sz="3600">
                <a:solidFill>
                  <a:schemeClr val="tx1"/>
                </a:solidFill>
                <a:ea typeface="+mj-lt"/>
                <a:cs typeface="+mj-lt"/>
              </a:rPr>
              <a:t>Monitoreo de Entorno</a:t>
            </a:r>
          </a:p>
        </p:txBody>
      </p:sp>
      <p:sp>
        <p:nvSpPr>
          <p:cNvPr id="4" name="CuadroTexto 3">
            <a:extLst>
              <a:ext uri="{FF2B5EF4-FFF2-40B4-BE49-F238E27FC236}">
                <a16:creationId xmlns:a16="http://schemas.microsoft.com/office/drawing/2014/main" id="{36615ACF-0AB3-A0DC-4524-4137D296CA11}"/>
              </a:ext>
            </a:extLst>
          </p:cNvPr>
          <p:cNvSpPr txBox="1"/>
          <p:nvPr/>
        </p:nvSpPr>
        <p:spPr>
          <a:xfrm>
            <a:off x="82063" y="6488668"/>
            <a:ext cx="6094324" cy="261610"/>
          </a:xfrm>
          <a:prstGeom prst="rect">
            <a:avLst/>
          </a:prstGeom>
          <a:noFill/>
        </p:spPr>
        <p:txBody>
          <a:bodyPr wrap="square" lIns="91440" tIns="45720" rIns="91440" bIns="45720" anchor="t">
            <a:spAutoFit/>
          </a:bodyPr>
          <a:lstStyle/>
          <a:p>
            <a:r>
              <a:rPr lang="es-AR" sz="1100" b="1">
                <a:latin typeface="Roboto"/>
                <a:ea typeface="Roboto"/>
                <a:cs typeface="Roboto"/>
              </a:rPr>
              <a:t>Moderadores: Julieta </a:t>
            </a:r>
            <a:r>
              <a:rPr lang="es-AR" sz="1100" b="1" err="1">
                <a:latin typeface="Roboto"/>
                <a:ea typeface="Roboto"/>
                <a:cs typeface="Roboto"/>
              </a:rPr>
              <a:t>Texier</a:t>
            </a:r>
            <a:r>
              <a:rPr lang="es-AR" sz="1100" b="1">
                <a:latin typeface="Roboto"/>
                <a:ea typeface="Roboto"/>
                <a:cs typeface="Roboto"/>
              </a:rPr>
              <a:t> y Ezequiel Cabrera</a:t>
            </a:r>
            <a:endParaRPr lang="es-AR" sz="1100" b="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16682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8587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85468" y="1654787"/>
            <a:ext cx="10800000" cy="1655762"/>
          </a:xfrm>
        </p:spPr>
        <p:txBody>
          <a:bodyPr vert="horz" lIns="91440" tIns="45720" rIns="91440" bIns="45720" rtlCol="0" anchor="t">
            <a:normAutofit/>
          </a:bodyPr>
          <a:lstStyle/>
          <a:p>
            <a:r>
              <a:rPr lang="es-ES" sz="4400"/>
              <a:t>Iniciativa | Monitoreo de Entorno</a:t>
            </a:r>
            <a:endParaRPr lang="es-ES" sz="4400">
              <a:ea typeface="Calibri"/>
              <a:cs typeface="Calibri"/>
            </a:endParaRPr>
          </a:p>
        </p:txBody>
      </p:sp>
    </p:spTree>
    <p:extLst>
      <p:ext uri="{BB962C8B-B14F-4D97-AF65-F5344CB8AC3E}">
        <p14:creationId xmlns:p14="http://schemas.microsoft.com/office/powerpoint/2010/main" val="24451927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35CF-FE3D-8F0A-D6C7-B463674381C2}"/>
              </a:ext>
            </a:extLst>
          </p:cNvPr>
          <p:cNvSpPr>
            <a:spLocks noGrp="1"/>
          </p:cNvSpPr>
          <p:nvPr>
            <p:ph type="title"/>
          </p:nvPr>
        </p:nvSpPr>
        <p:spPr/>
        <p:txBody>
          <a:bodyPr/>
          <a:lstStyle/>
          <a:p>
            <a:r>
              <a:rPr lang="en-US" err="1">
                <a:cs typeface="Calibri Light"/>
              </a:rPr>
              <a:t>Monitoreo</a:t>
            </a:r>
            <a:r>
              <a:rPr lang="en-US">
                <a:cs typeface="Calibri Light"/>
              </a:rPr>
              <a:t> de </a:t>
            </a:r>
            <a:r>
              <a:rPr lang="en-US" err="1">
                <a:cs typeface="Calibri Light"/>
              </a:rPr>
              <a:t>Entorno</a:t>
            </a:r>
            <a:endParaRPr lang="en-US" err="1"/>
          </a:p>
        </p:txBody>
      </p:sp>
      <p:sp>
        <p:nvSpPr>
          <p:cNvPr id="3" name="Content Placeholder 2">
            <a:extLst>
              <a:ext uri="{FF2B5EF4-FFF2-40B4-BE49-F238E27FC236}">
                <a16:creationId xmlns:a16="http://schemas.microsoft.com/office/drawing/2014/main" id="{DFFF10E3-AD54-7C77-C176-3FE5B6ED2241}"/>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a:solidFill>
                  <a:srgbClr val="7030A0"/>
                </a:solidFill>
                <a:cs typeface="Calibri"/>
              </a:rPr>
              <a:t>CONTEXTO PREVIO:</a:t>
            </a:r>
          </a:p>
          <a:p>
            <a:pPr marL="0" indent="0" algn="just">
              <a:buNone/>
            </a:pPr>
            <a:r>
              <a:rPr lang="en-US" sz="2600">
                <a:ea typeface="+mn-lt"/>
                <a:cs typeface="+mn-lt"/>
              </a:rPr>
              <a:t>Hasta </a:t>
            </a:r>
            <a:r>
              <a:rPr lang="en-US" sz="2600" err="1">
                <a:ea typeface="+mn-lt"/>
                <a:cs typeface="+mn-lt"/>
              </a:rPr>
              <a:t>el</a:t>
            </a:r>
            <a:r>
              <a:rPr lang="en-US" sz="2600">
                <a:ea typeface="+mn-lt"/>
                <a:cs typeface="+mn-lt"/>
              </a:rPr>
              <a:t> </a:t>
            </a:r>
            <a:r>
              <a:rPr lang="en-US" sz="2600" err="1">
                <a:ea typeface="+mn-lt"/>
                <a:cs typeface="+mn-lt"/>
              </a:rPr>
              <a:t>momento</a:t>
            </a:r>
            <a:r>
              <a:rPr lang="en-US" sz="2600">
                <a:ea typeface="+mn-lt"/>
                <a:cs typeface="+mn-lt"/>
              </a:rPr>
              <a:t> </a:t>
            </a:r>
            <a:r>
              <a:rPr lang="en-US" sz="2600" err="1">
                <a:ea typeface="+mn-lt"/>
                <a:cs typeface="+mn-lt"/>
              </a:rPr>
              <a:t>cada</a:t>
            </a:r>
            <a:r>
              <a:rPr lang="en-US" sz="2600">
                <a:ea typeface="+mn-lt"/>
                <a:cs typeface="+mn-lt"/>
              </a:rPr>
              <a:t> </a:t>
            </a:r>
            <a:r>
              <a:rPr lang="en-US" sz="2600" err="1">
                <a:ea typeface="+mn-lt"/>
                <a:cs typeface="+mn-lt"/>
              </a:rPr>
              <a:t>dispositivo</a:t>
            </a:r>
            <a:r>
              <a:rPr lang="en-US" sz="2600">
                <a:ea typeface="+mn-lt"/>
                <a:cs typeface="+mn-lt"/>
              </a:rPr>
              <a:t> </a:t>
            </a:r>
            <a:r>
              <a:rPr lang="en-US" sz="2600" err="1">
                <a:ea typeface="+mn-lt"/>
                <a:cs typeface="+mn-lt"/>
              </a:rPr>
              <a:t>contaba</a:t>
            </a:r>
            <a:r>
              <a:rPr lang="en-US" sz="2600">
                <a:ea typeface="+mn-lt"/>
                <a:cs typeface="+mn-lt"/>
              </a:rPr>
              <a:t> con </a:t>
            </a:r>
            <a:r>
              <a:rPr lang="en-US" sz="2600" err="1">
                <a:ea typeface="+mn-lt"/>
                <a:cs typeface="+mn-lt"/>
              </a:rPr>
              <a:t>su</a:t>
            </a:r>
            <a:r>
              <a:rPr lang="en-US" sz="2600">
                <a:ea typeface="+mn-lt"/>
                <a:cs typeface="+mn-lt"/>
              </a:rPr>
              <a:t> gestor </a:t>
            </a:r>
            <a:r>
              <a:rPr lang="en-US" sz="2600" err="1">
                <a:ea typeface="+mn-lt"/>
                <a:cs typeface="+mn-lt"/>
              </a:rPr>
              <a:t>propio</a:t>
            </a:r>
            <a:r>
              <a:rPr lang="en-US" sz="2600">
                <a:ea typeface="+mn-lt"/>
                <a:cs typeface="+mn-lt"/>
              </a:rPr>
              <a:t> de </a:t>
            </a:r>
            <a:r>
              <a:rPr lang="en-US" sz="2600" err="1">
                <a:ea typeface="+mn-lt"/>
                <a:cs typeface="+mn-lt"/>
              </a:rPr>
              <a:t>monitoreo</a:t>
            </a:r>
            <a:r>
              <a:rPr lang="en-US" sz="2600">
                <a:ea typeface="+mn-lt"/>
                <a:cs typeface="+mn-lt"/>
              </a:rPr>
              <a:t> </a:t>
            </a:r>
            <a:r>
              <a:rPr lang="en-US" sz="2600" err="1">
                <a:ea typeface="+mn-lt"/>
                <a:cs typeface="+mn-lt"/>
              </a:rPr>
              <a:t>dependiendo</a:t>
            </a:r>
            <a:r>
              <a:rPr lang="en-US" sz="2600">
                <a:ea typeface="+mn-lt"/>
                <a:cs typeface="+mn-lt"/>
              </a:rPr>
              <a:t> de </a:t>
            </a:r>
            <a:r>
              <a:rPr lang="en-US" sz="2600" err="1">
                <a:ea typeface="+mn-lt"/>
                <a:cs typeface="+mn-lt"/>
              </a:rPr>
              <a:t>su</a:t>
            </a:r>
            <a:r>
              <a:rPr lang="en-US" sz="2600">
                <a:ea typeface="+mn-lt"/>
                <a:cs typeface="+mn-lt"/>
              </a:rPr>
              <a:t> </a:t>
            </a:r>
            <a:r>
              <a:rPr lang="en-US" sz="2600" err="1">
                <a:ea typeface="+mn-lt"/>
                <a:cs typeface="+mn-lt"/>
              </a:rPr>
              <a:t>marca</a:t>
            </a:r>
            <a:r>
              <a:rPr lang="en-US" sz="2600">
                <a:ea typeface="+mn-lt"/>
                <a:cs typeface="+mn-lt"/>
              </a:rPr>
              <a:t>, lo </a:t>
            </a:r>
            <a:r>
              <a:rPr lang="en-US" sz="2600" err="1">
                <a:ea typeface="+mn-lt"/>
                <a:cs typeface="+mn-lt"/>
              </a:rPr>
              <a:t>cual</a:t>
            </a:r>
            <a:r>
              <a:rPr lang="en-US" sz="2600">
                <a:ea typeface="+mn-lt"/>
                <a:cs typeface="+mn-lt"/>
              </a:rPr>
              <a:t> </a:t>
            </a:r>
            <a:r>
              <a:rPr lang="en-US" sz="2600" err="1">
                <a:ea typeface="+mn-lt"/>
                <a:cs typeface="+mn-lt"/>
              </a:rPr>
              <a:t>dificultaba</a:t>
            </a:r>
            <a:r>
              <a:rPr lang="en-US" sz="2600">
                <a:ea typeface="+mn-lt"/>
                <a:cs typeface="+mn-lt"/>
              </a:rPr>
              <a:t> la gestión y visualización </a:t>
            </a:r>
            <a:r>
              <a:rPr lang="en-US" sz="2600" err="1">
                <a:ea typeface="+mn-lt"/>
                <a:cs typeface="+mn-lt"/>
              </a:rPr>
              <a:t>eficiente</a:t>
            </a:r>
            <a:r>
              <a:rPr lang="en-US" sz="2600">
                <a:ea typeface="+mn-lt"/>
                <a:cs typeface="+mn-lt"/>
              </a:rPr>
              <a:t> de los datos.</a:t>
            </a:r>
            <a:endParaRPr lang="en-US" sz="2600">
              <a:cs typeface="Calibri"/>
            </a:endParaRPr>
          </a:p>
          <a:p>
            <a:pPr marL="0" indent="0">
              <a:buNone/>
            </a:pPr>
            <a:r>
              <a:rPr lang="en-US">
                <a:solidFill>
                  <a:srgbClr val="7030A0"/>
                </a:solidFill>
                <a:cs typeface="Calibri"/>
              </a:rPr>
              <a:t>REQUERIMIENTO:</a:t>
            </a:r>
          </a:p>
          <a:p>
            <a:pPr marL="0" indent="0" algn="just">
              <a:buNone/>
            </a:pPr>
            <a:r>
              <a:rPr lang="en-US" sz="2600" err="1">
                <a:cs typeface="Calibri"/>
              </a:rPr>
              <a:t>Proveer</a:t>
            </a:r>
            <a:r>
              <a:rPr lang="en-US" sz="2600">
                <a:cs typeface="Calibri"/>
              </a:rPr>
              <a:t> una herramienta para monitorear de forma </a:t>
            </a:r>
            <a:r>
              <a:rPr lang="en-US" sz="2600" err="1">
                <a:cs typeface="Calibri"/>
              </a:rPr>
              <a:t>centralizada</a:t>
            </a:r>
            <a:r>
              <a:rPr lang="en-US" sz="2600">
                <a:cs typeface="Calibri"/>
              </a:rPr>
              <a:t> </a:t>
            </a:r>
            <a:r>
              <a:rPr lang="en-US" sz="2600" err="1">
                <a:cs typeface="Calibri"/>
              </a:rPr>
              <a:t>el</a:t>
            </a:r>
            <a:r>
              <a:rPr lang="en-US" sz="2600">
                <a:cs typeface="Calibri"/>
              </a:rPr>
              <a:t> </a:t>
            </a:r>
            <a:r>
              <a:rPr lang="en-US" sz="2600" err="1">
                <a:cs typeface="Calibri"/>
              </a:rPr>
              <a:t>equipamiento</a:t>
            </a:r>
            <a:r>
              <a:rPr lang="en-US" sz="2600">
                <a:cs typeface="Calibri"/>
              </a:rPr>
              <a:t> de energía y refrigeración.</a:t>
            </a:r>
          </a:p>
          <a:p>
            <a:pPr marL="0" indent="0">
              <a:buNone/>
            </a:pPr>
            <a:r>
              <a:rPr lang="en-US">
                <a:solidFill>
                  <a:srgbClr val="7030A0"/>
                </a:solidFill>
                <a:cs typeface="Calibri"/>
              </a:rPr>
              <a:t>PROPUESTA:</a:t>
            </a:r>
          </a:p>
          <a:p>
            <a:pPr marL="0" indent="0" algn="just">
              <a:buNone/>
            </a:pPr>
            <a:r>
              <a:rPr lang="en-US" sz="2600" err="1">
                <a:solidFill>
                  <a:srgbClr val="FFFFFF"/>
                </a:solidFill>
                <a:ea typeface="+mn-lt"/>
                <a:cs typeface="+mn-lt"/>
              </a:rPr>
              <a:t>Desarrollar</a:t>
            </a:r>
            <a:r>
              <a:rPr lang="en-US" sz="2600">
                <a:solidFill>
                  <a:srgbClr val="FFFFFF"/>
                </a:solidFill>
                <a:ea typeface="+mn-lt"/>
                <a:cs typeface="+mn-lt"/>
              </a:rPr>
              <a:t> un </a:t>
            </a:r>
            <a:r>
              <a:rPr lang="en-US" sz="2600" err="1">
                <a:solidFill>
                  <a:srgbClr val="FFFFFF"/>
                </a:solidFill>
                <a:ea typeface="+mn-lt"/>
                <a:cs typeface="+mn-lt"/>
              </a:rPr>
              <a:t>sistema</a:t>
            </a:r>
            <a:r>
              <a:rPr lang="en-US" sz="2600">
                <a:solidFill>
                  <a:srgbClr val="FFFFFF"/>
                </a:solidFill>
                <a:ea typeface="+mn-lt"/>
                <a:cs typeface="+mn-lt"/>
              </a:rPr>
              <a:t> que capture,</a:t>
            </a:r>
            <a:r>
              <a:rPr lang="en-US" sz="2600">
                <a:cs typeface="Calibri"/>
              </a:rPr>
              <a:t> almacene y </a:t>
            </a:r>
            <a:r>
              <a:rPr lang="en-US" sz="2600" err="1">
                <a:cs typeface="Calibri"/>
              </a:rPr>
              <a:t>visualice</a:t>
            </a:r>
            <a:r>
              <a:rPr lang="en-US" sz="2600">
                <a:cs typeface="Calibri"/>
              </a:rPr>
              <a:t> </a:t>
            </a:r>
            <a:r>
              <a:rPr lang="en-US" sz="2600" err="1">
                <a:cs typeface="Calibri"/>
              </a:rPr>
              <a:t>los</a:t>
            </a:r>
            <a:r>
              <a:rPr lang="en-US" sz="2600">
                <a:cs typeface="Calibri"/>
              </a:rPr>
              <a:t> </a:t>
            </a:r>
            <a:r>
              <a:rPr lang="en-US" sz="2600" err="1">
                <a:cs typeface="Calibri"/>
              </a:rPr>
              <a:t>datos</a:t>
            </a:r>
            <a:r>
              <a:rPr lang="en-US" sz="2600">
                <a:cs typeface="Calibri"/>
              </a:rPr>
              <a:t> </a:t>
            </a:r>
            <a:r>
              <a:rPr lang="en-US" sz="2600" err="1">
                <a:cs typeface="Calibri"/>
              </a:rPr>
              <a:t>en</a:t>
            </a:r>
            <a:r>
              <a:rPr lang="en-US" sz="2600">
                <a:cs typeface="Calibri"/>
              </a:rPr>
              <a:t> DC4, para luego </a:t>
            </a:r>
            <a:r>
              <a:rPr lang="en-US" sz="2600" err="1">
                <a:cs typeface="Calibri"/>
              </a:rPr>
              <a:t>escalarlo</a:t>
            </a:r>
            <a:r>
              <a:rPr lang="en-US" sz="2600">
                <a:cs typeface="Calibri"/>
              </a:rPr>
              <a:t> a GCP.</a:t>
            </a:r>
          </a:p>
          <a:p>
            <a:pPr marL="0" indent="0" algn="just">
              <a:buNone/>
            </a:pPr>
            <a:r>
              <a:rPr lang="en-US" sz="2600" err="1">
                <a:cs typeface="Calibri"/>
              </a:rPr>
              <a:t>Realizar</a:t>
            </a:r>
            <a:r>
              <a:rPr lang="en-US" sz="2600">
                <a:cs typeface="Calibri"/>
              </a:rPr>
              <a:t> analítica de </a:t>
            </a:r>
            <a:r>
              <a:rPr lang="en-US" sz="2600" err="1">
                <a:cs typeface="Calibri"/>
              </a:rPr>
              <a:t>los</a:t>
            </a:r>
            <a:r>
              <a:rPr lang="en-US" sz="2600">
                <a:cs typeface="Calibri"/>
              </a:rPr>
              <a:t> </a:t>
            </a:r>
            <a:r>
              <a:rPr lang="en-US" sz="2600" err="1">
                <a:cs typeface="Calibri"/>
              </a:rPr>
              <a:t>datos</a:t>
            </a:r>
            <a:r>
              <a:rPr lang="en-US" sz="2600">
                <a:cs typeface="Calibri"/>
              </a:rPr>
              <a:t> </a:t>
            </a:r>
            <a:r>
              <a:rPr lang="en-US" sz="2600" err="1">
                <a:cs typeface="Calibri"/>
              </a:rPr>
              <a:t>en</a:t>
            </a:r>
            <a:r>
              <a:rPr lang="en-US" sz="2600">
                <a:cs typeface="Calibri"/>
              </a:rPr>
              <a:t> </a:t>
            </a:r>
            <a:r>
              <a:rPr lang="en-US" sz="2600" err="1">
                <a:cs typeface="Calibri"/>
              </a:rPr>
              <a:t>busqueda</a:t>
            </a:r>
            <a:r>
              <a:rPr lang="en-US" sz="2600">
                <a:cs typeface="Calibri"/>
              </a:rPr>
              <a:t> de </a:t>
            </a:r>
            <a:r>
              <a:rPr lang="en-US" sz="2600" err="1">
                <a:cs typeface="Calibri"/>
              </a:rPr>
              <a:t>eficiencia</a:t>
            </a:r>
            <a:r>
              <a:rPr lang="en-US" sz="2600">
                <a:cs typeface="Calibri"/>
              </a:rPr>
              <a:t> </a:t>
            </a:r>
            <a:r>
              <a:rPr lang="en-US" sz="2600" err="1">
                <a:cs typeface="Calibri"/>
              </a:rPr>
              <a:t>operativa</a:t>
            </a:r>
            <a:r>
              <a:rPr lang="en-US" sz="2600">
                <a:cs typeface="Calibri"/>
              </a:rPr>
              <a:t>.</a:t>
            </a:r>
          </a:p>
        </p:txBody>
      </p:sp>
    </p:spTree>
    <p:extLst>
      <p:ext uri="{BB962C8B-B14F-4D97-AF65-F5344CB8AC3E}">
        <p14:creationId xmlns:p14="http://schemas.microsoft.com/office/powerpoint/2010/main" val="42000905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CFB129C-FC13-8704-A423-D162BE0964DF}"/>
              </a:ext>
            </a:extLst>
          </p:cNvPr>
          <p:cNvPicPr>
            <a:picLocks noGrp="1" noChangeAspect="1"/>
          </p:cNvPicPr>
          <p:nvPr>
            <p:ph idx="1"/>
          </p:nvPr>
        </p:nvPicPr>
        <p:blipFill>
          <a:blip r:embed="rId2"/>
          <a:stretch>
            <a:fillRect/>
          </a:stretch>
        </p:blipFill>
        <p:spPr>
          <a:xfrm>
            <a:off x="162233" y="253340"/>
            <a:ext cx="11695470" cy="4644555"/>
          </a:xfrm>
        </p:spPr>
      </p:pic>
      <p:pic>
        <p:nvPicPr>
          <p:cNvPr id="5" name="Picture 5">
            <a:extLst>
              <a:ext uri="{FF2B5EF4-FFF2-40B4-BE49-F238E27FC236}">
                <a16:creationId xmlns:a16="http://schemas.microsoft.com/office/drawing/2014/main" id="{B374A8A8-6880-3E43-F46C-47182F140ACD}"/>
              </a:ext>
            </a:extLst>
          </p:cNvPr>
          <p:cNvPicPr>
            <a:picLocks noChangeAspect="1"/>
          </p:cNvPicPr>
          <p:nvPr/>
        </p:nvPicPr>
        <p:blipFill>
          <a:blip r:embed="rId3"/>
          <a:stretch>
            <a:fillRect/>
          </a:stretch>
        </p:blipFill>
        <p:spPr>
          <a:xfrm>
            <a:off x="3532238" y="2994578"/>
            <a:ext cx="8249263" cy="3400652"/>
          </a:xfrm>
          <a:prstGeom prst="rect">
            <a:avLst/>
          </a:prstGeom>
        </p:spPr>
      </p:pic>
    </p:spTree>
    <p:extLst>
      <p:ext uri="{BB962C8B-B14F-4D97-AF65-F5344CB8AC3E}">
        <p14:creationId xmlns:p14="http://schemas.microsoft.com/office/powerpoint/2010/main" val="36484886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A0938F-EB89-D080-9DE5-8EE9B7CE5943}"/>
              </a:ext>
            </a:extLst>
          </p:cNvPr>
          <p:cNvPicPr>
            <a:picLocks noChangeAspect="1"/>
          </p:cNvPicPr>
          <p:nvPr/>
        </p:nvPicPr>
        <p:blipFill>
          <a:blip r:embed="rId2"/>
          <a:stretch>
            <a:fillRect/>
          </a:stretch>
        </p:blipFill>
        <p:spPr>
          <a:xfrm>
            <a:off x="112104" y="184095"/>
            <a:ext cx="9016503" cy="4021468"/>
          </a:xfrm>
          <a:prstGeom prst="rect">
            <a:avLst/>
          </a:prstGeom>
        </p:spPr>
      </p:pic>
      <p:pic>
        <p:nvPicPr>
          <p:cNvPr id="6" name="Picture 6">
            <a:extLst>
              <a:ext uri="{FF2B5EF4-FFF2-40B4-BE49-F238E27FC236}">
                <a16:creationId xmlns:a16="http://schemas.microsoft.com/office/drawing/2014/main" id="{316A1645-F078-B715-5729-CEEF3ECFFC59}"/>
              </a:ext>
            </a:extLst>
          </p:cNvPr>
          <p:cNvPicPr>
            <a:picLocks noChangeAspect="1"/>
          </p:cNvPicPr>
          <p:nvPr/>
        </p:nvPicPr>
        <p:blipFill>
          <a:blip r:embed="rId3"/>
          <a:stretch>
            <a:fillRect/>
          </a:stretch>
        </p:blipFill>
        <p:spPr>
          <a:xfrm>
            <a:off x="4262203" y="3424581"/>
            <a:ext cx="7515068" cy="3106803"/>
          </a:xfrm>
          <a:prstGeom prst="rect">
            <a:avLst/>
          </a:prstGeom>
        </p:spPr>
      </p:pic>
    </p:spTree>
    <p:extLst>
      <p:ext uri="{BB962C8B-B14F-4D97-AF65-F5344CB8AC3E}">
        <p14:creationId xmlns:p14="http://schemas.microsoft.com/office/powerpoint/2010/main" val="5922293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73CE2B-2D26-380E-C12E-EFAA28388AEF}"/>
              </a:ext>
            </a:extLst>
          </p:cNvPr>
          <p:cNvSpPr txBox="1"/>
          <p:nvPr/>
        </p:nvSpPr>
        <p:spPr>
          <a:xfrm>
            <a:off x="199437" y="-63970"/>
            <a:ext cx="1001512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400">
                <a:cs typeface="Calibri"/>
              </a:rPr>
              <a:t>Monitoreo de Entorno</a:t>
            </a:r>
          </a:p>
        </p:txBody>
      </p:sp>
      <p:sp>
        <p:nvSpPr>
          <p:cNvPr id="2" name="TextBox 1">
            <a:extLst>
              <a:ext uri="{FF2B5EF4-FFF2-40B4-BE49-F238E27FC236}">
                <a16:creationId xmlns:a16="http://schemas.microsoft.com/office/drawing/2014/main" id="{A1093E43-0BF6-758A-7841-254C0CD14406}"/>
              </a:ext>
            </a:extLst>
          </p:cNvPr>
          <p:cNvSpPr txBox="1"/>
          <p:nvPr/>
        </p:nvSpPr>
        <p:spPr>
          <a:xfrm>
            <a:off x="1375144" y="304977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latin typeface="Roboto"/>
                <a:ea typeface="Roboto"/>
                <a:cs typeface="Roboto"/>
              </a:rPr>
              <a:t>Gracias!</a:t>
            </a:r>
            <a:endParaRPr lang="en-US"/>
          </a:p>
        </p:txBody>
      </p:sp>
    </p:spTree>
    <p:extLst>
      <p:ext uri="{BB962C8B-B14F-4D97-AF65-F5344CB8AC3E}">
        <p14:creationId xmlns:p14="http://schemas.microsoft.com/office/powerpoint/2010/main" val="4706245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592367" y="897220"/>
            <a:ext cx="10984072"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pic>
        <p:nvPicPr>
          <p:cNvPr id="2" name="Imagen 1" descr="Grupo de personas que unen sus manos en el centro de un círculo">
            <a:extLst>
              <a:ext uri="{FF2B5EF4-FFF2-40B4-BE49-F238E27FC236}">
                <a16:creationId xmlns:a16="http://schemas.microsoft.com/office/drawing/2014/main" id="{2169E9CC-F91B-7826-45BE-5264CAFCBD28}"/>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1388" r="17021" b="-1"/>
          <a:stretch/>
        </p:blipFill>
        <p:spPr>
          <a:xfrm>
            <a:off x="615561" y="1094301"/>
            <a:ext cx="5512982" cy="5244897"/>
          </a:xfrm>
          <a:prstGeom prst="rect">
            <a:avLst/>
          </a:prstGeom>
        </p:spPr>
      </p:pic>
      <p:pic>
        <p:nvPicPr>
          <p:cNvPr id="10" name="Imagen 9" descr="Empresarios estrechándose las manos">
            <a:extLst>
              <a:ext uri="{FF2B5EF4-FFF2-40B4-BE49-F238E27FC236}">
                <a16:creationId xmlns:a16="http://schemas.microsoft.com/office/drawing/2014/main" id="{CA7DE6C0-6A15-8E85-CA25-765005EC034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0535" r="1" b="10150"/>
          <a:stretch/>
        </p:blipFill>
        <p:spPr>
          <a:xfrm>
            <a:off x="6194632" y="1094302"/>
            <a:ext cx="5381807" cy="2493518"/>
          </a:xfrm>
          <a:prstGeom prst="rect">
            <a:avLst/>
          </a:prstGeom>
        </p:spPr>
      </p:pic>
      <p:sp>
        <p:nvSpPr>
          <p:cNvPr id="11" name="TextBox 1">
            <a:extLst>
              <a:ext uri="{FF2B5EF4-FFF2-40B4-BE49-F238E27FC236}">
                <a16:creationId xmlns:a16="http://schemas.microsoft.com/office/drawing/2014/main" id="{D63A92C0-2FC1-8A62-0925-A99ECA70CDAA}"/>
              </a:ext>
            </a:extLst>
          </p:cNvPr>
          <p:cNvSpPr txBox="1"/>
          <p:nvPr/>
        </p:nvSpPr>
        <p:spPr>
          <a:xfrm>
            <a:off x="188536" y="227490"/>
            <a:ext cx="7588577" cy="369332"/>
          </a:xfrm>
          <a:prstGeom prst="rect">
            <a:avLst/>
          </a:prstGeom>
          <a:noFill/>
        </p:spPr>
        <p:txBody>
          <a:bodyPr wrap="square" lIns="91440" tIns="45720" rIns="91440" bIns="45720" rtlCol="0" anchor="t">
            <a:spAutoFit/>
          </a:bodyPr>
          <a:lstStyle/>
          <a:p>
            <a:r>
              <a:rPr lang="pt-BR"/>
              <a:t>PRÓXIMOS PASOS Q2 - 2023 </a:t>
            </a:r>
            <a:endParaRPr lang="es-AR" b="1">
              <a:solidFill>
                <a:schemeClr val="bg1"/>
              </a:solidFill>
              <a:highlight>
                <a:srgbClr val="BC3CF9"/>
              </a:highlight>
            </a:endParaRPr>
          </a:p>
        </p:txBody>
      </p:sp>
      <p:grpSp>
        <p:nvGrpSpPr>
          <p:cNvPr id="14" name="Grupo 13">
            <a:extLst>
              <a:ext uri="{FF2B5EF4-FFF2-40B4-BE49-F238E27FC236}">
                <a16:creationId xmlns:a16="http://schemas.microsoft.com/office/drawing/2014/main" id="{936E1393-13C4-EB81-B55B-F77F030C11F1}"/>
              </a:ext>
            </a:extLst>
          </p:cNvPr>
          <p:cNvGrpSpPr/>
          <p:nvPr/>
        </p:nvGrpSpPr>
        <p:grpSpPr>
          <a:xfrm>
            <a:off x="7429463" y="4023971"/>
            <a:ext cx="3326520" cy="2305368"/>
            <a:chOff x="1666567" y="624111"/>
            <a:chExt cx="3613356" cy="2504152"/>
          </a:xfrm>
        </p:grpSpPr>
        <p:sp>
          <p:nvSpPr>
            <p:cNvPr id="15" name="Forma libre: forma 14">
              <a:extLst>
                <a:ext uri="{FF2B5EF4-FFF2-40B4-BE49-F238E27FC236}">
                  <a16:creationId xmlns:a16="http://schemas.microsoft.com/office/drawing/2014/main" id="{18A72256-6342-D55A-DC7E-329E9C42B5D1}"/>
                </a:ext>
              </a:extLst>
            </p:cNvPr>
            <p:cNvSpPr/>
            <p:nvPr/>
          </p:nvSpPr>
          <p:spPr>
            <a:xfrm>
              <a:off x="1666567" y="118978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headEnd type="oval"/>
              <a:tailEnd type="none"/>
              <a:extLst>
                <a:ext uri="{C807C97D-BFC1-408E-A445-0C87EB9F89A2}">
                  <ask:lineSketchStyleProps xmlns:ask="http://schemas.microsoft.com/office/drawing/2018/sketchyshapes" sd="1219033472">
                    <a:custGeom>
                      <a:avLst/>
                      <a:gdLst>
                        <a:gd name="connsiteX0" fmla="*/ 0 w 1527464"/>
                        <a:gd name="connsiteY0" fmla="*/ 1299059 h 1299059"/>
                        <a:gd name="connsiteX1" fmla="*/ 729016 w 1527464"/>
                        <a:gd name="connsiteY1" fmla="*/ 923015 h 1299059"/>
                        <a:gd name="connsiteX2" fmla="*/ 786875 w 1527464"/>
                        <a:gd name="connsiteY2" fmla="*/ 273486 h 1299059"/>
                        <a:gd name="connsiteX3" fmla="*/ 1527464 w 1527464"/>
                        <a:gd name="connsiteY3" fmla="*/ 0 h 1299059"/>
                      </a:gdLst>
                      <a:ahLst/>
                      <a:cxnLst>
                        <a:cxn ang="0">
                          <a:pos x="connsiteX0" y="connsiteY0"/>
                        </a:cxn>
                        <a:cxn ang="0">
                          <a:pos x="connsiteX1" y="connsiteY1"/>
                        </a:cxn>
                        <a:cxn ang="0">
                          <a:pos x="connsiteX2" y="connsiteY2"/>
                        </a:cxn>
                        <a:cxn ang="0">
                          <a:pos x="connsiteX3" y="connsiteY3"/>
                        </a:cxn>
                      </a:cxnLst>
                      <a:rect l="l" t="t" r="r" b="b"/>
                      <a:pathLst>
                        <a:path w="1527464" h="1299059" extrusionOk="0">
                          <a:moveTo>
                            <a:pt x="0" y="1299059"/>
                          </a:moveTo>
                          <a:cubicBezTo>
                            <a:pt x="281607" y="1185813"/>
                            <a:pt x="581902" y="1099937"/>
                            <a:pt x="729016" y="923015"/>
                          </a:cubicBezTo>
                          <a:cubicBezTo>
                            <a:pt x="904086" y="761333"/>
                            <a:pt x="642641" y="427677"/>
                            <a:pt x="786875" y="273486"/>
                          </a:cubicBezTo>
                          <a:cubicBezTo>
                            <a:pt x="881752" y="156952"/>
                            <a:pt x="1220226" y="79063"/>
                            <a:pt x="1527464"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Forma libre: forma 15">
              <a:extLst>
                <a:ext uri="{FF2B5EF4-FFF2-40B4-BE49-F238E27FC236}">
                  <a16:creationId xmlns:a16="http://schemas.microsoft.com/office/drawing/2014/main" id="{EB5389A6-C42E-E637-71C4-6012178BAD80}"/>
                </a:ext>
              </a:extLst>
            </p:cNvPr>
            <p:cNvSpPr/>
            <p:nvPr/>
          </p:nvSpPr>
          <p:spPr>
            <a:xfrm>
              <a:off x="3000610" y="62411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7" name="Title 1">
            <a:extLst>
              <a:ext uri="{FF2B5EF4-FFF2-40B4-BE49-F238E27FC236}">
                <a16:creationId xmlns:a16="http://schemas.microsoft.com/office/drawing/2014/main" id="{48991594-CA1D-050B-809C-00A0A05D843D}"/>
              </a:ext>
            </a:extLst>
          </p:cNvPr>
          <p:cNvSpPr>
            <a:spLocks noGrp="1"/>
          </p:cNvSpPr>
          <p:nvPr>
            <p:ph type="ctrTitle"/>
          </p:nvPr>
        </p:nvSpPr>
        <p:spPr>
          <a:xfrm>
            <a:off x="6458193" y="4139154"/>
            <a:ext cx="7449798" cy="1646957"/>
          </a:xfrm>
        </p:spPr>
        <p:txBody>
          <a:bodyPr>
            <a:normAutofit/>
          </a:bodyPr>
          <a:lstStyle/>
          <a:p>
            <a:pPr algn="l"/>
            <a:r>
              <a:rPr lang="en-US">
                <a:latin typeface="72 Black" panose="020B0A04030603020204" pitchFamily="34" charset="0"/>
                <a:cs typeface="72 Black" panose="020B0A04030603020204" pitchFamily="34" charset="0"/>
              </a:rPr>
              <a:t>TECNOLOGÍA</a:t>
            </a:r>
            <a:br>
              <a:rPr lang="en-US">
                <a:latin typeface="72 Black" panose="020B0A04030603020204" pitchFamily="34" charset="0"/>
                <a:cs typeface="72 Black" panose="020B0A04030603020204" pitchFamily="34" charset="0"/>
              </a:rPr>
            </a:br>
            <a:r>
              <a:rPr lang="en-US" sz="4000">
                <a:latin typeface="72 Black" panose="020B0A04030603020204" pitchFamily="34" charset="0"/>
                <a:cs typeface="72 Black" panose="020B0A04030603020204" pitchFamily="34" charset="0"/>
              </a:rPr>
              <a:t>de Redes y servicios</a:t>
            </a:r>
            <a:endParaRPr lang="es-AR"/>
          </a:p>
        </p:txBody>
      </p:sp>
    </p:spTree>
    <p:extLst>
      <p:ext uri="{BB962C8B-B14F-4D97-AF65-F5344CB8AC3E}">
        <p14:creationId xmlns:p14="http://schemas.microsoft.com/office/powerpoint/2010/main" val="4138725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r>
              <a:rPr lang="es-AR"/>
              <a:t>Iniciativa | </a:t>
            </a:r>
            <a:r>
              <a:rPr lang="es-AR" err="1"/>
              <a:t>vBNG</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76469" y="753929"/>
            <a:ext cx="5415030" cy="3462486"/>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pPr marL="171450" indent="-171450">
              <a:buFont typeface="Arial" panose="020B0604020202020204" pitchFamily="34" charset="0"/>
              <a:buChar char="•"/>
            </a:pPr>
            <a:r>
              <a:rPr lang="es-AR" sz="1200">
                <a:ea typeface="+mn-lt"/>
                <a:cs typeface="+mn-lt"/>
              </a:rPr>
              <a:t>TRS Servicio Fijo, Plataforma de Acceso, Plataforma </a:t>
            </a:r>
            <a:r>
              <a:rPr lang="es-AR" sz="1200" err="1">
                <a:ea typeface="+mn-lt"/>
                <a:cs typeface="+mn-lt"/>
              </a:rPr>
              <a:t>core</a:t>
            </a:r>
            <a:r>
              <a:rPr lang="es-AR" sz="1200">
                <a:ea typeface="+mn-lt"/>
                <a:cs typeface="+mn-lt"/>
              </a:rPr>
              <a:t> de servicios, Plataforma de transporte, DC4   </a:t>
            </a: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285750" indent="-285750">
              <a:buFont typeface="Arial,Sans-Serif"/>
              <a:buChar char="•"/>
            </a:pPr>
            <a:r>
              <a:rPr lang="es-AR" sz="1200">
                <a:ea typeface="+mn-lt"/>
                <a:cs typeface="+mn-lt"/>
              </a:rPr>
              <a:t>Telecom tiene una gran cantidad de equipos con la funcionalidad de BNG, la operación uno a uno es compleja. Virtualizar el control plane centraliza el control facilitando la operación.</a:t>
            </a:r>
          </a:p>
          <a:p>
            <a:pPr marL="285750" indent="-285750">
              <a:buFont typeface="Arial,Sans-Serif"/>
              <a:buChar char="•"/>
            </a:pPr>
            <a:endParaRPr lang="es-AR" sz="1200">
              <a:latin typeface="Calibri" panose="020F0502020204030204"/>
              <a:ea typeface="Roboto"/>
              <a:cs typeface="+mn-lt"/>
            </a:endParaRP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r>
              <a:rPr lang="es-AR" sz="1200">
                <a:ea typeface="+mn-lt"/>
                <a:cs typeface="+mn-lt"/>
              </a:rPr>
              <a:t>Reducir OPEX, evolución a WWC (Wireless </a:t>
            </a:r>
            <a:r>
              <a:rPr lang="es-AR" sz="1200" err="1">
                <a:ea typeface="+mn-lt"/>
                <a:cs typeface="+mn-lt"/>
              </a:rPr>
              <a:t>wireline</a:t>
            </a:r>
            <a:r>
              <a:rPr lang="es-AR" sz="1200">
                <a:ea typeface="+mn-lt"/>
                <a:cs typeface="+mn-lt"/>
              </a:rPr>
              <a:t> </a:t>
            </a:r>
            <a:r>
              <a:rPr lang="es-AR" sz="1200" err="1">
                <a:ea typeface="+mn-lt"/>
                <a:cs typeface="+mn-lt"/>
              </a:rPr>
              <a:t>convergence</a:t>
            </a:r>
            <a:r>
              <a:rPr lang="es-AR" sz="1200">
                <a:ea typeface="+mn-lt"/>
                <a:cs typeface="+mn-lt"/>
              </a:rPr>
              <a:t>)</a:t>
            </a:r>
          </a:p>
          <a:p>
            <a:pPr marL="285750" indent="-285750">
              <a:buFont typeface="Arial,Sans-Serif"/>
              <a:buChar char="•"/>
            </a:pPr>
            <a:endParaRPr lang="es-AR" sz="1200">
              <a:latin typeface="Calibri"/>
              <a:ea typeface="Roboto"/>
              <a:cs typeface="+mn-lt"/>
            </a:endParaRPr>
          </a:p>
          <a:p>
            <a:r>
              <a:rPr lang="es-AR" sz="1200" u="sng">
                <a:latin typeface="Roboto"/>
                <a:ea typeface="Roboto"/>
                <a:cs typeface="+mn-lt"/>
              </a:rPr>
              <a:t>Solución Planteada</a:t>
            </a:r>
            <a:endParaRPr lang="es-AR" sz="1200">
              <a:latin typeface="Roboto"/>
              <a:ea typeface="Roboto"/>
              <a:cs typeface="+mn-lt"/>
            </a:endParaRPr>
          </a:p>
          <a:p>
            <a:pPr marL="285750" indent="-285750">
              <a:buFont typeface="Arial,Sans-Serif"/>
              <a:buChar char="•"/>
            </a:pPr>
            <a:r>
              <a:rPr lang="es-AR" sz="1200">
                <a:ea typeface="+mn-lt"/>
                <a:cs typeface="+mn-lt"/>
              </a:rPr>
              <a:t>CP de BNG se centraliza en servidores. UP de BNG sigue corriendo en </a:t>
            </a:r>
            <a:r>
              <a:rPr lang="es-AR" sz="1200" err="1">
                <a:ea typeface="+mn-lt"/>
                <a:cs typeface="+mn-lt"/>
              </a:rPr>
              <a:t>routers</a:t>
            </a:r>
            <a:r>
              <a:rPr lang="es-AR" sz="1200">
                <a:ea typeface="+mn-lt"/>
                <a:cs typeface="+mn-lt"/>
              </a:rPr>
              <a:t> PE.</a:t>
            </a:r>
            <a:endParaRPr lang="es-AR" sz="1200" u="sng">
              <a:latin typeface="Roboto"/>
              <a:ea typeface="Roboto"/>
              <a:cs typeface="+mn-lt"/>
            </a:endParaRPr>
          </a:p>
          <a:p>
            <a:pPr marL="285750" indent="-285750">
              <a:buFont typeface="Arial,Sans-Serif"/>
              <a:buChar char="•"/>
            </a:pPr>
            <a:endParaRPr lang="es-AR" sz="1300" u="sng">
              <a:latin typeface="Lato"/>
              <a:ea typeface="Lato"/>
              <a:cs typeface="Lato"/>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06649" y="4992490"/>
            <a:ext cx="3340434"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a:latin typeface="Roboto"/>
                <a:ea typeface="Roboto"/>
                <a:cs typeface="+mn-lt"/>
              </a:rPr>
              <a:t>OKR 2023</a:t>
            </a:r>
          </a:p>
          <a:p>
            <a:pPr marL="285750" indent="-285750">
              <a:buFont typeface="Arial" panose="020B0604020202020204" pitchFamily="34" charset="0"/>
              <a:buChar char="•"/>
            </a:pPr>
            <a:r>
              <a:rPr lang="es-AR" sz="1100">
                <a:latin typeface="Roboto"/>
                <a:ea typeface="Roboto"/>
                <a:cs typeface="+mn-lt"/>
              </a:rPr>
              <a:t>VO Despliegue comercial</a:t>
            </a:r>
          </a:p>
          <a:p>
            <a:pPr marL="285750" indent="-285750">
              <a:buFont typeface="Arial" panose="020B0604020202020204" pitchFamily="34" charset="0"/>
              <a:buChar char="•"/>
            </a:pPr>
            <a:r>
              <a:rPr lang="es-AR" sz="1100">
                <a:solidFill>
                  <a:srgbClr val="FFFFFF"/>
                </a:solidFill>
                <a:latin typeface="Roboto"/>
                <a:ea typeface="Roboto"/>
                <a:cs typeface="+mn-lt"/>
              </a:rPr>
              <a:t>Q2 2023 Prueba en producción &gt;&gt; Hecho con Cisco</a:t>
            </a:r>
          </a:p>
          <a:p>
            <a:endParaRPr lang="es-AR" sz="1100">
              <a:solidFill>
                <a:schemeClr val="bg1"/>
              </a:solidFill>
              <a:latin typeface="Roboto"/>
              <a:ea typeface="Roboto"/>
              <a:cs typeface="+mn-lt"/>
            </a:endParaRPr>
          </a:p>
        </p:txBody>
      </p:sp>
      <p:pic>
        <p:nvPicPr>
          <p:cNvPr id="8" name="Imagen 8">
            <a:extLst>
              <a:ext uri="{FF2B5EF4-FFF2-40B4-BE49-F238E27FC236}">
                <a16:creationId xmlns:a16="http://schemas.microsoft.com/office/drawing/2014/main" id="{EE4C71DC-D938-4FD0-4334-5EEB2418C1FA}"/>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9093A60F-92F7-44DD-4B59-0FD68AAAE961}"/>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7975A869-7680-108B-CE33-1346101B14A1}"/>
              </a:ext>
            </a:extLst>
          </p:cNvPr>
          <p:cNvSpPr txBox="1"/>
          <p:nvPr/>
        </p:nvSpPr>
        <p:spPr>
          <a:xfrm>
            <a:off x="821587" y="5032509"/>
            <a:ext cx="2880402" cy="1415772"/>
          </a:xfrm>
          <a:prstGeom prst="rect">
            <a:avLst/>
          </a:prstGeom>
          <a:noFill/>
        </p:spPr>
        <p:txBody>
          <a:bodyPr wrap="square" lIns="91440" tIns="45720" rIns="91440" bIns="45720" rtlCol="0" anchor="t">
            <a:spAutoFit/>
          </a:bodyPr>
          <a:lstStyle/>
          <a:p>
            <a:r>
              <a:rPr lang="es-AR" sz="1100" b="1" err="1">
                <a:latin typeface="Roboto"/>
                <a:ea typeface="Roboto"/>
                <a:cs typeface="Roboto"/>
              </a:rPr>
              <a:t>Enabler</a:t>
            </a:r>
            <a:r>
              <a:rPr lang="es-AR" sz="1100" b="1">
                <a:latin typeface="Roboto"/>
                <a:ea typeface="Roboto"/>
                <a:cs typeface="Roboto"/>
              </a:rPr>
              <a:t>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err="1">
                <a:latin typeface="Roboto"/>
                <a:ea typeface="Roboto"/>
                <a:cs typeface="+mn-lt"/>
              </a:rPr>
              <a:t>Enabler</a:t>
            </a:r>
            <a:r>
              <a:rPr lang="es-AR" sz="1100">
                <a:latin typeface="Roboto"/>
                <a:ea typeface="Roboto"/>
                <a:cs typeface="+mn-lt"/>
              </a:rPr>
              <a:t> para redes autónomas</a:t>
            </a:r>
          </a:p>
          <a:p>
            <a:pPr marL="171450" indent="-171450">
              <a:buFont typeface="Arial,Sans-Serif"/>
              <a:buChar char="•"/>
            </a:pPr>
            <a:endParaRPr lang="es-AR" sz="1100">
              <a:latin typeface="Roboto" panose="02000000000000000000" pitchFamily="2" charset="0"/>
              <a:ea typeface="Roboto" panose="02000000000000000000" pitchFamily="2" charset="0"/>
              <a:cs typeface="Calibri" panose="020F0502020204030204"/>
            </a:endParaRPr>
          </a:p>
          <a:p>
            <a:pPr marL="171450" indent="-171450">
              <a:buFont typeface="Arial,Sans-Serif"/>
              <a:buChar char="•"/>
            </a:pPr>
            <a:endParaRPr lang="es-AR" sz="1100">
              <a:latin typeface="Roboto" panose="02000000000000000000" pitchFamily="2" charset="0"/>
              <a:ea typeface="Roboto" panose="02000000000000000000" pitchFamily="2" charset="0"/>
              <a:cs typeface="Calibri" panose="020F0502020204030204"/>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r>
              <a:rPr lang="es-AR" sz="1100" b="1">
                <a:latin typeface="Roboto"/>
                <a:ea typeface="Roboto"/>
                <a:cs typeface="Roboto"/>
              </a:rPr>
              <a:t>Transformación Tecnológica/Cultural</a:t>
            </a:r>
          </a:p>
          <a:p>
            <a:pPr marL="171450" indent="-171450">
              <a:buFont typeface="Arial,Sans-Serif"/>
              <a:buChar char="•"/>
            </a:pPr>
            <a:r>
              <a:rPr lang="es-AR" sz="1100">
                <a:latin typeface="Roboto"/>
                <a:ea typeface="Roboto"/>
                <a:cs typeface="+mn-lt"/>
              </a:rPr>
              <a:t>Si</a:t>
            </a:r>
          </a:p>
        </p:txBody>
      </p:sp>
      <p:pic>
        <p:nvPicPr>
          <p:cNvPr id="22" name="Imagen 9">
            <a:extLst>
              <a:ext uri="{FF2B5EF4-FFF2-40B4-BE49-F238E27FC236}">
                <a16:creationId xmlns:a16="http://schemas.microsoft.com/office/drawing/2014/main" id="{6831057E-01BB-888B-63BF-7B60C7C70454}"/>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6395C139-4EE4-7FE9-E2C6-14A2D0113904}"/>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1D5DFC1-AF61-06F8-B679-727D097F4528}"/>
              </a:ext>
            </a:extLst>
          </p:cNvPr>
          <p:cNvSpPr txBox="1"/>
          <p:nvPr/>
        </p:nvSpPr>
        <p:spPr>
          <a:xfrm>
            <a:off x="4431758" y="4993967"/>
            <a:ext cx="2973876" cy="1785104"/>
          </a:xfrm>
          <a:prstGeom prst="rect">
            <a:avLst/>
          </a:prstGeom>
          <a:noFill/>
        </p:spPr>
        <p:txBody>
          <a:bodyPr wrap="square" lIns="91440" tIns="45720" rIns="91440" bIns="45720" rtlCol="0" anchor="t">
            <a:spAutoFit/>
          </a:bodyPr>
          <a:lstStyle/>
          <a:p>
            <a:r>
              <a:rPr lang="es-AR" sz="1100" b="1">
                <a:latin typeface="Roboto"/>
                <a:ea typeface="Roboto"/>
                <a:cs typeface="Roboto"/>
              </a:rPr>
              <a:t>Reducción </a:t>
            </a:r>
            <a:r>
              <a:rPr lang="es-AR" sz="1100" b="1" err="1">
                <a:latin typeface="Roboto"/>
                <a:ea typeface="Roboto"/>
                <a:cs typeface="Roboto"/>
              </a:rPr>
              <a:t>Opex</a:t>
            </a:r>
            <a:r>
              <a:rPr lang="es-AR" sz="1100" b="1">
                <a:latin typeface="Roboto"/>
                <a:ea typeface="Roboto"/>
                <a:cs typeface="Roboto"/>
              </a:rPr>
              <a:t>/</a:t>
            </a:r>
            <a:r>
              <a:rPr lang="es-AR" sz="1100" b="1" err="1">
                <a:latin typeface="Roboto"/>
                <a:ea typeface="Roboto"/>
                <a:cs typeface="Roboto"/>
              </a:rPr>
              <a:t>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Mejora operativa pero no fue posible medir la mejora en OPEX cuantitativa</a:t>
            </a:r>
            <a:endParaRPr lang="es-AR" sz="1100">
              <a:latin typeface="Roboto" panose="02000000000000000000" pitchFamily="2" charset="0"/>
              <a:ea typeface="Roboto" panose="02000000000000000000" pitchFamily="2" charset="0"/>
              <a:cs typeface="Calibri"/>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cs typeface="Roboto"/>
            </a:endParaRPr>
          </a:p>
          <a:p>
            <a:r>
              <a:rPr lang="es-AR" sz="1100" b="1">
                <a:latin typeface="Roboto"/>
                <a:ea typeface="Roboto"/>
                <a:cs typeface="Roboto"/>
              </a:rPr>
              <a:t>Eficiencia operativa/Aumento de capacidad de una Plataforma</a:t>
            </a:r>
          </a:p>
          <a:p>
            <a:pPr marL="171450" indent="-171450">
              <a:buFont typeface="Arial"/>
              <a:buChar char="•"/>
            </a:pPr>
            <a:r>
              <a:rPr lang="es-AR" sz="1100">
                <a:latin typeface="Roboto"/>
                <a:ea typeface="Roboto"/>
                <a:cs typeface="+mn-lt"/>
              </a:rPr>
              <a:t>Sí (mayor capacidad en menos espacio, interfaces de monitoreo modernas)</a:t>
            </a:r>
          </a:p>
        </p:txBody>
      </p:sp>
      <p:sp>
        <p:nvSpPr>
          <p:cNvPr id="16" name="Rectángulo redondeado 5">
            <a:extLst>
              <a:ext uri="{FF2B5EF4-FFF2-40B4-BE49-F238E27FC236}">
                <a16:creationId xmlns:a16="http://schemas.microsoft.com/office/drawing/2014/main" id="{67663089-F929-45F6-87E0-10D1E3C6BDA4}"/>
              </a:ext>
            </a:extLst>
          </p:cNvPr>
          <p:cNvSpPr/>
          <p:nvPr/>
        </p:nvSpPr>
        <p:spPr>
          <a:xfrm>
            <a:off x="11185863" y="100584"/>
            <a:ext cx="943803" cy="369332"/>
          </a:xfrm>
          <a:prstGeom prst="roundRect">
            <a:avLst>
              <a:gd name="adj" fmla="val 50000"/>
            </a:avLst>
          </a:prstGeom>
          <a:solidFill>
            <a:srgbClr val="BC3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Serv</a:t>
            </a:r>
            <a:r>
              <a:rPr lang="es-AR" sz="1000"/>
              <a:t> Fijo</a:t>
            </a:r>
          </a:p>
        </p:txBody>
      </p:sp>
      <p:pic>
        <p:nvPicPr>
          <p:cNvPr id="9" name="Picture 9">
            <a:extLst>
              <a:ext uri="{FF2B5EF4-FFF2-40B4-BE49-F238E27FC236}">
                <a16:creationId xmlns:a16="http://schemas.microsoft.com/office/drawing/2014/main" id="{5BA3FF72-56B0-A74F-B8EB-6C03A2AE201D}"/>
              </a:ext>
            </a:extLst>
          </p:cNvPr>
          <p:cNvPicPr>
            <a:picLocks noChangeAspect="1"/>
          </p:cNvPicPr>
          <p:nvPr/>
        </p:nvPicPr>
        <p:blipFill>
          <a:blip r:embed="rId8"/>
          <a:stretch>
            <a:fillRect/>
          </a:stretch>
        </p:blipFill>
        <p:spPr>
          <a:xfrm>
            <a:off x="6090249" y="886232"/>
            <a:ext cx="5316747" cy="2440102"/>
          </a:xfrm>
          <a:prstGeom prst="rect">
            <a:avLst/>
          </a:prstGeom>
        </p:spPr>
      </p:pic>
      <p:sp>
        <p:nvSpPr>
          <p:cNvPr id="12" name="Rectángulo redondeado 21">
            <a:extLst>
              <a:ext uri="{FF2B5EF4-FFF2-40B4-BE49-F238E27FC236}">
                <a16:creationId xmlns:a16="http://schemas.microsoft.com/office/drawing/2014/main" id="{377AE1ED-227B-B74C-30D0-38241A03092A}"/>
              </a:ext>
            </a:extLst>
          </p:cNvPr>
          <p:cNvSpPr/>
          <p:nvPr/>
        </p:nvSpPr>
        <p:spPr>
          <a:xfrm>
            <a:off x="2411697" y="310698"/>
            <a:ext cx="1197421" cy="342445"/>
          </a:xfrm>
          <a:prstGeom prst="roundRect">
            <a:avLst>
              <a:gd name="adj" fmla="val 3237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rgbClr val="000000"/>
                </a:solidFill>
              </a:rPr>
              <a:t>Access </a:t>
            </a:r>
            <a:r>
              <a:rPr lang="es-AR" sz="1000" b="1" err="1">
                <a:solidFill>
                  <a:srgbClr val="000000"/>
                </a:solidFill>
              </a:rPr>
              <a:t>Virtualization</a:t>
            </a:r>
            <a:endParaRPr lang="es-AR" sz="1000" b="1">
              <a:solidFill>
                <a:srgbClr val="000000"/>
              </a:solidFill>
            </a:endParaRPr>
          </a:p>
        </p:txBody>
      </p:sp>
    </p:spTree>
    <p:extLst>
      <p:ext uri="{BB962C8B-B14F-4D97-AF65-F5344CB8AC3E}">
        <p14:creationId xmlns:p14="http://schemas.microsoft.com/office/powerpoint/2010/main" val="8919014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596470" y="-185147"/>
            <a:ext cx="10800000" cy="2387600"/>
          </a:xfrm>
        </p:spPr>
        <p:txBody>
          <a:bodyPr>
            <a:normAutofit/>
          </a:bodyPr>
          <a:lstStyle/>
          <a:p>
            <a:r>
              <a:rPr lang="en-US" err="1"/>
              <a:t>Encuesta</a:t>
            </a:r>
            <a:br>
              <a:rPr lang="en-US"/>
            </a:br>
            <a:endParaRPr lang="es-AR">
              <a:cs typeface="Calibri Light"/>
            </a:endParaRP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1985" y="6401247"/>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6" name="TextBox 2">
            <a:extLst>
              <a:ext uri="{FF2B5EF4-FFF2-40B4-BE49-F238E27FC236}">
                <a16:creationId xmlns:a16="http://schemas.microsoft.com/office/drawing/2014/main" id="{8DB2D3CA-A5E1-78D9-9EE9-F079A09A438F}"/>
              </a:ext>
            </a:extLst>
          </p:cNvPr>
          <p:cNvSpPr txBox="1"/>
          <p:nvPr/>
        </p:nvSpPr>
        <p:spPr>
          <a:xfrm>
            <a:off x="5281638" y="5160034"/>
            <a:ext cx="1429663" cy="892552"/>
          </a:xfrm>
          <a:prstGeom prst="rect">
            <a:avLst/>
          </a:prstGeom>
          <a:noFill/>
        </p:spPr>
        <p:txBody>
          <a:bodyPr wrap="square" lIns="91440" tIns="45720" rIns="91440" bIns="45720" rtlCol="0" anchor="t">
            <a:spAutoFit/>
          </a:bodyPr>
          <a:lstStyle/>
          <a:p>
            <a:pPr algn="ctr"/>
            <a:r>
              <a:rPr lang="es-ES_tradnl" sz="4000">
                <a:ea typeface="+mn-lt"/>
                <a:cs typeface="+mn-lt"/>
                <a:hlinkClick r:id="rId3"/>
              </a:rPr>
              <a:t>LINK</a:t>
            </a:r>
            <a:endParaRPr lang="es-ES_tradnl" sz="4000">
              <a:hlinkClick r:id="rId3"/>
            </a:endParaRPr>
          </a:p>
          <a:p>
            <a:pPr algn="ctr"/>
            <a:endParaRPr lang="es-ES_tradnl" sz="1200">
              <a:solidFill>
                <a:srgbClr val="FF0000"/>
              </a:solidFill>
              <a:cs typeface="Calibri"/>
            </a:endParaRPr>
          </a:p>
        </p:txBody>
      </p:sp>
      <p:pic>
        <p:nvPicPr>
          <p:cNvPr id="3" name="Imagen 3" descr="Código QR&#10;&#10;Descripción generada automáticamente">
            <a:extLst>
              <a:ext uri="{FF2B5EF4-FFF2-40B4-BE49-F238E27FC236}">
                <a16:creationId xmlns:a16="http://schemas.microsoft.com/office/drawing/2014/main" id="{EDBB3559-09D9-7364-A432-468BB3CE7C62}"/>
              </a:ext>
            </a:extLst>
          </p:cNvPr>
          <p:cNvPicPr>
            <a:picLocks noChangeAspect="1"/>
          </p:cNvPicPr>
          <p:nvPr/>
        </p:nvPicPr>
        <p:blipFill>
          <a:blip r:embed="rId4"/>
          <a:stretch>
            <a:fillRect/>
          </a:stretch>
        </p:blipFill>
        <p:spPr>
          <a:xfrm>
            <a:off x="4086225" y="1381036"/>
            <a:ext cx="3832644" cy="3894646"/>
          </a:xfrm>
          <a:prstGeom prst="rect">
            <a:avLst/>
          </a:prstGeom>
        </p:spPr>
      </p:pic>
    </p:spTree>
    <p:extLst>
      <p:ext uri="{BB962C8B-B14F-4D97-AF65-F5344CB8AC3E}">
        <p14:creationId xmlns:p14="http://schemas.microsoft.com/office/powerpoint/2010/main" val="23482877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48E82532-7B18-FA3B-F6EC-C18582027F47}"/>
              </a:ext>
            </a:extLst>
          </p:cNvPr>
          <p:cNvGrpSpPr/>
          <p:nvPr/>
        </p:nvGrpSpPr>
        <p:grpSpPr>
          <a:xfrm>
            <a:off x="4258498" y="2226833"/>
            <a:ext cx="3613356" cy="2504152"/>
            <a:chOff x="1666567" y="624111"/>
            <a:chExt cx="3613356" cy="2504152"/>
          </a:xfrm>
        </p:grpSpPr>
        <p:sp>
          <p:nvSpPr>
            <p:cNvPr id="6" name="Forma libre: forma 5">
              <a:extLst>
                <a:ext uri="{FF2B5EF4-FFF2-40B4-BE49-F238E27FC236}">
                  <a16:creationId xmlns:a16="http://schemas.microsoft.com/office/drawing/2014/main" id="{4F75498A-6630-62F3-37F4-948F5F98C83E}"/>
                </a:ext>
              </a:extLst>
            </p:cNvPr>
            <p:cNvSpPr/>
            <p:nvPr/>
          </p:nvSpPr>
          <p:spPr>
            <a:xfrm>
              <a:off x="1666567" y="118978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headEnd type="oval"/>
              <a:tailEnd type="none"/>
              <a:extLst>
                <a:ext uri="{C807C97D-BFC1-408E-A445-0C87EB9F89A2}">
                  <ask:lineSketchStyleProps xmlns:ask="http://schemas.microsoft.com/office/drawing/2018/sketchyshapes" sd="1219033472">
                    <a:custGeom>
                      <a:avLst/>
                      <a:gdLst>
                        <a:gd name="connsiteX0" fmla="*/ 0 w 1527464"/>
                        <a:gd name="connsiteY0" fmla="*/ 1299059 h 1299059"/>
                        <a:gd name="connsiteX1" fmla="*/ 729016 w 1527464"/>
                        <a:gd name="connsiteY1" fmla="*/ 923015 h 1299059"/>
                        <a:gd name="connsiteX2" fmla="*/ 786875 w 1527464"/>
                        <a:gd name="connsiteY2" fmla="*/ 273486 h 1299059"/>
                        <a:gd name="connsiteX3" fmla="*/ 1527464 w 1527464"/>
                        <a:gd name="connsiteY3" fmla="*/ 0 h 1299059"/>
                      </a:gdLst>
                      <a:ahLst/>
                      <a:cxnLst>
                        <a:cxn ang="0">
                          <a:pos x="connsiteX0" y="connsiteY0"/>
                        </a:cxn>
                        <a:cxn ang="0">
                          <a:pos x="connsiteX1" y="connsiteY1"/>
                        </a:cxn>
                        <a:cxn ang="0">
                          <a:pos x="connsiteX2" y="connsiteY2"/>
                        </a:cxn>
                        <a:cxn ang="0">
                          <a:pos x="connsiteX3" y="connsiteY3"/>
                        </a:cxn>
                      </a:cxnLst>
                      <a:rect l="l" t="t" r="r" b="b"/>
                      <a:pathLst>
                        <a:path w="1527464" h="1299059" extrusionOk="0">
                          <a:moveTo>
                            <a:pt x="0" y="1299059"/>
                          </a:moveTo>
                          <a:cubicBezTo>
                            <a:pt x="281607" y="1185813"/>
                            <a:pt x="581902" y="1099937"/>
                            <a:pt x="729016" y="923015"/>
                          </a:cubicBezTo>
                          <a:cubicBezTo>
                            <a:pt x="904086" y="761333"/>
                            <a:pt x="642641" y="427677"/>
                            <a:pt x="786875" y="273486"/>
                          </a:cubicBezTo>
                          <a:cubicBezTo>
                            <a:pt x="881752" y="156952"/>
                            <a:pt x="1220226" y="79063"/>
                            <a:pt x="1527464"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Forma libre: forma 7">
              <a:extLst>
                <a:ext uri="{FF2B5EF4-FFF2-40B4-BE49-F238E27FC236}">
                  <a16:creationId xmlns:a16="http://schemas.microsoft.com/office/drawing/2014/main" id="{AE322C6C-48A7-5614-4F5A-7DC60C9F66AD}"/>
                </a:ext>
              </a:extLst>
            </p:cNvPr>
            <p:cNvSpPr/>
            <p:nvPr/>
          </p:nvSpPr>
          <p:spPr>
            <a:xfrm>
              <a:off x="3000610" y="62411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3238372" y="1754779"/>
            <a:ext cx="5426697" cy="2387600"/>
          </a:xfrm>
        </p:spPr>
        <p:txBody>
          <a:bodyPr>
            <a:normAutofit/>
          </a:bodyPr>
          <a:lstStyle/>
          <a:p>
            <a:r>
              <a:rPr lang="en-US" sz="5400" b="1">
                <a:latin typeface="Eras ITC"/>
                <a:ea typeface="Roboto Medium"/>
                <a:cs typeface="72 Black" panose="020B0A04030603020204" pitchFamily="34" charset="0"/>
              </a:rPr>
              <a:t>TRS</a:t>
            </a:r>
            <a:br>
              <a:rPr lang="en-US" sz="5400" b="1">
                <a:latin typeface="Eras ITC"/>
                <a:ea typeface="Roboto Medium"/>
                <a:cs typeface="72 Black" panose="020B0A04030603020204" pitchFamily="34" charset="0"/>
              </a:rPr>
            </a:br>
            <a:r>
              <a:rPr lang="en-US" sz="5400" b="1">
                <a:latin typeface="Eras ITC"/>
                <a:ea typeface="Roboto Medium"/>
                <a:cs typeface="72 Black" panose="020B0A04030603020204" pitchFamily="34" charset="0"/>
              </a:rPr>
              <a:t>TECNOLOGÍA</a:t>
            </a:r>
            <a:br>
              <a:rPr lang="en-US" sz="5400" b="1">
                <a:latin typeface="Eras ITC"/>
                <a:cs typeface="72 Black" panose="020B0A04030603020204" pitchFamily="34" charset="0"/>
              </a:rPr>
            </a:br>
            <a:r>
              <a:rPr lang="en-US" sz="3600" b="1">
                <a:latin typeface="Eras ITC"/>
                <a:ea typeface="Roboto Medium"/>
                <a:cs typeface="72 Black" panose="020B0A04030603020204" pitchFamily="34" charset="0"/>
              </a:rPr>
              <a:t>de Redes y </a:t>
            </a:r>
            <a:r>
              <a:rPr lang="en-US" sz="3600" b="1" err="1">
                <a:latin typeface="Eras ITC"/>
                <a:ea typeface="Roboto Medium"/>
                <a:cs typeface="72 Black" panose="020B0A04030603020204" pitchFamily="34" charset="0"/>
              </a:rPr>
              <a:t>Servicios</a:t>
            </a:r>
            <a:endParaRPr lang="es-AR" sz="5400" b="1">
              <a:latin typeface="Eras ITC"/>
              <a:ea typeface="Roboto Medium"/>
              <a:cs typeface="Calibri Light"/>
            </a:endParaRPr>
          </a:p>
        </p:txBody>
      </p:sp>
    </p:spTree>
    <p:extLst>
      <p:ext uri="{BB962C8B-B14F-4D97-AF65-F5344CB8AC3E}">
        <p14:creationId xmlns:p14="http://schemas.microsoft.com/office/powerpoint/2010/main" val="3886796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8587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85468" y="1654787"/>
            <a:ext cx="10800000" cy="1655762"/>
          </a:xfrm>
        </p:spPr>
        <p:txBody>
          <a:bodyPr vert="horz" lIns="91440" tIns="45720" rIns="91440" bIns="45720" rtlCol="0" anchor="t">
            <a:normAutofit/>
          </a:bodyPr>
          <a:lstStyle/>
          <a:p>
            <a:r>
              <a:rPr lang="es-ES" sz="4400">
                <a:cs typeface="Calibri"/>
              </a:rPr>
              <a:t>Anexo | Status </a:t>
            </a:r>
            <a:r>
              <a:rPr lang="es-ES" sz="4400" err="1">
                <a:cs typeface="Calibri"/>
              </a:rPr>
              <a:t>OKRs</a:t>
            </a:r>
            <a:r>
              <a:rPr lang="es-ES" sz="4400">
                <a:cs typeface="Calibri"/>
              </a:rPr>
              <a:t> Q2</a:t>
            </a:r>
          </a:p>
        </p:txBody>
      </p:sp>
    </p:spTree>
    <p:extLst>
      <p:ext uri="{BB962C8B-B14F-4D97-AF65-F5344CB8AC3E}">
        <p14:creationId xmlns:p14="http://schemas.microsoft.com/office/powerpoint/2010/main" val="29091930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DA63AFCF-7500-D6E7-45EC-BD7E63AA91AE}"/>
              </a:ext>
            </a:extLst>
          </p:cNvPr>
          <p:cNvSpPr txBox="1"/>
          <p:nvPr/>
        </p:nvSpPr>
        <p:spPr>
          <a:xfrm>
            <a:off x="464024" y="131820"/>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graphicFrame>
        <p:nvGraphicFramePr>
          <p:cNvPr id="27" name="Tabla 12">
            <a:extLst>
              <a:ext uri="{FF2B5EF4-FFF2-40B4-BE49-F238E27FC236}">
                <a16:creationId xmlns:a16="http://schemas.microsoft.com/office/drawing/2014/main" id="{53726795-624E-36B2-FC3A-C29CAC957F73}"/>
              </a:ext>
            </a:extLst>
          </p:cNvPr>
          <p:cNvGraphicFramePr>
            <a:graphicFrameLocks noGrp="1"/>
          </p:cNvGraphicFramePr>
          <p:nvPr>
            <p:extLst>
              <p:ext uri="{D42A27DB-BD31-4B8C-83A1-F6EECF244321}">
                <p14:modId xmlns:p14="http://schemas.microsoft.com/office/powerpoint/2010/main" val="2891440640"/>
              </p:ext>
            </p:extLst>
          </p:nvPr>
        </p:nvGraphicFramePr>
        <p:xfrm>
          <a:off x="229655" y="2024429"/>
          <a:ext cx="11732689" cy="3396238"/>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65303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329783">
                <a:tc rowSpan="2">
                  <a:txBody>
                    <a:bodyPr/>
                    <a:lstStyle/>
                    <a:p>
                      <a:pPr algn="l"/>
                      <a:endParaRPr lang="es-AR" sz="1400" b="0">
                        <a:solidFill>
                          <a:schemeClr val="bg1"/>
                        </a:solidFill>
                        <a:latin typeface="Roboto"/>
                      </a:endParaRPr>
                    </a:p>
                    <a:p>
                      <a:pPr algn="l"/>
                      <a:endParaRPr lang="es-AR" sz="1400" b="0">
                        <a:solidFill>
                          <a:schemeClr val="bg1"/>
                        </a:solidFill>
                        <a:latin typeface="Roboto"/>
                      </a:endParaRPr>
                    </a:p>
                    <a:p>
                      <a:pPr algn="l"/>
                      <a:endParaRPr lang="es-AR" sz="1400" b="0">
                        <a:solidFill>
                          <a:schemeClr val="bg1"/>
                        </a:solidFill>
                        <a:latin typeface="Roboto"/>
                      </a:endParaRPr>
                    </a:p>
                    <a:p>
                      <a:pPr algn="l"/>
                      <a:r>
                        <a:rPr lang="es-ES" sz="1400" b="0">
                          <a:solidFill>
                            <a:schemeClr val="bg1"/>
                          </a:solidFill>
                          <a:latin typeface="Roboto"/>
                        </a:rPr>
                        <a:t>Desarrollar un ecosistema de Core y Plataformas 5G </a:t>
                      </a:r>
                      <a:r>
                        <a:rPr lang="es-ES" sz="1400" b="0" err="1">
                          <a:solidFill>
                            <a:schemeClr val="bg1"/>
                          </a:solidFill>
                          <a:latin typeface="Roboto"/>
                        </a:rPr>
                        <a:t>Ready</a:t>
                      </a:r>
                      <a:r>
                        <a:rPr lang="es-ES" sz="1400" b="0">
                          <a:solidFill>
                            <a:schemeClr val="bg1"/>
                          </a:solidFill>
                          <a:latin typeface="Roboto"/>
                        </a:rPr>
                        <a:t>.</a:t>
                      </a:r>
                      <a:endParaRPr lang="es-AR" sz="1400" b="0">
                        <a:solidFill>
                          <a:schemeClr val="bg1"/>
                        </a:solidFill>
                        <a:latin typeface="Roboto"/>
                      </a:endParaRPr>
                    </a:p>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endParaRPr lang="es-AR" sz="1200" b="0" kern="1200">
                        <a:solidFill>
                          <a:schemeClr val="bg1"/>
                        </a:solidFill>
                        <a:latin typeface="Roboto"/>
                        <a:ea typeface="+mn-ea"/>
                        <a:cs typeface="+mn-cs"/>
                      </a:endParaRPr>
                    </a:p>
                    <a:p>
                      <a:pPr marL="0" algn="l" defTabSz="914400" rtl="0" eaLnBrk="1" latinLnBrk="0" hangingPunct="1"/>
                      <a:r>
                        <a:rPr lang="es-AR" sz="1200" b="0" kern="1200">
                          <a:solidFill>
                            <a:schemeClr val="bg1"/>
                          </a:solidFill>
                          <a:latin typeface="Roboto"/>
                          <a:ea typeface="+mn-ea"/>
                          <a:cs typeface="+mn-cs"/>
                        </a:rPr>
                        <a:t>8 Data Centers desplegados para </a:t>
                      </a:r>
                      <a:r>
                        <a:rPr lang="es-AR" sz="1200" b="0" kern="1200" err="1">
                          <a:solidFill>
                            <a:schemeClr val="bg1"/>
                          </a:solidFill>
                          <a:latin typeface="Roboto"/>
                          <a:ea typeface="+mn-ea"/>
                          <a:cs typeface="+mn-cs"/>
                        </a:rPr>
                        <a:t>disponibilizar</a:t>
                      </a:r>
                      <a:r>
                        <a:rPr lang="es-AR" sz="1200" b="0" kern="1200">
                          <a:solidFill>
                            <a:schemeClr val="bg1"/>
                          </a:solidFill>
                          <a:latin typeface="Roboto"/>
                          <a:ea typeface="+mn-ea"/>
                          <a:cs typeface="+mn-cs"/>
                        </a:rPr>
                        <a:t> una capacidad de 577Gbps en 4G / 5G SA </a:t>
                      </a:r>
                      <a:r>
                        <a:rPr lang="es-AR" sz="1200" b="0" kern="1200" err="1">
                          <a:solidFill>
                            <a:schemeClr val="bg1"/>
                          </a:solidFill>
                          <a:latin typeface="Roboto"/>
                          <a:ea typeface="+mn-ea"/>
                          <a:cs typeface="+mn-cs"/>
                        </a:rPr>
                        <a:t>Ready</a:t>
                      </a:r>
                      <a:endParaRPr lang="es-AR" sz="1200" b="0" kern="1200">
                        <a:solidFill>
                          <a:schemeClr val="bg1"/>
                        </a:solidFill>
                        <a:latin typeface="Roboto"/>
                        <a:ea typeface="+mn-ea"/>
                        <a:cs typeface="+mn-cs"/>
                      </a:endParaRPr>
                    </a:p>
                    <a:p>
                      <a:pPr marL="0" algn="l" defTabSz="914400" rtl="0" eaLnBrk="1" latinLnBrk="0" hangingPunct="1"/>
                      <a:r>
                        <a:rPr lang="es-AR" sz="1200" b="0" kern="1200">
                          <a:solidFill>
                            <a:schemeClr val="bg1"/>
                          </a:solidFill>
                          <a:latin typeface="Roboto"/>
                          <a:ea typeface="+mn-ea"/>
                          <a:cs typeface="+mn-cs"/>
                        </a:rPr>
                        <a:t>Q2 2024.</a:t>
                      </a:r>
                    </a:p>
                    <a:p>
                      <a:pPr marL="0" algn="l" defTabSz="914400" rtl="0" eaLnBrk="1" latinLnBrk="0" hangingPunct="1"/>
                      <a:endParaRPr lang="es-AR" sz="1200" b="0" kern="1200">
                        <a:solidFill>
                          <a:schemeClr val="bg1"/>
                        </a:solidFill>
                        <a:latin typeface="Roboto"/>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400">
                          <a:solidFill>
                            <a:schemeClr val="bg1"/>
                          </a:solidFill>
                        </a:rPr>
                        <a:t>Durante el 2Q pudimos desplegar la infraestructura virtualizada de los EDCs y CDCs en HOR, SLO y GLF (x86). Más allá de algunos desafíos razonables en cuanto a logística y configuración, consideramos que los hitos clave para 2023 van a ser alcanzados.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r h="329783">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endParaRPr lang="es-AR" sz="1200" b="0" kern="1200">
                        <a:solidFill>
                          <a:schemeClr val="bg1"/>
                        </a:solidFill>
                        <a:latin typeface="Roboto"/>
                        <a:ea typeface="+mn-ea"/>
                        <a:cs typeface="+mn-cs"/>
                      </a:endParaRPr>
                    </a:p>
                    <a:p>
                      <a:pPr marL="0" algn="l" defTabSz="914400" rtl="0" eaLnBrk="1" latinLnBrk="0" hangingPunct="1"/>
                      <a:r>
                        <a:rPr lang="es-AR" sz="1200" b="0" kern="1200">
                          <a:solidFill>
                            <a:schemeClr val="bg1"/>
                          </a:solidFill>
                          <a:latin typeface="Roboto"/>
                          <a:ea typeface="+mn-ea"/>
                          <a:cs typeface="+mn-cs"/>
                        </a:rPr>
                        <a:t>100% del Discovery de infra/plataformas realizado para el ecosistema 5G </a:t>
                      </a:r>
                      <a:r>
                        <a:rPr lang="es-AR" sz="1200" b="0" kern="1200" err="1">
                          <a:solidFill>
                            <a:schemeClr val="bg1"/>
                          </a:solidFill>
                          <a:latin typeface="Roboto"/>
                          <a:ea typeface="+mn-ea"/>
                          <a:cs typeface="+mn-cs"/>
                        </a:rPr>
                        <a:t>ready</a:t>
                      </a:r>
                      <a:r>
                        <a:rPr lang="es-AR" sz="1200" b="0" kern="1200">
                          <a:solidFill>
                            <a:schemeClr val="bg1"/>
                          </a:solidFill>
                          <a:latin typeface="Roboto"/>
                          <a:ea typeface="+mn-ea"/>
                          <a:cs typeface="+mn-cs"/>
                        </a:rPr>
                        <a:t> Q3</a:t>
                      </a:r>
                    </a:p>
                    <a:p>
                      <a:pPr marL="0" algn="l" defTabSz="914400" rtl="0" eaLnBrk="1" latinLnBrk="0" hangingPunct="1"/>
                      <a:endParaRPr lang="es-AR" sz="1200" b="0" kern="1200">
                        <a:solidFill>
                          <a:schemeClr val="bg1"/>
                        </a:solidFill>
                        <a:latin typeface="Roboto"/>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400">
                          <a:solidFill>
                            <a:schemeClr val="bg1"/>
                          </a:solidFill>
                        </a:rPr>
                        <a:t>Durante este trimestre, avanzamos en las definiciones conjuntas con las áreas de IT, consensuando un plan de despliegue de CBS que contemple la tasación en 5G SA. Así mismo, integramos formalmente al equipo de Ciberseguridad para trabajar en la securización del Core Convergente.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247365790"/>
                  </a:ext>
                </a:extLst>
              </a:tr>
            </a:tbl>
          </a:graphicData>
        </a:graphic>
      </p:graphicFrame>
      <p:sp>
        <p:nvSpPr>
          <p:cNvPr id="33" name="Rectángulo 32">
            <a:extLst>
              <a:ext uri="{FF2B5EF4-FFF2-40B4-BE49-F238E27FC236}">
                <a16:creationId xmlns:a16="http://schemas.microsoft.com/office/drawing/2014/main" id="{F9248851-5CC0-65D3-86E8-F56890D84E33}"/>
              </a:ext>
            </a:extLst>
          </p:cNvPr>
          <p:cNvSpPr/>
          <p:nvPr/>
        </p:nvSpPr>
        <p:spPr>
          <a:xfrm>
            <a:off x="229655" y="955734"/>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Liderar el mercado en </a:t>
            </a:r>
            <a:r>
              <a:rPr lang="es-ES" b="1" err="1">
                <a:solidFill>
                  <a:schemeClr val="bg1"/>
                </a:solidFill>
                <a:latin typeface="Roboto" panose="02000000000000000000" pitchFamily="2" charset="0"/>
                <a:ea typeface="Roboto" panose="02000000000000000000" pitchFamily="2" charset="0"/>
                <a:cs typeface="Lato Medium" panose="020F0502020204030203" pitchFamily="34" charset="0"/>
              </a:rPr>
              <a:t>Revenue</a:t>
            </a: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 Share</a:t>
            </a:r>
            <a:endParaRPr lang="es-AR" b="1">
              <a:solidFill>
                <a:schemeClr val="bg1"/>
              </a:solidFill>
              <a:latin typeface="Roboto" panose="02000000000000000000" pitchFamily="2" charset="0"/>
              <a:ea typeface="Roboto" panose="02000000000000000000" pitchFamily="2" charset="0"/>
              <a:cs typeface="Lato Medium" panose="020F0502020204030203" pitchFamily="34" charset="0"/>
            </a:endParaRP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395414"/>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a:solidFill>
                  <a:schemeClr val="bg1"/>
                </a:solidFill>
                <a:latin typeface="Roboto" panose="02000000000000000000" pitchFamily="2" charset="0"/>
                <a:ea typeface="Roboto" panose="02000000000000000000" pitchFamily="2" charset="0"/>
                <a:cs typeface="Roboto" panose="02000000000000000000" pitchFamily="2" charset="0"/>
              </a:rPr>
              <a:t>Liderar el mercado de conectividad siendo el </a:t>
            </a:r>
            <a:r>
              <a:rPr lang="es-ES" sz="1800" err="1">
                <a:solidFill>
                  <a:schemeClr val="bg1"/>
                </a:solidFill>
                <a:latin typeface="Roboto" panose="02000000000000000000" pitchFamily="2" charset="0"/>
                <a:ea typeface="Roboto" panose="02000000000000000000" pitchFamily="2" charset="0"/>
                <a:cs typeface="Roboto" panose="02000000000000000000" pitchFamily="2" charset="0"/>
              </a:rPr>
              <a:t>Nro</a:t>
            </a:r>
            <a:r>
              <a:rPr lang="es-ES" sz="1800">
                <a:solidFill>
                  <a:schemeClr val="bg1"/>
                </a:solidFill>
                <a:latin typeface="Roboto" panose="02000000000000000000" pitchFamily="2" charset="0"/>
                <a:ea typeface="Roboto" panose="02000000000000000000" pitchFamily="2" charset="0"/>
                <a:cs typeface="Roboto" panose="02000000000000000000" pitchFamily="2" charset="0"/>
              </a:rPr>
              <a:t> 1 en </a:t>
            </a:r>
            <a:r>
              <a:rPr lang="es-ES" sz="1800" err="1">
                <a:solidFill>
                  <a:schemeClr val="bg1"/>
                </a:solidFill>
                <a:latin typeface="Roboto" panose="02000000000000000000" pitchFamily="2" charset="0"/>
                <a:ea typeface="Roboto" panose="02000000000000000000" pitchFamily="2" charset="0"/>
                <a:cs typeface="Roboto" panose="02000000000000000000" pitchFamily="2" charset="0"/>
              </a:rPr>
              <a:t>Mkt</a:t>
            </a:r>
            <a:r>
              <a:rPr lang="es-ES" sz="1800">
                <a:solidFill>
                  <a:schemeClr val="bg1"/>
                </a:solidFill>
                <a:latin typeface="Roboto" panose="02000000000000000000" pitchFamily="2" charset="0"/>
                <a:ea typeface="Roboto" panose="02000000000000000000" pitchFamily="2" charset="0"/>
                <a:cs typeface="Roboto" panose="02000000000000000000" pitchFamily="2" charset="0"/>
              </a:rPr>
              <a:t> y </a:t>
            </a:r>
            <a:r>
              <a:rPr lang="es-ES" sz="1800" err="1">
                <a:solidFill>
                  <a:schemeClr val="bg1"/>
                </a:solidFill>
                <a:latin typeface="Roboto" panose="02000000000000000000" pitchFamily="2" charset="0"/>
                <a:ea typeface="Roboto" panose="02000000000000000000" pitchFamily="2" charset="0"/>
                <a:cs typeface="Roboto" panose="02000000000000000000" pitchFamily="2" charset="0"/>
              </a:rPr>
              <a:t>Revenue</a:t>
            </a:r>
            <a:r>
              <a:rPr lang="es-ES" sz="1800">
                <a:solidFill>
                  <a:schemeClr val="bg1"/>
                </a:solidFill>
                <a:latin typeface="Roboto" panose="02000000000000000000" pitchFamily="2" charset="0"/>
                <a:ea typeface="Roboto" panose="02000000000000000000" pitchFamily="2" charset="0"/>
                <a:cs typeface="Roboto" panose="02000000000000000000" pitchFamily="2" charset="0"/>
              </a:rPr>
              <a:t> Share</a:t>
            </a:r>
          </a:p>
        </p:txBody>
      </p:sp>
      <p:grpSp>
        <p:nvGrpSpPr>
          <p:cNvPr id="2" name="Group 1">
            <a:extLst>
              <a:ext uri="{FF2B5EF4-FFF2-40B4-BE49-F238E27FC236}">
                <a16:creationId xmlns:a16="http://schemas.microsoft.com/office/drawing/2014/main" id="{51537CBB-EFDD-06F9-BDEB-C705C980E97F}"/>
              </a:ext>
            </a:extLst>
          </p:cNvPr>
          <p:cNvGrpSpPr/>
          <p:nvPr/>
        </p:nvGrpSpPr>
        <p:grpSpPr>
          <a:xfrm>
            <a:off x="229655" y="6477967"/>
            <a:ext cx="6121713" cy="371601"/>
            <a:chOff x="229655" y="6477967"/>
            <a:chExt cx="6121713" cy="371601"/>
          </a:xfrm>
        </p:grpSpPr>
        <p:sp>
          <p:nvSpPr>
            <p:cNvPr id="28" name="Elipse 27">
              <a:extLst>
                <a:ext uri="{FF2B5EF4-FFF2-40B4-BE49-F238E27FC236}">
                  <a16:creationId xmlns:a16="http://schemas.microsoft.com/office/drawing/2014/main" id="{EEFFC049-BC96-0C9E-161B-121BF6F2E9F5}"/>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29" name="Elipse 28">
              <a:extLst>
                <a:ext uri="{FF2B5EF4-FFF2-40B4-BE49-F238E27FC236}">
                  <a16:creationId xmlns:a16="http://schemas.microsoft.com/office/drawing/2014/main" id="{B1E73055-29B5-ECCC-FE11-B9CA9B11924F}"/>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1" name="Elipse 30">
              <a:extLst>
                <a:ext uri="{FF2B5EF4-FFF2-40B4-BE49-F238E27FC236}">
                  <a16:creationId xmlns:a16="http://schemas.microsoft.com/office/drawing/2014/main" id="{782152FF-A1E7-0694-ADDA-4A5504F4F2FE}"/>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37" name="Rectángulo 36">
              <a:extLst>
                <a:ext uri="{FF2B5EF4-FFF2-40B4-BE49-F238E27FC236}">
                  <a16:creationId xmlns:a16="http://schemas.microsoft.com/office/drawing/2014/main" id="{D5951999-4F7B-79C0-0028-9CB8892B6FEA}"/>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38" name="Rectángulo 37">
              <a:extLst>
                <a:ext uri="{FF2B5EF4-FFF2-40B4-BE49-F238E27FC236}">
                  <a16:creationId xmlns:a16="http://schemas.microsoft.com/office/drawing/2014/main" id="{2E40D8A7-4820-88B7-E498-331FE97C3023}"/>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40" name="Rectángulo 39">
              <a:extLst>
                <a:ext uri="{FF2B5EF4-FFF2-40B4-BE49-F238E27FC236}">
                  <a16:creationId xmlns:a16="http://schemas.microsoft.com/office/drawing/2014/main" id="{D21D2EF0-AF88-BF3F-EF9D-D519230F977F}"/>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
        <p:nvSpPr>
          <p:cNvPr id="45" name="Rectángulo 44">
            <a:extLst>
              <a:ext uri="{FF2B5EF4-FFF2-40B4-BE49-F238E27FC236}">
                <a16:creationId xmlns:a16="http://schemas.microsoft.com/office/drawing/2014/main" id="{8F4CD1FD-D72D-5058-1D04-2B99DD002663}"/>
              </a:ext>
            </a:extLst>
          </p:cNvPr>
          <p:cNvSpPr/>
          <p:nvPr/>
        </p:nvSpPr>
        <p:spPr>
          <a:xfrm>
            <a:off x="2779808" y="4020811"/>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48" name="Elipse 47">
            <a:extLst>
              <a:ext uri="{FF2B5EF4-FFF2-40B4-BE49-F238E27FC236}">
                <a16:creationId xmlns:a16="http://schemas.microsoft.com/office/drawing/2014/main" id="{59E85AE8-2150-74E5-8F6C-A9369E180DDE}"/>
              </a:ext>
            </a:extLst>
          </p:cNvPr>
          <p:cNvSpPr/>
          <p:nvPr/>
        </p:nvSpPr>
        <p:spPr>
          <a:xfrm>
            <a:off x="6918194" y="3429000"/>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70%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4" name="Elipse 3">
            <a:extLst>
              <a:ext uri="{FF2B5EF4-FFF2-40B4-BE49-F238E27FC236}">
                <a16:creationId xmlns:a16="http://schemas.microsoft.com/office/drawing/2014/main" id="{BE168BA2-222D-9829-F207-5A736248B842}"/>
              </a:ext>
            </a:extLst>
          </p:cNvPr>
          <p:cNvSpPr/>
          <p:nvPr/>
        </p:nvSpPr>
        <p:spPr>
          <a:xfrm>
            <a:off x="6937862" y="4428666"/>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Tree>
    <p:extLst>
      <p:ext uri="{BB962C8B-B14F-4D97-AF65-F5344CB8AC3E}">
        <p14:creationId xmlns:p14="http://schemas.microsoft.com/office/powerpoint/2010/main" val="30408493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DA63AFCF-7500-D6E7-45EC-BD7E63AA91AE}"/>
              </a:ext>
            </a:extLst>
          </p:cNvPr>
          <p:cNvSpPr txBox="1"/>
          <p:nvPr/>
        </p:nvSpPr>
        <p:spPr>
          <a:xfrm>
            <a:off x="464024" y="131820"/>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graphicFrame>
        <p:nvGraphicFramePr>
          <p:cNvPr id="27" name="Tabla 12">
            <a:extLst>
              <a:ext uri="{FF2B5EF4-FFF2-40B4-BE49-F238E27FC236}">
                <a16:creationId xmlns:a16="http://schemas.microsoft.com/office/drawing/2014/main" id="{53726795-624E-36B2-FC3A-C29CAC957F73}"/>
              </a:ext>
            </a:extLst>
          </p:cNvPr>
          <p:cNvGraphicFramePr>
            <a:graphicFrameLocks noGrp="1"/>
          </p:cNvGraphicFramePr>
          <p:nvPr>
            <p:extLst>
              <p:ext uri="{D42A27DB-BD31-4B8C-83A1-F6EECF244321}">
                <p14:modId xmlns:p14="http://schemas.microsoft.com/office/powerpoint/2010/main" val="3926263874"/>
              </p:ext>
            </p:extLst>
          </p:nvPr>
        </p:nvGraphicFramePr>
        <p:xfrm>
          <a:off x="229655" y="2024429"/>
          <a:ext cx="11732689" cy="2024638"/>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65303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329783">
                <a:tc>
                  <a:txBody>
                    <a:bodyPr/>
                    <a:lstStyle/>
                    <a:p>
                      <a:pPr algn="l"/>
                      <a:endParaRPr lang="es-ES" sz="1400" b="0">
                        <a:solidFill>
                          <a:schemeClr val="bg1"/>
                        </a:solidFill>
                        <a:latin typeface="Roboto"/>
                      </a:endParaRPr>
                    </a:p>
                    <a:p>
                      <a:pPr algn="l"/>
                      <a:endParaRPr lang="es-ES" sz="1400" b="0">
                        <a:solidFill>
                          <a:schemeClr val="bg1"/>
                        </a:solidFill>
                        <a:latin typeface="Roboto"/>
                      </a:endParaRPr>
                    </a:p>
                    <a:p>
                      <a:pPr algn="l"/>
                      <a:r>
                        <a:rPr lang="es-ES" sz="1400" b="0">
                          <a:solidFill>
                            <a:schemeClr val="bg1"/>
                          </a:solidFill>
                          <a:latin typeface="Roboto"/>
                        </a:rPr>
                        <a:t>Explorar esquemas de ahorro de energía en las tecnologías de acceso.</a:t>
                      </a:r>
                    </a:p>
                    <a:p>
                      <a:pPr algn="l"/>
                      <a:endParaRPr lang="es-AR" sz="1400" b="0">
                        <a:solidFill>
                          <a:schemeClr val="bg1"/>
                        </a:solidFill>
                        <a:latin typeface="Roboto"/>
                      </a:endParaRPr>
                    </a:p>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es-ES" sz="1400">
                        <a:solidFill>
                          <a:schemeClr val="bg1"/>
                        </a:solidFill>
                      </a:endParaRPr>
                    </a:p>
                    <a:p>
                      <a:endParaRPr lang="es-ES" sz="1400">
                        <a:solidFill>
                          <a:schemeClr val="bg1"/>
                        </a:solidFill>
                      </a:endParaRPr>
                    </a:p>
                    <a:p>
                      <a:pPr marL="0" algn="l" defTabSz="914400" rtl="0" eaLnBrk="1" latinLnBrk="0" hangingPunct="1"/>
                      <a:r>
                        <a:rPr lang="es-ES" sz="1200" b="0" kern="1200">
                          <a:solidFill>
                            <a:schemeClr val="bg1"/>
                          </a:solidFill>
                          <a:latin typeface="Roboto"/>
                          <a:ea typeface="+mn-ea"/>
                          <a:cs typeface="+mn-cs"/>
                        </a:rPr>
                        <a:t>Bajar consumo CM idle un 20%</a:t>
                      </a:r>
                      <a:r>
                        <a:rPr lang="es-AR" sz="1200" b="0" kern="1200">
                          <a:solidFill>
                            <a:schemeClr val="bg1"/>
                          </a:solidFill>
                          <a:latin typeface="Roboto"/>
                          <a:ea typeface="+mn-ea"/>
                          <a:cs typeface="+mn-cs"/>
                        </a:rPr>
                        <a:t>.</a:t>
                      </a:r>
                    </a:p>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200">
                          <a:solidFill>
                            <a:schemeClr val="bg1"/>
                          </a:solidFill>
                          <a:latin typeface="Roboto"/>
                          <a:ea typeface="Roboto"/>
                          <a:cs typeface="Roboto"/>
                        </a:rPr>
                        <a:t>Warning por soporte parcial de features en CM y porque el ahorro de energía es poco comparado con el objetivo.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bl>
          </a:graphicData>
        </a:graphic>
      </p:graphicFrame>
      <p:sp>
        <p:nvSpPr>
          <p:cNvPr id="33" name="Rectángulo 32">
            <a:extLst>
              <a:ext uri="{FF2B5EF4-FFF2-40B4-BE49-F238E27FC236}">
                <a16:creationId xmlns:a16="http://schemas.microsoft.com/office/drawing/2014/main" id="{F9248851-5CC0-65D3-86E8-F56890D84E33}"/>
              </a:ext>
            </a:extLst>
          </p:cNvPr>
          <p:cNvSpPr/>
          <p:nvPr/>
        </p:nvSpPr>
        <p:spPr>
          <a:xfrm>
            <a:off x="229655" y="955734"/>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Mejorar la eficiencia para sostener el EBITDA de servicios core &gt;30%</a:t>
            </a:r>
            <a:endParaRPr lang="es-AR" b="1">
              <a:solidFill>
                <a:schemeClr val="bg1"/>
              </a:solidFill>
              <a:latin typeface="Roboto" panose="02000000000000000000" pitchFamily="2" charset="0"/>
              <a:ea typeface="Roboto" panose="02000000000000000000" pitchFamily="2" charset="0"/>
              <a:cs typeface="Lato Medium" panose="020F0502020204030203" pitchFamily="34" charset="0"/>
            </a:endParaRP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395414"/>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a:solidFill>
                  <a:schemeClr val="bg1"/>
                </a:solidFill>
                <a:latin typeface="Roboto" panose="02000000000000000000" pitchFamily="2" charset="0"/>
                <a:ea typeface="Roboto" panose="02000000000000000000" pitchFamily="2" charset="0"/>
                <a:cs typeface="Roboto" panose="02000000000000000000" pitchFamily="2" charset="0"/>
              </a:rPr>
              <a:t>Incrementar la Sustentabilidad en redes, plataformas y servicios</a:t>
            </a:r>
          </a:p>
        </p:txBody>
      </p:sp>
      <p:sp>
        <p:nvSpPr>
          <p:cNvPr id="48" name="Elipse 47">
            <a:extLst>
              <a:ext uri="{FF2B5EF4-FFF2-40B4-BE49-F238E27FC236}">
                <a16:creationId xmlns:a16="http://schemas.microsoft.com/office/drawing/2014/main" id="{59E85AE8-2150-74E5-8F6C-A9369E180DDE}"/>
              </a:ext>
            </a:extLst>
          </p:cNvPr>
          <p:cNvSpPr/>
          <p:nvPr/>
        </p:nvSpPr>
        <p:spPr>
          <a:xfrm>
            <a:off x="6918194" y="3660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50%</a:t>
            </a:r>
            <a:endParaRPr kumimoji="0" lang="es-AR" sz="1050" b="1" i="0" u="none" strike="noStrike" kern="0" cap="none" spc="0" normalizeH="0" baseline="0" noProof="0">
              <a:ln>
                <a:noFill/>
              </a:ln>
              <a:solidFill>
                <a:schemeClr val="bg1"/>
              </a:solidFill>
              <a:effectLst/>
              <a:uLnTx/>
              <a:uFillTx/>
              <a:latin typeface="Roboto"/>
              <a:ea typeface="Roboto"/>
              <a:cs typeface="Roboto"/>
              <a:sym typeface="Arial"/>
            </a:endParaRPr>
          </a:p>
        </p:txBody>
      </p:sp>
      <p:sp>
        <p:nvSpPr>
          <p:cNvPr id="2" name="Rectángulo 37">
            <a:extLst>
              <a:ext uri="{FF2B5EF4-FFF2-40B4-BE49-F238E27FC236}">
                <a16:creationId xmlns:a16="http://schemas.microsoft.com/office/drawing/2014/main" id="{3324DBE4-A0E4-05B0-D5ED-15A295308B7B}"/>
              </a:ext>
            </a:extLst>
          </p:cNvPr>
          <p:cNvSpPr/>
          <p:nvPr/>
        </p:nvSpPr>
        <p:spPr>
          <a:xfrm>
            <a:off x="2687695" y="3612351"/>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grpSp>
        <p:nvGrpSpPr>
          <p:cNvPr id="3" name="Group 2">
            <a:extLst>
              <a:ext uri="{FF2B5EF4-FFF2-40B4-BE49-F238E27FC236}">
                <a16:creationId xmlns:a16="http://schemas.microsoft.com/office/drawing/2014/main" id="{487AB922-FE38-1422-0149-AC0D04407DA5}"/>
              </a:ext>
            </a:extLst>
          </p:cNvPr>
          <p:cNvGrpSpPr/>
          <p:nvPr/>
        </p:nvGrpSpPr>
        <p:grpSpPr>
          <a:xfrm>
            <a:off x="229655" y="6477967"/>
            <a:ext cx="6121713" cy="371601"/>
            <a:chOff x="229655" y="6477967"/>
            <a:chExt cx="6121713" cy="371601"/>
          </a:xfrm>
        </p:grpSpPr>
        <p:sp>
          <p:nvSpPr>
            <p:cNvPr id="4" name="Elipse 27">
              <a:extLst>
                <a:ext uri="{FF2B5EF4-FFF2-40B4-BE49-F238E27FC236}">
                  <a16:creationId xmlns:a16="http://schemas.microsoft.com/office/drawing/2014/main" id="{F723173C-B7ED-90E4-5FF2-EBF7E998CD66}"/>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5" name="Elipse 28">
              <a:extLst>
                <a:ext uri="{FF2B5EF4-FFF2-40B4-BE49-F238E27FC236}">
                  <a16:creationId xmlns:a16="http://schemas.microsoft.com/office/drawing/2014/main" id="{2790A479-8E16-92EC-FE8E-C2098C3BB7D8}"/>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6" name="Elipse 30">
              <a:extLst>
                <a:ext uri="{FF2B5EF4-FFF2-40B4-BE49-F238E27FC236}">
                  <a16:creationId xmlns:a16="http://schemas.microsoft.com/office/drawing/2014/main" id="{8E618EC0-4495-0CF4-8AA0-6133EBC31989}"/>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7" name="Rectángulo 36">
              <a:extLst>
                <a:ext uri="{FF2B5EF4-FFF2-40B4-BE49-F238E27FC236}">
                  <a16:creationId xmlns:a16="http://schemas.microsoft.com/office/drawing/2014/main" id="{AD105693-59FA-3D71-8184-15CA8A2B4174}"/>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8" name="Rectángulo 37">
              <a:extLst>
                <a:ext uri="{FF2B5EF4-FFF2-40B4-BE49-F238E27FC236}">
                  <a16:creationId xmlns:a16="http://schemas.microsoft.com/office/drawing/2014/main" id="{677CB774-62DB-0361-EBFB-013A56B0E0AA}"/>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9" name="Rectángulo 39">
              <a:extLst>
                <a:ext uri="{FF2B5EF4-FFF2-40B4-BE49-F238E27FC236}">
                  <a16:creationId xmlns:a16="http://schemas.microsoft.com/office/drawing/2014/main" id="{A9D28481-41C0-8F1D-9237-B6B3FF60849C}"/>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Tree>
    <p:extLst>
      <p:ext uri="{BB962C8B-B14F-4D97-AF65-F5344CB8AC3E}">
        <p14:creationId xmlns:p14="http://schemas.microsoft.com/office/powerpoint/2010/main" val="41110097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DA63AFCF-7500-D6E7-45EC-BD7E63AA91AE}"/>
              </a:ext>
            </a:extLst>
          </p:cNvPr>
          <p:cNvSpPr txBox="1"/>
          <p:nvPr/>
        </p:nvSpPr>
        <p:spPr>
          <a:xfrm>
            <a:off x="464024" y="131820"/>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graphicFrame>
        <p:nvGraphicFramePr>
          <p:cNvPr id="27" name="Tabla 12">
            <a:extLst>
              <a:ext uri="{FF2B5EF4-FFF2-40B4-BE49-F238E27FC236}">
                <a16:creationId xmlns:a16="http://schemas.microsoft.com/office/drawing/2014/main" id="{53726795-624E-36B2-FC3A-C29CAC957F73}"/>
              </a:ext>
            </a:extLst>
          </p:cNvPr>
          <p:cNvGraphicFramePr>
            <a:graphicFrameLocks noGrp="1"/>
          </p:cNvGraphicFramePr>
          <p:nvPr>
            <p:extLst>
              <p:ext uri="{D42A27DB-BD31-4B8C-83A1-F6EECF244321}">
                <p14:modId xmlns:p14="http://schemas.microsoft.com/office/powerpoint/2010/main" val="2265340679"/>
              </p:ext>
            </p:extLst>
          </p:nvPr>
        </p:nvGraphicFramePr>
        <p:xfrm>
          <a:off x="229655" y="2024429"/>
          <a:ext cx="11732689" cy="3761998"/>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65303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329783">
                <a:tc rowSpan="3">
                  <a:txBody>
                    <a:bodyPr/>
                    <a:lstStyle/>
                    <a:p>
                      <a:pPr algn="l"/>
                      <a:endParaRPr lang="es-AR" sz="1400" b="0">
                        <a:solidFill>
                          <a:schemeClr val="bg1"/>
                        </a:solidFill>
                        <a:latin typeface="Roboto"/>
                      </a:endParaRPr>
                    </a:p>
                    <a:p>
                      <a:pPr algn="l"/>
                      <a:endParaRPr lang="es-AR" sz="1400" b="0">
                        <a:solidFill>
                          <a:schemeClr val="bg1"/>
                        </a:solidFill>
                        <a:latin typeface="Roboto"/>
                      </a:endParaRPr>
                    </a:p>
                    <a:p>
                      <a:pPr algn="l"/>
                      <a:r>
                        <a:rPr lang="es-ES" sz="1400" b="0">
                          <a:solidFill>
                            <a:schemeClr val="bg1"/>
                          </a:solidFill>
                          <a:latin typeface="Roboto"/>
                        </a:rPr>
                        <a:t>Evolucionar las redes de acceso fijo para que los servicios se desarrollen de acuerdo a las necesidades del negocio,  incorporando  tecnologías.</a:t>
                      </a:r>
                    </a:p>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kern="1200">
                          <a:solidFill>
                            <a:schemeClr val="bg1"/>
                          </a:solidFill>
                          <a:latin typeface="Roboto"/>
                          <a:ea typeface="+mn-ea"/>
                          <a:cs typeface="+mn-cs"/>
                        </a:rPr>
                        <a:t>Revisión de estrategia de red de acceso</a:t>
                      </a:r>
                      <a:r>
                        <a:rPr lang="es-AR" sz="1200" b="0" kern="1200">
                          <a:solidFill>
                            <a:schemeClr val="bg1"/>
                          </a:solidFill>
                          <a:latin typeface="Roboto"/>
                          <a:ea typeface="+mn-ea"/>
                          <a:cs typeface="+mn-cs"/>
                        </a:rPr>
                        <a:t>.</a:t>
                      </a:r>
                    </a:p>
                    <a:p>
                      <a:pPr algn="l"/>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200">
                          <a:solidFill>
                            <a:schemeClr val="bg1"/>
                          </a:solidFill>
                          <a:latin typeface="Roboto"/>
                          <a:ea typeface="Roboto"/>
                          <a:cs typeface="Roboto"/>
                        </a:rPr>
                        <a:t>Revisión finalizada, hoy realizando tareas derivadas de la iniciativa como ser reorganizar el espectro HFC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r h="528429">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200" b="0" kern="1200">
                          <a:solidFill>
                            <a:schemeClr val="bg1"/>
                          </a:solidFill>
                          <a:latin typeface="Roboto"/>
                          <a:ea typeface="+mn-ea"/>
                          <a:cs typeface="+mn-cs"/>
                        </a:rPr>
                        <a:t>Proponer una </a:t>
                      </a:r>
                      <a:r>
                        <a:rPr lang="es-AR" sz="1200" b="0" kern="1200" err="1">
                          <a:solidFill>
                            <a:schemeClr val="bg1"/>
                          </a:solidFill>
                          <a:latin typeface="Roboto"/>
                          <a:ea typeface="+mn-ea"/>
                          <a:cs typeface="+mn-cs"/>
                        </a:rPr>
                        <a:t>arq</a:t>
                      </a:r>
                      <a:r>
                        <a:rPr lang="es-AR" sz="1200" b="0" kern="1200">
                          <a:solidFill>
                            <a:schemeClr val="bg1"/>
                          </a:solidFill>
                          <a:latin typeface="Roboto"/>
                          <a:ea typeface="+mn-ea"/>
                          <a:cs typeface="+mn-cs"/>
                        </a:rPr>
                        <a:t> de </a:t>
                      </a:r>
                      <a:r>
                        <a:rPr lang="es-AR" sz="1200" b="0" kern="1200" err="1">
                          <a:solidFill>
                            <a:schemeClr val="bg1"/>
                          </a:solidFill>
                          <a:latin typeface="Roboto"/>
                          <a:ea typeface="+mn-ea"/>
                          <a:cs typeface="+mn-cs"/>
                        </a:rPr>
                        <a:t>QoS</a:t>
                      </a:r>
                      <a:r>
                        <a:rPr lang="es-AR" sz="1200" b="0" kern="1200">
                          <a:solidFill>
                            <a:schemeClr val="bg1"/>
                          </a:solidFill>
                          <a:latin typeface="Roboto"/>
                          <a:ea typeface="+mn-ea"/>
                          <a:cs typeface="+mn-cs"/>
                        </a:rPr>
                        <a:t> actualizada para PON.</a:t>
                      </a:r>
                    </a:p>
                    <a:p>
                      <a:endParaRPr lang="es-AR" sz="1200" b="0" kern="1200">
                        <a:solidFill>
                          <a:schemeClr val="bg1"/>
                        </a:solidFill>
                        <a:latin typeface="Roboto"/>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200" b="0" kern="1200">
                          <a:solidFill>
                            <a:schemeClr val="bg1"/>
                          </a:solidFill>
                          <a:latin typeface="Roboto"/>
                          <a:ea typeface="+mn-ea"/>
                          <a:cs typeface="+mn-cs"/>
                        </a:rPr>
                        <a:t>Probando en lab.</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AR" sz="1400" b="0" kern="1200" noProof="0">
                        <a:solidFill>
                          <a:schemeClr val="bg1"/>
                        </a:solidFill>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247365790"/>
                  </a:ext>
                </a:extLst>
              </a:tr>
              <a:tr h="329783">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ES" sz="1200" b="0" kern="1200">
                          <a:solidFill>
                            <a:schemeClr val="bg1"/>
                          </a:solidFill>
                          <a:latin typeface="Roboto"/>
                          <a:ea typeface="+mn-ea"/>
                          <a:cs typeface="+mn-cs"/>
                        </a:rPr>
                        <a:t>Probar en producción un servicio de baja latencia.</a:t>
                      </a:r>
                      <a:endParaRPr lang="es-AR" sz="1200" b="0" kern="1200">
                        <a:solidFill>
                          <a:schemeClr val="bg1"/>
                        </a:solidFill>
                        <a:latin typeface="Roboto"/>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200" b="0" kern="1200">
                          <a:solidFill>
                            <a:schemeClr val="bg1"/>
                          </a:solidFill>
                          <a:latin typeface="Roboto"/>
                          <a:ea typeface="+mn-ea"/>
                          <a:cs typeface="+mn-cs"/>
                        </a:rPr>
                        <a:t>Prueba en preparación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AR" sz="1400" b="0" kern="1200" noProof="0">
                        <a:solidFill>
                          <a:schemeClr val="bg1"/>
                        </a:solidFill>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381198186"/>
                  </a:ext>
                </a:extLst>
              </a:tr>
              <a:tr h="329783">
                <a:tc rowSpan="2">
                  <a:txBody>
                    <a:bodyPr/>
                    <a:lstStyle/>
                    <a:p>
                      <a:pPr algn="l"/>
                      <a:r>
                        <a:rPr lang="es-ES" sz="1400" b="0" kern="1200">
                          <a:solidFill>
                            <a:schemeClr val="bg1"/>
                          </a:solidFill>
                          <a:latin typeface="Roboto"/>
                          <a:ea typeface="+mn-ea"/>
                          <a:cs typeface="+mn-cs"/>
                        </a:rPr>
                        <a:t>Mejorar la planificación del </a:t>
                      </a:r>
                      <a:r>
                        <a:rPr lang="es-ES" sz="1400" b="0" kern="1200" err="1">
                          <a:solidFill>
                            <a:schemeClr val="bg1"/>
                          </a:solidFill>
                          <a:latin typeface="Roboto"/>
                          <a:ea typeface="+mn-ea"/>
                          <a:cs typeface="+mn-cs"/>
                        </a:rPr>
                        <a:t>capex</a:t>
                      </a:r>
                      <a:r>
                        <a:rPr lang="es-ES" sz="1400" b="0" kern="1200">
                          <a:solidFill>
                            <a:schemeClr val="bg1"/>
                          </a:solidFill>
                          <a:latin typeface="Roboto"/>
                          <a:ea typeface="+mn-ea"/>
                          <a:cs typeface="+mn-cs"/>
                        </a:rPr>
                        <a:t> de acceso mediante evolución de ADA aumentando su precisión incorporando nuevas variables del negocio</a:t>
                      </a:r>
                      <a:endParaRPr lang="es-AR" sz="1400" b="0" kern="1200">
                        <a:solidFill>
                          <a:schemeClr val="bg1"/>
                        </a:solidFill>
                        <a:latin typeface="Roboto"/>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ES" sz="1200" b="0" kern="1200">
                          <a:solidFill>
                            <a:schemeClr val="bg1"/>
                          </a:solidFill>
                          <a:latin typeface="Roboto"/>
                          <a:ea typeface="+mn-ea"/>
                          <a:cs typeface="+mn-cs"/>
                        </a:rPr>
                        <a:t>Automatizar 100% del proceso de recolección y limpieza de datos.</a:t>
                      </a:r>
                      <a:endParaRPr lang="es-AR" sz="1200" b="0" kern="1200">
                        <a:solidFill>
                          <a:schemeClr val="bg1"/>
                        </a:solidFill>
                        <a:latin typeface="Roboto"/>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400" b="0" kern="1200">
                          <a:solidFill>
                            <a:schemeClr val="bg1"/>
                          </a:solidFill>
                          <a:latin typeface="Roboto"/>
                          <a:ea typeface="+mn-ea"/>
                          <a:cs typeface="+mn-cs"/>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70941571"/>
                  </a:ext>
                </a:extLst>
              </a:tr>
              <a:tr h="329783">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ES" sz="1400" b="0" kern="1200">
                          <a:solidFill>
                            <a:schemeClr val="bg1"/>
                          </a:solidFill>
                          <a:latin typeface="Roboto"/>
                          <a:ea typeface="+mn-ea"/>
                          <a:cs typeface="+mn-cs"/>
                        </a:rPr>
                        <a:t>Desarrollar un algoritmo eficiente para realizar un </a:t>
                      </a:r>
                      <a:r>
                        <a:rPr lang="es-ES" sz="1400" b="0" kern="1200" err="1">
                          <a:solidFill>
                            <a:schemeClr val="bg1"/>
                          </a:solidFill>
                          <a:latin typeface="Roboto"/>
                          <a:ea typeface="+mn-ea"/>
                          <a:cs typeface="+mn-cs"/>
                        </a:rPr>
                        <a:t>forecast</a:t>
                      </a:r>
                      <a:r>
                        <a:rPr lang="es-ES" sz="1400" b="0" kern="1200">
                          <a:solidFill>
                            <a:schemeClr val="bg1"/>
                          </a:solidFill>
                          <a:latin typeface="Roboto"/>
                          <a:ea typeface="+mn-ea"/>
                          <a:cs typeface="+mn-cs"/>
                        </a:rPr>
                        <a:t> a corto plazo (2 años) del tráfico de la red FTTH con </a:t>
                      </a:r>
                      <a:r>
                        <a:rPr lang="es-ES" sz="1400" b="0" kern="1200" err="1">
                          <a:solidFill>
                            <a:schemeClr val="bg1"/>
                          </a:solidFill>
                          <a:latin typeface="Roboto"/>
                          <a:ea typeface="+mn-ea"/>
                          <a:cs typeface="+mn-cs"/>
                        </a:rPr>
                        <a:t>actulización</a:t>
                      </a:r>
                      <a:r>
                        <a:rPr lang="es-ES" sz="1400" b="0" kern="1200">
                          <a:solidFill>
                            <a:schemeClr val="bg1"/>
                          </a:solidFill>
                          <a:latin typeface="Roboto"/>
                          <a:ea typeface="+mn-ea"/>
                          <a:cs typeface="+mn-cs"/>
                        </a:rPr>
                        <a:t> mensual.</a:t>
                      </a:r>
                      <a:endParaRPr lang="es-AR" sz="1400" b="0" kern="1200">
                        <a:solidFill>
                          <a:schemeClr val="bg1"/>
                        </a:solidFill>
                        <a:latin typeface="Roboto"/>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400" b="0" kern="1200">
                          <a:solidFill>
                            <a:schemeClr val="bg1"/>
                          </a:solidFill>
                          <a:latin typeface="Roboto"/>
                          <a:ea typeface="+mn-ea"/>
                          <a:cs typeface="+mn-cs"/>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107428263"/>
                  </a:ext>
                </a:extLst>
              </a:tr>
            </a:tbl>
          </a:graphicData>
        </a:graphic>
      </p:graphicFrame>
      <p:sp>
        <p:nvSpPr>
          <p:cNvPr id="29" name="Elipse 28">
            <a:extLst>
              <a:ext uri="{FF2B5EF4-FFF2-40B4-BE49-F238E27FC236}">
                <a16:creationId xmlns:a16="http://schemas.microsoft.com/office/drawing/2014/main" id="{B1E73055-29B5-ECCC-FE11-B9CA9B11924F}"/>
              </a:ext>
            </a:extLst>
          </p:cNvPr>
          <p:cNvSpPr/>
          <p:nvPr/>
        </p:nvSpPr>
        <p:spPr>
          <a:xfrm>
            <a:off x="6918193" y="5438228"/>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1" name="Elipse 30">
            <a:extLst>
              <a:ext uri="{FF2B5EF4-FFF2-40B4-BE49-F238E27FC236}">
                <a16:creationId xmlns:a16="http://schemas.microsoft.com/office/drawing/2014/main" id="{782152FF-A1E7-0694-ADDA-4A5504F4F2FE}"/>
              </a:ext>
            </a:extLst>
          </p:cNvPr>
          <p:cNvSpPr/>
          <p:nvPr/>
        </p:nvSpPr>
        <p:spPr>
          <a:xfrm>
            <a:off x="6918194" y="2696145"/>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100%</a:t>
            </a:r>
            <a:endParaRPr lang="es-AR" sz="1050" b="1" i="0" u="none" strike="noStrike" kern="0" cap="none" spc="0" normalizeH="0" baseline="0" noProof="0">
              <a:ln>
                <a:noFill/>
              </a:ln>
              <a:solidFill>
                <a:schemeClr val="bg1"/>
              </a:solidFill>
              <a:effectLst/>
              <a:uLnTx/>
              <a:uFillTx/>
              <a:latin typeface="Roboto"/>
              <a:ea typeface="Roboto"/>
              <a:cs typeface="Roboto"/>
            </a:endParaRPr>
          </a:p>
        </p:txBody>
      </p:sp>
      <p:sp>
        <p:nvSpPr>
          <p:cNvPr id="33" name="Rectángulo 32">
            <a:extLst>
              <a:ext uri="{FF2B5EF4-FFF2-40B4-BE49-F238E27FC236}">
                <a16:creationId xmlns:a16="http://schemas.microsoft.com/office/drawing/2014/main" id="{F9248851-5CC0-65D3-86E8-F56890D84E33}"/>
              </a:ext>
            </a:extLst>
          </p:cNvPr>
          <p:cNvSpPr/>
          <p:nvPr/>
        </p:nvSpPr>
        <p:spPr>
          <a:xfrm>
            <a:off x="229655" y="955734"/>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Mejorar la eficiencia para sostener el EBITDA de servicios core &gt;30%</a:t>
            </a: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395414"/>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a:solidFill>
                  <a:schemeClr val="bg1"/>
                </a:solidFill>
                <a:latin typeface="Roboto" panose="02000000000000000000" pitchFamily="2" charset="0"/>
                <a:ea typeface="Roboto" panose="02000000000000000000" pitchFamily="2" charset="0"/>
                <a:cs typeface="Roboto" panose="02000000000000000000" pitchFamily="2" charset="0"/>
              </a:rPr>
              <a:t>Generar eficiencia de la Gestión (con mejoras de alto impacto)</a:t>
            </a:r>
          </a:p>
        </p:txBody>
      </p:sp>
      <p:sp>
        <p:nvSpPr>
          <p:cNvPr id="45" name="Rectángulo 44">
            <a:extLst>
              <a:ext uri="{FF2B5EF4-FFF2-40B4-BE49-F238E27FC236}">
                <a16:creationId xmlns:a16="http://schemas.microsoft.com/office/drawing/2014/main" id="{8F4CD1FD-D72D-5058-1D04-2B99DD002663}"/>
              </a:ext>
            </a:extLst>
          </p:cNvPr>
          <p:cNvSpPr/>
          <p:nvPr/>
        </p:nvSpPr>
        <p:spPr>
          <a:xfrm>
            <a:off x="2770572" y="3907886"/>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2" name="Rectángulo 1">
            <a:extLst>
              <a:ext uri="{FF2B5EF4-FFF2-40B4-BE49-F238E27FC236}">
                <a16:creationId xmlns:a16="http://schemas.microsoft.com/office/drawing/2014/main" id="{3D817E3E-86A3-B6D4-E93F-B6D59ABC5770}"/>
              </a:ext>
            </a:extLst>
          </p:cNvPr>
          <p:cNvSpPr/>
          <p:nvPr/>
        </p:nvSpPr>
        <p:spPr>
          <a:xfrm>
            <a:off x="2770572" y="5380998"/>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4" name="Elipse 3">
            <a:extLst>
              <a:ext uri="{FF2B5EF4-FFF2-40B4-BE49-F238E27FC236}">
                <a16:creationId xmlns:a16="http://schemas.microsoft.com/office/drawing/2014/main" id="{E2C2BC9C-BA81-F76D-EF17-D60BC3A242A3}"/>
              </a:ext>
            </a:extLst>
          </p:cNvPr>
          <p:cNvSpPr/>
          <p:nvPr/>
        </p:nvSpPr>
        <p:spPr>
          <a:xfrm>
            <a:off x="6918193" y="4477885"/>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5" name="Elipse 30">
            <a:extLst>
              <a:ext uri="{FF2B5EF4-FFF2-40B4-BE49-F238E27FC236}">
                <a16:creationId xmlns:a16="http://schemas.microsoft.com/office/drawing/2014/main" id="{1BEDE042-700A-8DF9-DC71-5AB2603766A0}"/>
              </a:ext>
            </a:extLst>
          </p:cNvPr>
          <p:cNvSpPr/>
          <p:nvPr/>
        </p:nvSpPr>
        <p:spPr>
          <a:xfrm>
            <a:off x="6918194" y="3429390"/>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30%</a:t>
            </a:r>
            <a:endParaRPr lang="es-AR" sz="1050" b="1" i="0" u="none" strike="noStrike" kern="0" cap="none" spc="0" normalizeH="0" baseline="0" noProof="0">
              <a:ln>
                <a:noFill/>
              </a:ln>
              <a:solidFill>
                <a:schemeClr val="bg1"/>
              </a:solidFill>
              <a:effectLst/>
              <a:uLnTx/>
              <a:uFillTx/>
              <a:latin typeface="Roboto"/>
              <a:ea typeface="Roboto"/>
              <a:cs typeface="Roboto"/>
            </a:endParaRPr>
          </a:p>
        </p:txBody>
      </p:sp>
      <p:sp>
        <p:nvSpPr>
          <p:cNvPr id="6" name="Elipse 30">
            <a:extLst>
              <a:ext uri="{FF2B5EF4-FFF2-40B4-BE49-F238E27FC236}">
                <a16:creationId xmlns:a16="http://schemas.microsoft.com/office/drawing/2014/main" id="{F5352E65-385F-39EF-0598-8EC7E9B91648}"/>
              </a:ext>
            </a:extLst>
          </p:cNvPr>
          <p:cNvSpPr/>
          <p:nvPr/>
        </p:nvSpPr>
        <p:spPr>
          <a:xfrm>
            <a:off x="6918193" y="3875088"/>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50%</a:t>
            </a:r>
            <a:endParaRPr lang="es-AR" sz="1050" b="1" i="0" u="none" strike="noStrike" kern="0" cap="none" spc="0" normalizeH="0" baseline="0" noProof="0">
              <a:ln>
                <a:noFill/>
              </a:ln>
              <a:solidFill>
                <a:schemeClr val="bg1"/>
              </a:solidFill>
              <a:effectLst/>
              <a:uLnTx/>
              <a:uFillTx/>
              <a:latin typeface="Roboto"/>
              <a:ea typeface="Roboto"/>
              <a:cs typeface="Roboto"/>
            </a:endParaRPr>
          </a:p>
        </p:txBody>
      </p:sp>
      <p:grpSp>
        <p:nvGrpSpPr>
          <p:cNvPr id="3" name="Group 2">
            <a:extLst>
              <a:ext uri="{FF2B5EF4-FFF2-40B4-BE49-F238E27FC236}">
                <a16:creationId xmlns:a16="http://schemas.microsoft.com/office/drawing/2014/main" id="{2BAB8F7A-7FB2-DB1C-CEAB-5A4BA63D8CD1}"/>
              </a:ext>
            </a:extLst>
          </p:cNvPr>
          <p:cNvGrpSpPr/>
          <p:nvPr/>
        </p:nvGrpSpPr>
        <p:grpSpPr>
          <a:xfrm>
            <a:off x="229655" y="6477967"/>
            <a:ext cx="6121713" cy="371601"/>
            <a:chOff x="229655" y="6477967"/>
            <a:chExt cx="6121713" cy="371601"/>
          </a:xfrm>
        </p:grpSpPr>
        <p:sp>
          <p:nvSpPr>
            <p:cNvPr id="8" name="Elipse 27">
              <a:extLst>
                <a:ext uri="{FF2B5EF4-FFF2-40B4-BE49-F238E27FC236}">
                  <a16:creationId xmlns:a16="http://schemas.microsoft.com/office/drawing/2014/main" id="{A0B755B9-20A9-0616-8A2C-FA22F57CE306}"/>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9" name="Elipse 28">
              <a:extLst>
                <a:ext uri="{FF2B5EF4-FFF2-40B4-BE49-F238E27FC236}">
                  <a16:creationId xmlns:a16="http://schemas.microsoft.com/office/drawing/2014/main" id="{23741999-6DF6-09F4-2BA9-E56354B035F9}"/>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0" name="Elipse 30">
              <a:extLst>
                <a:ext uri="{FF2B5EF4-FFF2-40B4-BE49-F238E27FC236}">
                  <a16:creationId xmlns:a16="http://schemas.microsoft.com/office/drawing/2014/main" id="{7D957927-E521-ECCF-0B69-B833BFE84C2E}"/>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11" name="Rectángulo 36">
              <a:extLst>
                <a:ext uri="{FF2B5EF4-FFF2-40B4-BE49-F238E27FC236}">
                  <a16:creationId xmlns:a16="http://schemas.microsoft.com/office/drawing/2014/main" id="{CF74B760-6B73-5176-2D3B-22F734D14CD5}"/>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2" name="Rectángulo 37">
              <a:extLst>
                <a:ext uri="{FF2B5EF4-FFF2-40B4-BE49-F238E27FC236}">
                  <a16:creationId xmlns:a16="http://schemas.microsoft.com/office/drawing/2014/main" id="{0F895426-292F-3330-C36B-8153D09C1233}"/>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13" name="Rectángulo 39">
              <a:extLst>
                <a:ext uri="{FF2B5EF4-FFF2-40B4-BE49-F238E27FC236}">
                  <a16:creationId xmlns:a16="http://schemas.microsoft.com/office/drawing/2014/main" id="{035DB7B5-0EE5-A5C9-1107-4CCE091062A1}"/>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Tree>
    <p:extLst>
      <p:ext uri="{BB962C8B-B14F-4D97-AF65-F5344CB8AC3E}">
        <p14:creationId xmlns:p14="http://schemas.microsoft.com/office/powerpoint/2010/main" val="42637339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DA63AFCF-7500-D6E7-45EC-BD7E63AA91AE}"/>
              </a:ext>
            </a:extLst>
          </p:cNvPr>
          <p:cNvSpPr txBox="1"/>
          <p:nvPr/>
        </p:nvSpPr>
        <p:spPr>
          <a:xfrm>
            <a:off x="430105" y="-187781"/>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graphicFrame>
        <p:nvGraphicFramePr>
          <p:cNvPr id="27" name="Tabla 12">
            <a:extLst>
              <a:ext uri="{FF2B5EF4-FFF2-40B4-BE49-F238E27FC236}">
                <a16:creationId xmlns:a16="http://schemas.microsoft.com/office/drawing/2014/main" id="{53726795-624E-36B2-FC3A-C29CAC957F73}"/>
              </a:ext>
            </a:extLst>
          </p:cNvPr>
          <p:cNvGraphicFramePr>
            <a:graphicFrameLocks noGrp="1"/>
          </p:cNvGraphicFramePr>
          <p:nvPr>
            <p:extLst>
              <p:ext uri="{D42A27DB-BD31-4B8C-83A1-F6EECF244321}">
                <p14:modId xmlns:p14="http://schemas.microsoft.com/office/powerpoint/2010/main" val="3692959592"/>
              </p:ext>
            </p:extLst>
          </p:nvPr>
        </p:nvGraphicFramePr>
        <p:xfrm>
          <a:off x="229655" y="1715505"/>
          <a:ext cx="11732689" cy="1811278"/>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65303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1158240">
                <a:tc>
                  <a:txBody>
                    <a:bodyPr/>
                    <a:lstStyle/>
                    <a:p>
                      <a:pPr algn="l"/>
                      <a:r>
                        <a:rPr lang="es-AR" sz="1400" b="0">
                          <a:solidFill>
                            <a:schemeClr val="bg1"/>
                          </a:solidFill>
                          <a:latin typeface="Roboto"/>
                        </a:rPr>
                        <a:t>Compartir una red física FTTH  para poder brindarla como servicio a distintos VNO (virtual network operator) vía esquema de FANS.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kern="1200">
                          <a:solidFill>
                            <a:schemeClr val="bg1"/>
                          </a:solidFill>
                          <a:latin typeface="Roboto"/>
                          <a:ea typeface="+mn-ea"/>
                          <a:cs typeface="+mn-cs"/>
                        </a:rPr>
                        <a:t>Test de solución FANS en una plaza</a:t>
                      </a:r>
                      <a:r>
                        <a:rPr lang="es-AR" sz="1200" b="0" kern="1200">
                          <a:solidFill>
                            <a:schemeClr val="bg1"/>
                          </a:solidFill>
                          <a:latin typeface="Roboto"/>
                          <a:ea typeface="+mn-ea"/>
                          <a:cs typeface="+mn-cs"/>
                        </a:rPr>
                        <a:t>.</a:t>
                      </a:r>
                    </a:p>
                    <a:p>
                      <a:pPr algn="l"/>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200">
                          <a:solidFill>
                            <a:schemeClr val="bg1"/>
                          </a:solidFill>
                          <a:latin typeface="Roboto"/>
                          <a:ea typeface="Roboto"/>
                          <a:cs typeface="Roboto"/>
                        </a:rPr>
                        <a:t>Etapa de adjudicación del proveedor del sw</a:t>
                      </a:r>
                      <a:endParaRPr lang="es-AR" sz="1200">
                        <a:solidFill>
                          <a:schemeClr val="bg1"/>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bl>
          </a:graphicData>
        </a:graphic>
      </p:graphicFrame>
      <p:sp>
        <p:nvSpPr>
          <p:cNvPr id="33" name="Rectángulo 32">
            <a:extLst>
              <a:ext uri="{FF2B5EF4-FFF2-40B4-BE49-F238E27FC236}">
                <a16:creationId xmlns:a16="http://schemas.microsoft.com/office/drawing/2014/main" id="{F9248851-5CC0-65D3-86E8-F56890D84E33}"/>
              </a:ext>
            </a:extLst>
          </p:cNvPr>
          <p:cNvSpPr/>
          <p:nvPr/>
        </p:nvSpPr>
        <p:spPr>
          <a:xfrm>
            <a:off x="229655" y="646810"/>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Mejorar la eficiencia para sostener el EBITDA de servicios core &gt;30%</a:t>
            </a: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086490"/>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a:solidFill>
                  <a:schemeClr val="bg1"/>
                </a:solidFill>
                <a:latin typeface="Roboto" panose="02000000000000000000" pitchFamily="2" charset="0"/>
                <a:ea typeface="Roboto" panose="02000000000000000000" pitchFamily="2" charset="0"/>
                <a:cs typeface="Roboto" panose="02000000000000000000" pitchFamily="2" charset="0"/>
              </a:rPr>
              <a:t>Poner en valor los activos de Red</a:t>
            </a:r>
          </a:p>
        </p:txBody>
      </p:sp>
      <p:sp>
        <p:nvSpPr>
          <p:cNvPr id="45" name="Rectángulo 44">
            <a:extLst>
              <a:ext uri="{FF2B5EF4-FFF2-40B4-BE49-F238E27FC236}">
                <a16:creationId xmlns:a16="http://schemas.microsoft.com/office/drawing/2014/main" id="{8F4CD1FD-D72D-5058-1D04-2B99DD002663}"/>
              </a:ext>
            </a:extLst>
          </p:cNvPr>
          <p:cNvSpPr/>
          <p:nvPr/>
        </p:nvSpPr>
        <p:spPr>
          <a:xfrm>
            <a:off x="2770572" y="3162802"/>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graphicFrame>
        <p:nvGraphicFramePr>
          <p:cNvPr id="5" name="Tabla 12">
            <a:extLst>
              <a:ext uri="{FF2B5EF4-FFF2-40B4-BE49-F238E27FC236}">
                <a16:creationId xmlns:a16="http://schemas.microsoft.com/office/drawing/2014/main" id="{CA377DC1-AF2B-90C8-786F-895AF6D475D5}"/>
              </a:ext>
            </a:extLst>
          </p:cNvPr>
          <p:cNvGraphicFramePr>
            <a:graphicFrameLocks noGrp="1"/>
          </p:cNvGraphicFramePr>
          <p:nvPr>
            <p:extLst>
              <p:ext uri="{D42A27DB-BD31-4B8C-83A1-F6EECF244321}">
                <p14:modId xmlns:p14="http://schemas.microsoft.com/office/powerpoint/2010/main" val="2418241171"/>
              </p:ext>
            </p:extLst>
          </p:nvPr>
        </p:nvGraphicFramePr>
        <p:xfrm>
          <a:off x="229655" y="4452662"/>
          <a:ext cx="11732689" cy="1872238"/>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65303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1158240">
                <a:tc>
                  <a:txBody>
                    <a:bodyPr/>
                    <a:lstStyle/>
                    <a:p>
                      <a:pPr algn="l"/>
                      <a:r>
                        <a:rPr lang="es-ES" sz="1400" b="0">
                          <a:solidFill>
                            <a:schemeClr val="bg1"/>
                          </a:solidFill>
                          <a:latin typeface="Roboto"/>
                        </a:rPr>
                        <a:t>Aumentar el ecosistema de dispositivos soportados y sus atributos mediante la exploración de tecnologías habilitadoras en </a:t>
                      </a:r>
                      <a:r>
                        <a:rPr lang="es-ES" sz="1400" b="0" err="1">
                          <a:solidFill>
                            <a:schemeClr val="bg1"/>
                          </a:solidFill>
                          <a:latin typeface="Roboto"/>
                        </a:rPr>
                        <a:t>Smarthome</a:t>
                      </a:r>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kern="1200">
                          <a:solidFill>
                            <a:schemeClr val="bg1"/>
                          </a:solidFill>
                          <a:latin typeface="Roboto"/>
                          <a:ea typeface="+mn-ea"/>
                          <a:cs typeface="+mn-cs"/>
                        </a:rPr>
                        <a:t>Agregar al menos un nuevo </a:t>
                      </a:r>
                      <a:r>
                        <a:rPr lang="es-ES" sz="1200" b="0" kern="1200" err="1">
                          <a:solidFill>
                            <a:schemeClr val="bg1"/>
                          </a:solidFill>
                          <a:latin typeface="Roboto"/>
                          <a:ea typeface="+mn-ea"/>
                          <a:cs typeface="+mn-cs"/>
                        </a:rPr>
                        <a:t>vendor</a:t>
                      </a:r>
                      <a:r>
                        <a:rPr lang="es-ES" sz="1200" b="0" kern="1200">
                          <a:solidFill>
                            <a:schemeClr val="bg1"/>
                          </a:solidFill>
                          <a:latin typeface="Roboto"/>
                          <a:ea typeface="+mn-ea"/>
                          <a:cs typeface="+mn-cs"/>
                        </a:rPr>
                        <a:t> de dispositivos al ecosistema (TUYA)</a:t>
                      </a:r>
                      <a:r>
                        <a:rPr lang="es-AR" sz="1200" b="0" kern="1200">
                          <a:solidFill>
                            <a:schemeClr val="bg1"/>
                          </a:solidFill>
                          <a:latin typeface="Roboto"/>
                          <a:ea typeface="+mn-ea"/>
                          <a:cs typeface="+mn-cs"/>
                        </a:rPr>
                        <a:t>.</a:t>
                      </a:r>
                    </a:p>
                    <a:p>
                      <a:pPr algn="l"/>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400">
                          <a:solidFill>
                            <a:schemeClr val="bg1"/>
                          </a:solidFill>
                        </a:rPr>
                        <a:t>Se completó la definición de como integrar dispositivos Tuya a plataforma de Smarthome (Integración con IDP, Binding devices, control via API y subscripción a message queue). Pendiente Workshop entrega desarrollos Message Queue.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bl>
          </a:graphicData>
        </a:graphic>
      </p:graphicFrame>
      <p:sp>
        <p:nvSpPr>
          <p:cNvPr id="6" name="Rectángulo 5">
            <a:extLst>
              <a:ext uri="{FF2B5EF4-FFF2-40B4-BE49-F238E27FC236}">
                <a16:creationId xmlns:a16="http://schemas.microsoft.com/office/drawing/2014/main" id="{F0312D6E-8DBE-36A4-C64F-0DF16296B2DC}"/>
              </a:ext>
            </a:extLst>
          </p:cNvPr>
          <p:cNvSpPr/>
          <p:nvPr/>
        </p:nvSpPr>
        <p:spPr>
          <a:xfrm>
            <a:off x="229655" y="3823647"/>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a:solidFill>
                  <a:schemeClr val="bg1"/>
                </a:solidFill>
                <a:latin typeface="Roboto" panose="02000000000000000000" pitchFamily="2" charset="0"/>
                <a:ea typeface="Roboto" panose="02000000000000000000" pitchFamily="2" charset="0"/>
                <a:cs typeface="Roboto" panose="02000000000000000000" pitchFamily="2" charset="0"/>
              </a:rPr>
              <a:t>Posicionar a </a:t>
            </a:r>
            <a:r>
              <a:rPr lang="es-ES" sz="1800" err="1">
                <a:solidFill>
                  <a:schemeClr val="bg1"/>
                </a:solidFill>
                <a:latin typeface="Roboto" panose="02000000000000000000" pitchFamily="2" charset="0"/>
                <a:ea typeface="Roboto" panose="02000000000000000000" pitchFamily="2" charset="0"/>
                <a:cs typeface="Roboto" panose="02000000000000000000" pitchFamily="2" charset="0"/>
              </a:rPr>
              <a:t>SmartHome</a:t>
            </a:r>
            <a:r>
              <a:rPr lang="es-ES" sz="1800">
                <a:solidFill>
                  <a:schemeClr val="bg1"/>
                </a:solidFill>
                <a:latin typeface="Roboto" panose="02000000000000000000" pitchFamily="2" charset="0"/>
                <a:ea typeface="Roboto" panose="02000000000000000000" pitchFamily="2" charset="0"/>
                <a:cs typeface="Roboto" panose="02000000000000000000" pitchFamily="2" charset="0"/>
              </a:rPr>
              <a:t> en el mercado contribuyendo al EBITDA</a:t>
            </a:r>
          </a:p>
        </p:txBody>
      </p:sp>
      <p:sp>
        <p:nvSpPr>
          <p:cNvPr id="7" name="Rectángulo 6">
            <a:extLst>
              <a:ext uri="{FF2B5EF4-FFF2-40B4-BE49-F238E27FC236}">
                <a16:creationId xmlns:a16="http://schemas.microsoft.com/office/drawing/2014/main" id="{AF356DA7-E3D4-C5E4-4BA3-2FE50DAEA597}"/>
              </a:ext>
            </a:extLst>
          </p:cNvPr>
          <p:cNvSpPr/>
          <p:nvPr/>
        </p:nvSpPr>
        <p:spPr>
          <a:xfrm>
            <a:off x="2770572" y="5918092"/>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9" name="Elipse 8">
            <a:extLst>
              <a:ext uri="{FF2B5EF4-FFF2-40B4-BE49-F238E27FC236}">
                <a16:creationId xmlns:a16="http://schemas.microsoft.com/office/drawing/2014/main" id="{F7D49AA7-9772-2DFF-9344-739BEBD3E87E}"/>
              </a:ext>
            </a:extLst>
          </p:cNvPr>
          <p:cNvSpPr/>
          <p:nvPr/>
        </p:nvSpPr>
        <p:spPr>
          <a:xfrm>
            <a:off x="6881188" y="5819516"/>
            <a:ext cx="360000" cy="360000"/>
          </a:xfrm>
          <a:prstGeom prst="ellipse">
            <a:avLst/>
          </a:prstGeom>
          <a:solidFill>
            <a:srgbClr val="00B05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90%</a:t>
            </a:r>
            <a:endParaRPr kumimoji="0" lang="es-AR" sz="1050" b="1" i="0" u="none" strike="noStrike" kern="0" cap="none" spc="0" normalizeH="0" baseline="0" noProof="0">
              <a:ln>
                <a:noFill/>
              </a:ln>
              <a:solidFill>
                <a:schemeClr val="bg1"/>
              </a:solidFill>
              <a:effectLst/>
              <a:uLnTx/>
              <a:uFillTx/>
              <a:latin typeface="Roboto"/>
              <a:ea typeface="Roboto"/>
              <a:cs typeface="Roboto"/>
              <a:sym typeface="Arial"/>
            </a:endParaRPr>
          </a:p>
        </p:txBody>
      </p:sp>
      <p:sp>
        <p:nvSpPr>
          <p:cNvPr id="3" name="Elipse 30">
            <a:extLst>
              <a:ext uri="{FF2B5EF4-FFF2-40B4-BE49-F238E27FC236}">
                <a16:creationId xmlns:a16="http://schemas.microsoft.com/office/drawing/2014/main" id="{F404FB77-7B77-69E6-CF23-4D7DC653E1B3}"/>
              </a:ext>
            </a:extLst>
          </p:cNvPr>
          <p:cNvSpPr/>
          <p:nvPr/>
        </p:nvSpPr>
        <p:spPr>
          <a:xfrm>
            <a:off x="6745665" y="3106089"/>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40%</a:t>
            </a:r>
            <a:endParaRPr lang="es-AR" sz="1050" b="1" i="0" u="none" strike="noStrike" kern="0" cap="none" spc="0" normalizeH="0" baseline="0" noProof="0">
              <a:ln>
                <a:noFill/>
              </a:ln>
              <a:solidFill>
                <a:schemeClr val="bg1"/>
              </a:solidFill>
              <a:effectLst/>
              <a:uLnTx/>
              <a:uFillTx/>
              <a:latin typeface="Roboto"/>
              <a:ea typeface="Roboto"/>
              <a:cs typeface="Roboto"/>
            </a:endParaRPr>
          </a:p>
        </p:txBody>
      </p:sp>
      <p:grpSp>
        <p:nvGrpSpPr>
          <p:cNvPr id="8" name="Group 7">
            <a:extLst>
              <a:ext uri="{FF2B5EF4-FFF2-40B4-BE49-F238E27FC236}">
                <a16:creationId xmlns:a16="http://schemas.microsoft.com/office/drawing/2014/main" id="{5A7A4D59-18A9-0B81-BDA0-B7FF17A3A146}"/>
              </a:ext>
            </a:extLst>
          </p:cNvPr>
          <p:cNvGrpSpPr/>
          <p:nvPr/>
        </p:nvGrpSpPr>
        <p:grpSpPr>
          <a:xfrm>
            <a:off x="229655" y="6477967"/>
            <a:ext cx="6121713" cy="371601"/>
            <a:chOff x="229655" y="6477967"/>
            <a:chExt cx="6121713" cy="371601"/>
          </a:xfrm>
        </p:grpSpPr>
        <p:sp>
          <p:nvSpPr>
            <p:cNvPr id="10" name="Elipse 27">
              <a:extLst>
                <a:ext uri="{FF2B5EF4-FFF2-40B4-BE49-F238E27FC236}">
                  <a16:creationId xmlns:a16="http://schemas.microsoft.com/office/drawing/2014/main" id="{F748866F-C9B1-2918-7172-2D90265C729B}"/>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11" name="Elipse 28">
              <a:extLst>
                <a:ext uri="{FF2B5EF4-FFF2-40B4-BE49-F238E27FC236}">
                  <a16:creationId xmlns:a16="http://schemas.microsoft.com/office/drawing/2014/main" id="{FA3C807F-6ACB-8C2D-76AA-9420BADC2D42}"/>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2" name="Elipse 30">
              <a:extLst>
                <a:ext uri="{FF2B5EF4-FFF2-40B4-BE49-F238E27FC236}">
                  <a16:creationId xmlns:a16="http://schemas.microsoft.com/office/drawing/2014/main" id="{B347BB98-793F-949D-91F1-DC378739BA7E}"/>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13" name="Rectángulo 36">
              <a:extLst>
                <a:ext uri="{FF2B5EF4-FFF2-40B4-BE49-F238E27FC236}">
                  <a16:creationId xmlns:a16="http://schemas.microsoft.com/office/drawing/2014/main" id="{3952CDC7-7C7B-CB48-2ED8-85021C7C8B67}"/>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4" name="Rectángulo 37">
              <a:extLst>
                <a:ext uri="{FF2B5EF4-FFF2-40B4-BE49-F238E27FC236}">
                  <a16:creationId xmlns:a16="http://schemas.microsoft.com/office/drawing/2014/main" id="{2DEDFD8C-79C2-45A5-12F0-F1E5C2424595}"/>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15" name="Rectángulo 39">
              <a:extLst>
                <a:ext uri="{FF2B5EF4-FFF2-40B4-BE49-F238E27FC236}">
                  <a16:creationId xmlns:a16="http://schemas.microsoft.com/office/drawing/2014/main" id="{4C60D9A4-6B8E-C2A4-23AD-11177CAD7CFB}"/>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Tree>
    <p:extLst>
      <p:ext uri="{BB962C8B-B14F-4D97-AF65-F5344CB8AC3E}">
        <p14:creationId xmlns:p14="http://schemas.microsoft.com/office/powerpoint/2010/main" val="2910986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DA63AFCF-7500-D6E7-45EC-BD7E63AA91AE}"/>
              </a:ext>
            </a:extLst>
          </p:cNvPr>
          <p:cNvSpPr txBox="1"/>
          <p:nvPr/>
        </p:nvSpPr>
        <p:spPr>
          <a:xfrm>
            <a:off x="464024" y="131820"/>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graphicFrame>
        <p:nvGraphicFramePr>
          <p:cNvPr id="27" name="Tabla 12">
            <a:extLst>
              <a:ext uri="{FF2B5EF4-FFF2-40B4-BE49-F238E27FC236}">
                <a16:creationId xmlns:a16="http://schemas.microsoft.com/office/drawing/2014/main" id="{53726795-624E-36B2-FC3A-C29CAC957F73}"/>
              </a:ext>
            </a:extLst>
          </p:cNvPr>
          <p:cNvGraphicFramePr>
            <a:graphicFrameLocks noGrp="1"/>
          </p:cNvGraphicFramePr>
          <p:nvPr>
            <p:extLst>
              <p:ext uri="{D42A27DB-BD31-4B8C-83A1-F6EECF244321}">
                <p14:modId xmlns:p14="http://schemas.microsoft.com/office/powerpoint/2010/main" val="3969229931"/>
              </p:ext>
            </p:extLst>
          </p:nvPr>
        </p:nvGraphicFramePr>
        <p:xfrm>
          <a:off x="229655" y="2024429"/>
          <a:ext cx="11732689" cy="3943379"/>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46473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576340">
                <a:tc rowSpan="2">
                  <a:txBody>
                    <a:bodyPr/>
                    <a:lstStyle/>
                    <a:p>
                      <a:pPr algn="l"/>
                      <a:r>
                        <a:rPr lang="es-ES" sz="1400" b="0">
                          <a:solidFill>
                            <a:schemeClr val="bg1"/>
                          </a:solidFill>
                          <a:latin typeface="Roboto"/>
                        </a:rPr>
                        <a:t>Mejorar la experiencia de Servicios fijos y conectividad del hogar  mediante la incorporación de tecnologías.</a:t>
                      </a:r>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kern="1200">
                          <a:solidFill>
                            <a:schemeClr val="bg1"/>
                          </a:solidFill>
                          <a:latin typeface="Roboto"/>
                          <a:ea typeface="+mn-ea"/>
                          <a:cs typeface="+mn-cs"/>
                        </a:rPr>
                        <a:t>Incorporar 2 nuevos atributos al servicio (</a:t>
                      </a:r>
                      <a:r>
                        <a:rPr lang="es-ES" sz="1200" b="0" kern="1200" err="1">
                          <a:solidFill>
                            <a:schemeClr val="bg1"/>
                          </a:solidFill>
                          <a:latin typeface="Roboto"/>
                          <a:ea typeface="+mn-ea"/>
                          <a:cs typeface="+mn-cs"/>
                        </a:rPr>
                        <a:t>Mesh</a:t>
                      </a:r>
                      <a:r>
                        <a:rPr lang="es-ES" sz="1200" b="0" kern="1200">
                          <a:solidFill>
                            <a:schemeClr val="bg1"/>
                          </a:solidFill>
                          <a:latin typeface="Roboto"/>
                          <a:ea typeface="+mn-ea"/>
                          <a:cs typeface="+mn-cs"/>
                        </a:rPr>
                        <a:t>, servicios de </a:t>
                      </a:r>
                      <a:r>
                        <a:rPr lang="es-ES" sz="1200" b="0" kern="1200" err="1">
                          <a:solidFill>
                            <a:schemeClr val="bg1"/>
                          </a:solidFill>
                          <a:latin typeface="Roboto"/>
                          <a:ea typeface="+mn-ea"/>
                          <a:cs typeface="+mn-cs"/>
                        </a:rPr>
                        <a:t>BackUP</a:t>
                      </a:r>
                      <a:r>
                        <a:rPr lang="es-ES" sz="1200" b="0" kern="1200">
                          <a:solidFill>
                            <a:schemeClr val="bg1"/>
                          </a:solidFill>
                          <a:latin typeface="Roboto"/>
                          <a:ea typeface="+mn-ea"/>
                          <a:cs typeface="+mn-cs"/>
                        </a:rPr>
                        <a:t>, Mejora de Latencia, visibilidad y asistentes Virtuales).</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400">
                          <a:solidFill>
                            <a:schemeClr val="bg1"/>
                          </a:solidFill>
                        </a:rPr>
                        <a:t>Se avanzó con la evaluación de solución de Kyrio de Backup por celular y se comenzó estudio de asistentes virtuales y aplicaciones de referencia.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r h="824267">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2 modelos NPL para enriquecer los índices de CEI</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400">
                          <a:solidFill>
                            <a:schemeClr val="bg1"/>
                          </a:solidFil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17305278"/>
                  </a:ext>
                </a:extLst>
              </a:tr>
              <a:tr h="824267">
                <a:tc rowSpan="2">
                  <a:txBody>
                    <a:bodyPr/>
                    <a:lstStyle/>
                    <a:p>
                      <a:pPr algn="l"/>
                      <a:r>
                        <a:rPr lang="es-ES" sz="1400" b="0">
                          <a:solidFill>
                            <a:schemeClr val="bg1"/>
                          </a:solidFill>
                          <a:latin typeface="Roboto"/>
                        </a:rPr>
                        <a:t>Explorar mejoras en la resiliencia de Servicios CORE.</a:t>
                      </a:r>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pt-BR" sz="1200" b="0">
                          <a:solidFill>
                            <a:schemeClr val="bg1"/>
                          </a:solidFill>
                          <a:latin typeface="Roboto"/>
                        </a:rPr>
                        <a:t>Tener Arquitectura consensuada para DNS Anycast.</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400">
                          <a:solidFill>
                            <a:schemeClr val="bg1"/>
                          </a:solidFill>
                        </a:rPr>
                        <a:t>Se requiere priorizar trabajos en equipo de DC4 para poder continuar.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03160772"/>
                  </a:ext>
                </a:extLst>
              </a:tr>
              <a:tr h="824267">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strike="sngStrike">
                          <a:solidFill>
                            <a:schemeClr val="bg1"/>
                          </a:solidFill>
                          <a:latin typeface="Roboto"/>
                        </a:rPr>
                        <a:t>Tener Arquitectura consensuada para Provisión de Acceso Fijo (CCAF).</a:t>
                      </a:r>
                      <a:endParaRPr lang="es-AR" sz="1200" b="0" strike="sngStrike">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400">
                          <a:solidFill>
                            <a:schemeClr val="bg1"/>
                          </a:solidFill>
                        </a:rPr>
                        <a:t>Se decide discontinuar este punto para priorizar directamente en trabajo de plataforma el soporte de redundancia geográfica.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43917020"/>
                  </a:ext>
                </a:extLst>
              </a:tr>
            </a:tbl>
          </a:graphicData>
        </a:graphic>
      </p:graphicFrame>
      <p:sp>
        <p:nvSpPr>
          <p:cNvPr id="33" name="Rectángulo 32">
            <a:extLst>
              <a:ext uri="{FF2B5EF4-FFF2-40B4-BE49-F238E27FC236}">
                <a16:creationId xmlns:a16="http://schemas.microsoft.com/office/drawing/2014/main" id="{F9248851-5CC0-65D3-86E8-F56890D84E33}"/>
              </a:ext>
            </a:extLst>
          </p:cNvPr>
          <p:cNvSpPr/>
          <p:nvPr/>
        </p:nvSpPr>
        <p:spPr>
          <a:xfrm>
            <a:off x="229655" y="955734"/>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Ser el ecosistema de soluciones B2C preferido</a:t>
            </a: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395414"/>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bg1"/>
                </a:solidFill>
                <a:latin typeface="Roboto" panose="02000000000000000000" pitchFamily="2" charset="0"/>
                <a:ea typeface="Roboto" panose="02000000000000000000" pitchFamily="2" charset="0"/>
                <a:cs typeface="Roboto" panose="02000000000000000000" pitchFamily="2" charset="0"/>
              </a:rPr>
              <a:t>Ser percibido como el mejor proveedor de conectividad para que nuestros clientes puedan estar conectados estén donde estén.</a:t>
            </a:r>
          </a:p>
        </p:txBody>
      </p:sp>
      <p:sp>
        <p:nvSpPr>
          <p:cNvPr id="45" name="Rectángulo 44">
            <a:extLst>
              <a:ext uri="{FF2B5EF4-FFF2-40B4-BE49-F238E27FC236}">
                <a16:creationId xmlns:a16="http://schemas.microsoft.com/office/drawing/2014/main" id="{8F4CD1FD-D72D-5058-1D04-2B99DD002663}"/>
              </a:ext>
            </a:extLst>
          </p:cNvPr>
          <p:cNvSpPr/>
          <p:nvPr/>
        </p:nvSpPr>
        <p:spPr>
          <a:xfrm>
            <a:off x="2770572" y="3471726"/>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48" name="Elipse 47">
            <a:extLst>
              <a:ext uri="{FF2B5EF4-FFF2-40B4-BE49-F238E27FC236}">
                <a16:creationId xmlns:a16="http://schemas.microsoft.com/office/drawing/2014/main" id="{59E85AE8-2150-74E5-8F6C-A9369E180DDE}"/>
              </a:ext>
            </a:extLst>
          </p:cNvPr>
          <p:cNvSpPr/>
          <p:nvPr/>
        </p:nvSpPr>
        <p:spPr>
          <a:xfrm>
            <a:off x="6918194" y="275862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60%</a:t>
            </a:r>
            <a:endParaRPr kumimoji="0" lang="es-AR" sz="1050" b="1" i="0" u="none" strike="noStrike" kern="0" cap="none" spc="0" normalizeH="0" baseline="0" noProof="0">
              <a:ln>
                <a:noFill/>
              </a:ln>
              <a:solidFill>
                <a:schemeClr val="bg1"/>
              </a:solidFill>
              <a:effectLst/>
              <a:uLnTx/>
              <a:uFillTx/>
              <a:latin typeface="Roboto"/>
              <a:ea typeface="Roboto"/>
              <a:cs typeface="Roboto"/>
              <a:sym typeface="Arial"/>
            </a:endParaRPr>
          </a:p>
        </p:txBody>
      </p:sp>
      <p:sp>
        <p:nvSpPr>
          <p:cNvPr id="2" name="Elipse 1">
            <a:extLst>
              <a:ext uri="{FF2B5EF4-FFF2-40B4-BE49-F238E27FC236}">
                <a16:creationId xmlns:a16="http://schemas.microsoft.com/office/drawing/2014/main" id="{6D02B94C-C128-DE20-D0F6-CFF1A74BFEAC}"/>
              </a:ext>
            </a:extLst>
          </p:cNvPr>
          <p:cNvSpPr/>
          <p:nvPr/>
        </p:nvSpPr>
        <p:spPr>
          <a:xfrm>
            <a:off x="6918194" y="3503043"/>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4" name="Elipse 3">
            <a:extLst>
              <a:ext uri="{FF2B5EF4-FFF2-40B4-BE49-F238E27FC236}">
                <a16:creationId xmlns:a16="http://schemas.microsoft.com/office/drawing/2014/main" id="{CF34471D-8EB5-9216-A92B-D7350856D484}"/>
              </a:ext>
            </a:extLst>
          </p:cNvPr>
          <p:cNvSpPr/>
          <p:nvPr/>
        </p:nvSpPr>
        <p:spPr>
          <a:xfrm>
            <a:off x="6918194" y="4317632"/>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8" name="Elipse 7">
            <a:extLst>
              <a:ext uri="{FF2B5EF4-FFF2-40B4-BE49-F238E27FC236}">
                <a16:creationId xmlns:a16="http://schemas.microsoft.com/office/drawing/2014/main" id="{FE0A1364-D092-34EE-DAFF-F69CABB60A19}"/>
              </a:ext>
            </a:extLst>
          </p:cNvPr>
          <p:cNvSpPr/>
          <p:nvPr/>
        </p:nvSpPr>
        <p:spPr>
          <a:xfrm>
            <a:off x="6918194" y="5062048"/>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5" name="Rectángulo 13">
            <a:extLst>
              <a:ext uri="{FF2B5EF4-FFF2-40B4-BE49-F238E27FC236}">
                <a16:creationId xmlns:a16="http://schemas.microsoft.com/office/drawing/2014/main" id="{28C6F329-CC27-F1D2-D41D-9331D096825E}"/>
              </a:ext>
            </a:extLst>
          </p:cNvPr>
          <p:cNvSpPr/>
          <p:nvPr/>
        </p:nvSpPr>
        <p:spPr>
          <a:xfrm>
            <a:off x="2756810" y="4910050"/>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grpSp>
        <p:nvGrpSpPr>
          <p:cNvPr id="6" name="Group 5">
            <a:extLst>
              <a:ext uri="{FF2B5EF4-FFF2-40B4-BE49-F238E27FC236}">
                <a16:creationId xmlns:a16="http://schemas.microsoft.com/office/drawing/2014/main" id="{716FB686-458A-327A-6423-A956C1736FF6}"/>
              </a:ext>
            </a:extLst>
          </p:cNvPr>
          <p:cNvGrpSpPr/>
          <p:nvPr/>
        </p:nvGrpSpPr>
        <p:grpSpPr>
          <a:xfrm>
            <a:off x="229655" y="6477967"/>
            <a:ext cx="6121713" cy="371601"/>
            <a:chOff x="229655" y="6477967"/>
            <a:chExt cx="6121713" cy="371601"/>
          </a:xfrm>
        </p:grpSpPr>
        <p:sp>
          <p:nvSpPr>
            <p:cNvPr id="7" name="Elipse 27">
              <a:extLst>
                <a:ext uri="{FF2B5EF4-FFF2-40B4-BE49-F238E27FC236}">
                  <a16:creationId xmlns:a16="http://schemas.microsoft.com/office/drawing/2014/main" id="{C37455E1-605F-2CEF-61B8-A5A1027683FF}"/>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9" name="Elipse 28">
              <a:extLst>
                <a:ext uri="{FF2B5EF4-FFF2-40B4-BE49-F238E27FC236}">
                  <a16:creationId xmlns:a16="http://schemas.microsoft.com/office/drawing/2014/main" id="{C1E11529-C110-17FC-6E78-E619B7CC09E9}"/>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6" name="Elipse 30">
              <a:extLst>
                <a:ext uri="{FF2B5EF4-FFF2-40B4-BE49-F238E27FC236}">
                  <a16:creationId xmlns:a16="http://schemas.microsoft.com/office/drawing/2014/main" id="{A0CF75DC-6158-B3CF-5E1E-BD3B1DAE458A}"/>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17" name="Rectángulo 36">
              <a:extLst>
                <a:ext uri="{FF2B5EF4-FFF2-40B4-BE49-F238E27FC236}">
                  <a16:creationId xmlns:a16="http://schemas.microsoft.com/office/drawing/2014/main" id="{D8BDBA5B-86F1-6D9B-F4F2-4FD16643BAB5}"/>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8" name="Rectángulo 37">
              <a:extLst>
                <a:ext uri="{FF2B5EF4-FFF2-40B4-BE49-F238E27FC236}">
                  <a16:creationId xmlns:a16="http://schemas.microsoft.com/office/drawing/2014/main" id="{B7ECEA73-54F7-9A5A-6AAB-1CDA5475B001}"/>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19" name="Rectángulo 39">
              <a:extLst>
                <a:ext uri="{FF2B5EF4-FFF2-40B4-BE49-F238E27FC236}">
                  <a16:creationId xmlns:a16="http://schemas.microsoft.com/office/drawing/2014/main" id="{6DEFC1FA-2965-0D8A-9016-89070E56EDCD}"/>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Tree>
    <p:extLst>
      <p:ext uri="{BB962C8B-B14F-4D97-AF65-F5344CB8AC3E}">
        <p14:creationId xmlns:p14="http://schemas.microsoft.com/office/powerpoint/2010/main" val="32218884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DA63AFCF-7500-D6E7-45EC-BD7E63AA91AE}"/>
              </a:ext>
            </a:extLst>
          </p:cNvPr>
          <p:cNvSpPr txBox="1"/>
          <p:nvPr/>
        </p:nvSpPr>
        <p:spPr>
          <a:xfrm>
            <a:off x="464024" y="131820"/>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graphicFrame>
        <p:nvGraphicFramePr>
          <p:cNvPr id="27" name="Tabla 12">
            <a:extLst>
              <a:ext uri="{FF2B5EF4-FFF2-40B4-BE49-F238E27FC236}">
                <a16:creationId xmlns:a16="http://schemas.microsoft.com/office/drawing/2014/main" id="{53726795-624E-36B2-FC3A-C29CAC957F73}"/>
              </a:ext>
            </a:extLst>
          </p:cNvPr>
          <p:cNvGraphicFramePr>
            <a:graphicFrameLocks noGrp="1"/>
          </p:cNvGraphicFramePr>
          <p:nvPr>
            <p:extLst>
              <p:ext uri="{D42A27DB-BD31-4B8C-83A1-F6EECF244321}">
                <p14:modId xmlns:p14="http://schemas.microsoft.com/office/powerpoint/2010/main" val="3726677148"/>
              </p:ext>
            </p:extLst>
          </p:nvPr>
        </p:nvGraphicFramePr>
        <p:xfrm>
          <a:off x="229655" y="2024429"/>
          <a:ext cx="11732689" cy="2476418"/>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46473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576340">
                <a:tc rowSpan="2">
                  <a:txBody>
                    <a:bodyPr/>
                    <a:lstStyle/>
                    <a:p>
                      <a:pPr algn="l"/>
                      <a:r>
                        <a:rPr lang="es-ES" sz="1400" b="0">
                          <a:solidFill>
                            <a:schemeClr val="bg1"/>
                          </a:solidFill>
                          <a:latin typeface="Roboto"/>
                        </a:rPr>
                        <a:t>Mejorar la experiencia en el servicio de Flow mediante la  activación de tecnologías de Media.</a:t>
                      </a:r>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kern="1200">
                          <a:solidFill>
                            <a:schemeClr val="bg1"/>
                          </a:solidFill>
                          <a:latin typeface="Roboto"/>
                          <a:ea typeface="+mn-ea"/>
                          <a:cs typeface="+mn-cs"/>
                        </a:rPr>
                        <a:t>3 tecnologías exploradas que midan y/o mejoren el NPS de servicio de Media en Flow.</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400">
                          <a:solidFill>
                            <a:schemeClr val="bg1"/>
                          </a:solidFill>
                        </a:rPr>
                        <a:t>Durante Q2 se realizó la exploración de CDN token con AWS, segment sharing y la mejora de calidad en servicios de deportes. </a:t>
                      </a:r>
                      <a:endParaRPr lang="es-ES"/>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r h="824267">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2 tecnologías activadas para mejorar el NPS de Flow.</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s-AR" sz="1400">
                          <a:solidFill>
                            <a:schemeClr val="bg1"/>
                          </a:solidFill>
                        </a:rPr>
                        <a:t>Se aguarda la priorización de la plataforma de Flow para la activación de baja latencia (ULL) y Disaster Recovery para los componentes de Media.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17305278"/>
                  </a:ext>
                </a:extLst>
              </a:tr>
            </a:tbl>
          </a:graphicData>
        </a:graphic>
      </p:graphicFrame>
      <p:sp>
        <p:nvSpPr>
          <p:cNvPr id="33" name="Rectángulo 32">
            <a:extLst>
              <a:ext uri="{FF2B5EF4-FFF2-40B4-BE49-F238E27FC236}">
                <a16:creationId xmlns:a16="http://schemas.microsoft.com/office/drawing/2014/main" id="{F9248851-5CC0-65D3-86E8-F56890D84E33}"/>
              </a:ext>
            </a:extLst>
          </p:cNvPr>
          <p:cNvSpPr/>
          <p:nvPr/>
        </p:nvSpPr>
        <p:spPr>
          <a:xfrm>
            <a:off x="229655" y="955734"/>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Ser el ecosistema de soluciones B2C preferido</a:t>
            </a: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395414"/>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bg1"/>
                </a:solidFill>
                <a:latin typeface="Roboto" panose="02000000000000000000" pitchFamily="2" charset="0"/>
                <a:ea typeface="Roboto" panose="02000000000000000000" pitchFamily="2" charset="0"/>
                <a:cs typeface="Roboto" panose="02000000000000000000" pitchFamily="2" charset="0"/>
              </a:rPr>
              <a:t>Mejorar la experiencia de cliente en productos TV &amp; </a:t>
            </a:r>
            <a:r>
              <a:rPr lang="es-ES" err="1">
                <a:solidFill>
                  <a:schemeClr val="bg1"/>
                </a:solidFill>
                <a:latin typeface="Roboto" panose="02000000000000000000" pitchFamily="2" charset="0"/>
                <a:ea typeface="Roboto" panose="02000000000000000000" pitchFamily="2" charset="0"/>
                <a:cs typeface="Roboto" panose="02000000000000000000" pitchFamily="2" charset="0"/>
              </a:rPr>
              <a:t>streaming</a:t>
            </a:r>
            <a:endParaRPr lang="es-ES">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5" name="Rectángulo 44">
            <a:extLst>
              <a:ext uri="{FF2B5EF4-FFF2-40B4-BE49-F238E27FC236}">
                <a16:creationId xmlns:a16="http://schemas.microsoft.com/office/drawing/2014/main" id="{8F4CD1FD-D72D-5058-1D04-2B99DD002663}"/>
              </a:ext>
            </a:extLst>
          </p:cNvPr>
          <p:cNvSpPr/>
          <p:nvPr/>
        </p:nvSpPr>
        <p:spPr>
          <a:xfrm>
            <a:off x="2770572" y="34717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200">
                <a:solidFill>
                  <a:schemeClr val="bg1"/>
                </a:solidFill>
                <a:latin typeface="Roboto"/>
                <a:ea typeface="Roboto"/>
                <a:cs typeface="Roboto"/>
              </a:rPr>
              <a:t>WARNING</a:t>
            </a:r>
            <a:endParaRPr lang="es-AR" sz="1200">
              <a:solidFill>
                <a:schemeClr val="bg1"/>
              </a:solidFill>
              <a:latin typeface="Roboto" panose="02000000000000000000" pitchFamily="2" charset="0"/>
              <a:ea typeface="Roboto" panose="02000000000000000000" pitchFamily="2" charset="0"/>
              <a:cs typeface="Roboto"/>
            </a:endParaRPr>
          </a:p>
        </p:txBody>
      </p:sp>
      <p:sp>
        <p:nvSpPr>
          <p:cNvPr id="48" name="Elipse 47">
            <a:extLst>
              <a:ext uri="{FF2B5EF4-FFF2-40B4-BE49-F238E27FC236}">
                <a16:creationId xmlns:a16="http://schemas.microsoft.com/office/drawing/2014/main" id="{59E85AE8-2150-74E5-8F6C-A9369E180DDE}"/>
              </a:ext>
            </a:extLst>
          </p:cNvPr>
          <p:cNvSpPr/>
          <p:nvPr/>
        </p:nvSpPr>
        <p:spPr>
          <a:xfrm>
            <a:off x="6918194" y="2963730"/>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85%</a:t>
            </a:r>
            <a:endParaRPr kumimoji="0" lang="es-AR" sz="1050" b="1" i="0" u="none" strike="noStrike" kern="0" cap="none" spc="0" normalizeH="0" baseline="0" noProof="0">
              <a:ln>
                <a:noFill/>
              </a:ln>
              <a:solidFill>
                <a:schemeClr val="bg1"/>
              </a:solidFill>
              <a:effectLst/>
              <a:uLnTx/>
              <a:uFillTx/>
              <a:latin typeface="Roboto"/>
              <a:ea typeface="Roboto"/>
              <a:cs typeface="Roboto"/>
              <a:sym typeface="Arial"/>
            </a:endParaRPr>
          </a:p>
        </p:txBody>
      </p:sp>
      <p:sp>
        <p:nvSpPr>
          <p:cNvPr id="2" name="Elipse 1">
            <a:extLst>
              <a:ext uri="{FF2B5EF4-FFF2-40B4-BE49-F238E27FC236}">
                <a16:creationId xmlns:a16="http://schemas.microsoft.com/office/drawing/2014/main" id="{6D02B94C-C128-DE20-D0F6-CFF1A74BFEAC}"/>
              </a:ext>
            </a:extLst>
          </p:cNvPr>
          <p:cNvSpPr/>
          <p:nvPr/>
        </p:nvSpPr>
        <p:spPr>
          <a:xfrm>
            <a:off x="6918194" y="3849812"/>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grpSp>
        <p:nvGrpSpPr>
          <p:cNvPr id="3" name="Group 2">
            <a:extLst>
              <a:ext uri="{FF2B5EF4-FFF2-40B4-BE49-F238E27FC236}">
                <a16:creationId xmlns:a16="http://schemas.microsoft.com/office/drawing/2014/main" id="{26E95471-E773-AF98-67D3-3A368F68EA4C}"/>
              </a:ext>
            </a:extLst>
          </p:cNvPr>
          <p:cNvGrpSpPr/>
          <p:nvPr/>
        </p:nvGrpSpPr>
        <p:grpSpPr>
          <a:xfrm>
            <a:off x="229655" y="6477967"/>
            <a:ext cx="6121713" cy="371601"/>
            <a:chOff x="229655" y="6477967"/>
            <a:chExt cx="6121713" cy="371601"/>
          </a:xfrm>
        </p:grpSpPr>
        <p:sp>
          <p:nvSpPr>
            <p:cNvPr id="4" name="Elipse 27">
              <a:extLst>
                <a:ext uri="{FF2B5EF4-FFF2-40B4-BE49-F238E27FC236}">
                  <a16:creationId xmlns:a16="http://schemas.microsoft.com/office/drawing/2014/main" id="{BC70B7EF-3D1F-BE0B-1183-F93C9E733719}"/>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8" name="Elipse 28">
              <a:extLst>
                <a:ext uri="{FF2B5EF4-FFF2-40B4-BE49-F238E27FC236}">
                  <a16:creationId xmlns:a16="http://schemas.microsoft.com/office/drawing/2014/main" id="{E67A6B0A-BA63-CDF6-77AE-245A6983E217}"/>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2" name="Elipse 30">
              <a:extLst>
                <a:ext uri="{FF2B5EF4-FFF2-40B4-BE49-F238E27FC236}">
                  <a16:creationId xmlns:a16="http://schemas.microsoft.com/office/drawing/2014/main" id="{E081650E-2707-8E72-BE3E-F63934C00033}"/>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13" name="Rectángulo 36">
              <a:extLst>
                <a:ext uri="{FF2B5EF4-FFF2-40B4-BE49-F238E27FC236}">
                  <a16:creationId xmlns:a16="http://schemas.microsoft.com/office/drawing/2014/main" id="{D20A7571-237F-F087-2BE1-F404D1197EE4}"/>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4" name="Rectángulo 37">
              <a:extLst>
                <a:ext uri="{FF2B5EF4-FFF2-40B4-BE49-F238E27FC236}">
                  <a16:creationId xmlns:a16="http://schemas.microsoft.com/office/drawing/2014/main" id="{3F67A927-4404-BD8C-ADEC-066103D5A886}"/>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15" name="Rectángulo 39">
              <a:extLst>
                <a:ext uri="{FF2B5EF4-FFF2-40B4-BE49-F238E27FC236}">
                  <a16:creationId xmlns:a16="http://schemas.microsoft.com/office/drawing/2014/main" id="{84F61F51-1A31-C55E-BABB-C14E35FB2D4C}"/>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Tree>
    <p:extLst>
      <p:ext uri="{BB962C8B-B14F-4D97-AF65-F5344CB8AC3E}">
        <p14:creationId xmlns:p14="http://schemas.microsoft.com/office/powerpoint/2010/main" val="9371826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DA63AFCF-7500-D6E7-45EC-BD7E63AA91AE}"/>
              </a:ext>
            </a:extLst>
          </p:cNvPr>
          <p:cNvSpPr txBox="1"/>
          <p:nvPr/>
        </p:nvSpPr>
        <p:spPr>
          <a:xfrm>
            <a:off x="408365" y="-190434"/>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graphicFrame>
        <p:nvGraphicFramePr>
          <p:cNvPr id="27" name="Tabla 12">
            <a:extLst>
              <a:ext uri="{FF2B5EF4-FFF2-40B4-BE49-F238E27FC236}">
                <a16:creationId xmlns:a16="http://schemas.microsoft.com/office/drawing/2014/main" id="{53726795-624E-36B2-FC3A-C29CAC957F73}"/>
              </a:ext>
            </a:extLst>
          </p:cNvPr>
          <p:cNvGraphicFramePr>
            <a:graphicFrameLocks noGrp="1"/>
          </p:cNvGraphicFramePr>
          <p:nvPr>
            <p:extLst>
              <p:ext uri="{D42A27DB-BD31-4B8C-83A1-F6EECF244321}">
                <p14:modId xmlns:p14="http://schemas.microsoft.com/office/powerpoint/2010/main" val="2265429748"/>
              </p:ext>
            </p:extLst>
          </p:nvPr>
        </p:nvGraphicFramePr>
        <p:xfrm>
          <a:off x="229654" y="1529648"/>
          <a:ext cx="11732689" cy="4916125"/>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46473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576340">
                <a:tc rowSpan="2">
                  <a:txBody>
                    <a:bodyPr/>
                    <a:lstStyle/>
                    <a:p>
                      <a:pPr algn="l"/>
                      <a:endParaRPr lang="es-ES" sz="1400" b="0">
                        <a:solidFill>
                          <a:schemeClr val="bg1"/>
                        </a:solidFill>
                        <a:latin typeface="Roboto"/>
                      </a:endParaRPr>
                    </a:p>
                    <a:p>
                      <a:pPr algn="l"/>
                      <a:r>
                        <a:rPr lang="es-ES" sz="1400" b="0" err="1">
                          <a:solidFill>
                            <a:schemeClr val="bg1"/>
                          </a:solidFill>
                          <a:latin typeface="Roboto"/>
                        </a:rPr>
                        <a:t>Disponibilizar</a:t>
                      </a:r>
                      <a:r>
                        <a:rPr lang="es-ES" sz="1400" b="0">
                          <a:solidFill>
                            <a:schemeClr val="bg1"/>
                          </a:solidFill>
                          <a:latin typeface="Roboto"/>
                        </a:rPr>
                        <a:t> soluciones de Core para redes privadas.</a:t>
                      </a:r>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kern="1200">
                          <a:solidFill>
                            <a:schemeClr val="bg1"/>
                          </a:solidFill>
                          <a:latin typeface="Roboto"/>
                          <a:ea typeface="+mn-ea"/>
                          <a:cs typeface="+mn-cs"/>
                        </a:rPr>
                        <a:t>2 Opciones de oferta en el portfolio de soluciones de Redes Privadas.</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200">
                          <a:solidFill>
                            <a:schemeClr val="bg1"/>
                          </a:solidFill>
                        </a:rPr>
                        <a:t>Durante este Q, se exploró la solución Kite (orientada a carriers) de Huawei, comparando con el producto UEN (orientado a Enterprise). Este tipo de soluciones complementa los estudios hechos respecto a Nokia y Ericsson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r h="824267">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Contar con un espacio de </a:t>
                      </a:r>
                      <a:r>
                        <a:rPr lang="es-ES" sz="1200" b="0" err="1">
                          <a:solidFill>
                            <a:schemeClr val="bg1"/>
                          </a:solidFill>
                          <a:latin typeface="Roboto"/>
                        </a:rPr>
                        <a:t>Showcase</a:t>
                      </a:r>
                      <a:r>
                        <a:rPr lang="es-ES" sz="1200" b="0">
                          <a:solidFill>
                            <a:schemeClr val="bg1"/>
                          </a:solidFill>
                          <a:latin typeface="Roboto"/>
                        </a:rPr>
                        <a:t> para muestra de servicios de redes dedicadas para usuarios finales..</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s-ES" sz="1400">
                          <a:solidFill>
                            <a:schemeClr val="bg1"/>
                          </a:solidFill>
                        </a:rPr>
                        <a:t>Avanzamos en la negociación con Nokia sobre NDAC, logrando acuerdos favorables en lo operativo pero aún resta la firma del Partnership Agreement.</a:t>
                      </a:r>
                      <a:endParaRPr lang="es-AR" sz="1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17305278"/>
                  </a:ext>
                </a:extLst>
              </a:tr>
              <a:tr h="460553">
                <a:tc rowSpan="2">
                  <a:txBody>
                    <a:bodyPr/>
                    <a:lstStyle/>
                    <a:p>
                      <a:pPr algn="l"/>
                      <a:endParaRPr lang="es-ES" sz="1400" b="0">
                        <a:solidFill>
                          <a:schemeClr val="bg1"/>
                        </a:solidFill>
                        <a:latin typeface="Roboto"/>
                      </a:endParaRPr>
                    </a:p>
                    <a:p>
                      <a:pPr algn="l"/>
                      <a:r>
                        <a:rPr lang="es-ES" sz="1400" b="0" err="1">
                          <a:solidFill>
                            <a:schemeClr val="bg1"/>
                          </a:solidFill>
                          <a:latin typeface="Roboto"/>
                        </a:rPr>
                        <a:t>Disponibilizar</a:t>
                      </a:r>
                      <a:r>
                        <a:rPr lang="es-ES" sz="1400" b="0">
                          <a:solidFill>
                            <a:schemeClr val="bg1"/>
                          </a:solidFill>
                          <a:latin typeface="Roboto"/>
                        </a:rPr>
                        <a:t> el servicio de MC para el </a:t>
                      </a:r>
                      <a:r>
                        <a:rPr lang="es-ES" sz="1400" b="0" err="1">
                          <a:solidFill>
                            <a:schemeClr val="bg1"/>
                          </a:solidFill>
                          <a:latin typeface="Roboto"/>
                        </a:rPr>
                        <a:t>MdSyJ</a:t>
                      </a:r>
                      <a:r>
                        <a:rPr lang="es-ES" sz="1400" b="0">
                          <a:solidFill>
                            <a:schemeClr val="bg1"/>
                          </a:solidFill>
                          <a:latin typeface="Roboto"/>
                        </a:rPr>
                        <a:t> CABA sobre solución Leonardo.</a:t>
                      </a:r>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Servicio de </a:t>
                      </a:r>
                      <a:r>
                        <a:rPr lang="es-ES" sz="1200" b="0" err="1">
                          <a:solidFill>
                            <a:schemeClr val="bg1"/>
                          </a:solidFill>
                          <a:latin typeface="Roboto"/>
                        </a:rPr>
                        <a:t>Mission</a:t>
                      </a:r>
                      <a:r>
                        <a:rPr lang="es-ES" sz="1200" b="0">
                          <a:solidFill>
                            <a:schemeClr val="bg1"/>
                          </a:solidFill>
                          <a:latin typeface="Roboto"/>
                        </a:rPr>
                        <a:t> </a:t>
                      </a:r>
                      <a:r>
                        <a:rPr lang="es-ES" sz="1200" b="0" err="1">
                          <a:solidFill>
                            <a:schemeClr val="bg1"/>
                          </a:solidFill>
                          <a:latin typeface="Roboto"/>
                        </a:rPr>
                        <a:t>Critical</a:t>
                      </a:r>
                      <a:r>
                        <a:rPr lang="es-ES" sz="1200" b="0">
                          <a:solidFill>
                            <a:schemeClr val="bg1"/>
                          </a:solidFill>
                          <a:latin typeface="Roboto"/>
                        </a:rPr>
                        <a:t> en CABA.</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a:lnSpc>
                          <a:spcPct val="100000"/>
                        </a:lnSpc>
                        <a:spcBef>
                          <a:spcPts val="0"/>
                        </a:spcBef>
                        <a:spcAft>
                          <a:spcPts val="0"/>
                        </a:spcAft>
                        <a:buSzTx/>
                        <a:buFont typeface="Arial"/>
                        <a:buNone/>
                      </a:pPr>
                      <a:r>
                        <a:rPr lang="es-AR" sz="1200" b="0" i="0" u="none" strike="noStrike" kern="0" cap="none" spc="0" normalizeH="0" baseline="0" noProof="0">
                          <a:ln>
                            <a:noFill/>
                          </a:ln>
                          <a:solidFill>
                            <a:schemeClr val="bg1"/>
                          </a:solidFill>
                          <a:effectLst/>
                          <a:uLnTx/>
                          <a:uFillTx/>
                          <a:latin typeface="Roboto"/>
                          <a:ea typeface="+mn-ea"/>
                          <a:cs typeface="+mn-cs"/>
                        </a:rPr>
                        <a:t>El servicio de MC ya está siendo empleado por el Cliente MdSyJ . Cabe mencionar que dicho servicio se encuentra integrado con la red legacy TETRA. Resta efectaur mas pruebas e integrar con PCRF.</a:t>
                      </a:r>
                      <a:endParaRPr kumimoji="0" lang="es-AR" sz="12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71816147"/>
                  </a:ext>
                </a:extLst>
              </a:tr>
              <a:tr h="591128">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Alcanzar 1500 usuarios  con una buena calidad de servicio.</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s-AR" sz="1200" b="0" i="0" u="none" strike="noStrike" kern="0" cap="none" spc="0" normalizeH="0" baseline="0" noProof="0">
                          <a:ln>
                            <a:noFill/>
                          </a:ln>
                          <a:solidFill>
                            <a:schemeClr val="bg1"/>
                          </a:solidFill>
                          <a:effectLst/>
                          <a:uLnTx/>
                          <a:uFillTx/>
                          <a:latin typeface="Roboto"/>
                          <a:ea typeface="+mn-ea"/>
                          <a:cs typeface="+mn-cs"/>
                        </a:rPr>
                        <a:t>Actualmente hay provisionados </a:t>
                      </a:r>
                      <a:r>
                        <a:rPr lang="es-AR" sz="1200" b="0" i="0" u="none" strike="noStrike" kern="0" cap="none" spc="0" normalizeH="0" baseline="0" noProof="0">
                          <a:ln>
                            <a:noFill/>
                          </a:ln>
                          <a:solidFill>
                            <a:srgbClr val="FF0000"/>
                          </a:solidFill>
                          <a:effectLst/>
                          <a:uLnTx/>
                          <a:uFillTx/>
                          <a:latin typeface="Roboto"/>
                          <a:ea typeface="+mn-ea"/>
                          <a:cs typeface="+mn-cs"/>
                        </a:rPr>
                        <a:t>200</a:t>
                      </a:r>
                      <a:r>
                        <a:rPr lang="es-AR" sz="1200" b="0" i="0" u="none" strike="noStrike" kern="0" cap="none" spc="0" normalizeH="0" baseline="0" noProof="0">
                          <a:ln>
                            <a:noFill/>
                          </a:ln>
                          <a:solidFill>
                            <a:schemeClr val="bg1"/>
                          </a:solidFill>
                          <a:effectLst/>
                          <a:uLnTx/>
                          <a:uFillTx/>
                          <a:latin typeface="Roboto"/>
                          <a:ea typeface="+mn-ea"/>
                          <a:cs typeface="+mn-cs"/>
                        </a:rPr>
                        <a:t> usuarios de MC e integrados a TETRA, la </a:t>
                      </a:r>
                      <a:r>
                        <a:rPr lang="es-AR" sz="1200" b="0" i="0" u="none" strike="noStrike" kern="0" cap="none" spc="0" normalizeH="0" baseline="0" noProof="0">
                          <a:ln>
                            <a:noFill/>
                          </a:ln>
                          <a:solidFill>
                            <a:srgbClr val="FF0000"/>
                          </a:solidFill>
                          <a:effectLst/>
                          <a:uLnTx/>
                          <a:uFillTx/>
                          <a:latin typeface="Roboto"/>
                          <a:ea typeface="+mn-ea"/>
                          <a:cs typeface="+mn-cs"/>
                        </a:rPr>
                        <a:t>cantidad está actualmente limitada a ese valor por cuestiones comerciales con el vendor</a:t>
                      </a:r>
                      <a:r>
                        <a:rPr lang="es-AR" sz="1200" b="0" i="0" u="none" strike="noStrike" kern="0" cap="none" spc="0" normalizeH="0" baseline="0" noProof="0">
                          <a:ln>
                            <a:noFill/>
                          </a:ln>
                          <a:solidFill>
                            <a:schemeClr val="bg1"/>
                          </a:solidFill>
                          <a:effectLst/>
                          <a:uLnTx/>
                          <a:uFillTx/>
                          <a:latin typeface="Roboto"/>
                          <a:ea typeface="+mn-ea"/>
                          <a:cs typeface="+mn-cs"/>
                        </a:rPr>
                        <a:t>. Mas allá de ésto, la calidad del servicio es muy buena.</a:t>
                      </a:r>
                      <a:endParaRPr kumimoji="0" lang="es-AR" sz="12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556962419"/>
                  </a:ext>
                </a:extLst>
              </a:tr>
              <a:tr h="949881">
                <a:tc>
                  <a:txBody>
                    <a:bodyPr/>
                    <a:lstStyle/>
                    <a:p>
                      <a:pPr algn="l"/>
                      <a:endParaRPr lang="es-ES" sz="1400" b="0">
                        <a:solidFill>
                          <a:schemeClr val="bg1"/>
                        </a:solidFill>
                        <a:latin typeface="Roboto"/>
                      </a:endParaRPr>
                    </a:p>
                    <a:p>
                      <a:pPr algn="l"/>
                      <a:endParaRPr lang="es-ES" sz="1400" b="0">
                        <a:solidFill>
                          <a:schemeClr val="bg1"/>
                        </a:solidFill>
                        <a:latin typeface="Roboto"/>
                      </a:endParaRPr>
                    </a:p>
                    <a:p>
                      <a:pPr algn="l"/>
                      <a:r>
                        <a:rPr lang="es-ES" sz="1400" b="0">
                          <a:solidFill>
                            <a:schemeClr val="bg1"/>
                          </a:solidFill>
                          <a:latin typeface="Roboto"/>
                        </a:rPr>
                        <a:t>Disponibilizar las tecnologías que permita brindar soluciones a la ind. manufacturera y de explotación de recursos naturales.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Generar las capacidades  para incorporar a ofertas 1 soluciones tecnológicas que no sean de conectividad.</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21434789"/>
                  </a:ext>
                </a:extLst>
              </a:tr>
            </a:tbl>
          </a:graphicData>
        </a:graphic>
      </p:graphicFrame>
      <p:sp>
        <p:nvSpPr>
          <p:cNvPr id="33" name="Rectángulo 32">
            <a:extLst>
              <a:ext uri="{FF2B5EF4-FFF2-40B4-BE49-F238E27FC236}">
                <a16:creationId xmlns:a16="http://schemas.microsoft.com/office/drawing/2014/main" id="{F9248851-5CC0-65D3-86E8-F56890D84E33}"/>
              </a:ext>
            </a:extLst>
          </p:cNvPr>
          <p:cNvSpPr/>
          <p:nvPr/>
        </p:nvSpPr>
        <p:spPr>
          <a:xfrm>
            <a:off x="229655" y="633480"/>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Generación de valor B2B (en construcción)</a:t>
            </a: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073160"/>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bg1"/>
                </a:solidFill>
                <a:latin typeface="Roboto" panose="02000000000000000000" pitchFamily="2" charset="0"/>
                <a:ea typeface="Roboto" panose="02000000000000000000" pitchFamily="2" charset="0"/>
                <a:cs typeface="Roboto" panose="02000000000000000000" pitchFamily="2" charset="0"/>
              </a:rPr>
              <a:t>Brindar Soluciones Digitales de Valor para el Cliente, en todos los Mercados (en construcción)  </a:t>
            </a:r>
          </a:p>
        </p:txBody>
      </p:sp>
      <p:sp>
        <p:nvSpPr>
          <p:cNvPr id="45" name="Rectángulo 44">
            <a:extLst>
              <a:ext uri="{FF2B5EF4-FFF2-40B4-BE49-F238E27FC236}">
                <a16:creationId xmlns:a16="http://schemas.microsoft.com/office/drawing/2014/main" id="{8F4CD1FD-D72D-5058-1D04-2B99DD002663}"/>
              </a:ext>
            </a:extLst>
          </p:cNvPr>
          <p:cNvSpPr/>
          <p:nvPr/>
        </p:nvSpPr>
        <p:spPr>
          <a:xfrm>
            <a:off x="2784949" y="3002705"/>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48" name="Elipse 47">
            <a:extLst>
              <a:ext uri="{FF2B5EF4-FFF2-40B4-BE49-F238E27FC236}">
                <a16:creationId xmlns:a16="http://schemas.microsoft.com/office/drawing/2014/main" id="{59E85AE8-2150-74E5-8F6C-A9369E180DDE}"/>
              </a:ext>
            </a:extLst>
          </p:cNvPr>
          <p:cNvSpPr/>
          <p:nvPr/>
        </p:nvSpPr>
        <p:spPr>
          <a:xfrm>
            <a:off x="6932571" y="2144425"/>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2" name="Elipse 1">
            <a:extLst>
              <a:ext uri="{FF2B5EF4-FFF2-40B4-BE49-F238E27FC236}">
                <a16:creationId xmlns:a16="http://schemas.microsoft.com/office/drawing/2014/main" id="{6D02B94C-C128-DE20-D0F6-CFF1A74BFEAC}"/>
              </a:ext>
            </a:extLst>
          </p:cNvPr>
          <p:cNvSpPr/>
          <p:nvPr/>
        </p:nvSpPr>
        <p:spPr>
          <a:xfrm>
            <a:off x="6889439" y="4874771"/>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 name="Elipse 2">
            <a:extLst>
              <a:ext uri="{FF2B5EF4-FFF2-40B4-BE49-F238E27FC236}">
                <a16:creationId xmlns:a16="http://schemas.microsoft.com/office/drawing/2014/main" id="{C7E6F57E-4E3E-B0DB-D316-8AC2D8D61487}"/>
              </a:ext>
            </a:extLst>
          </p:cNvPr>
          <p:cNvSpPr/>
          <p:nvPr/>
        </p:nvSpPr>
        <p:spPr>
          <a:xfrm>
            <a:off x="6889439" y="3228395"/>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10%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4" name="Elipse 3">
            <a:extLst>
              <a:ext uri="{FF2B5EF4-FFF2-40B4-BE49-F238E27FC236}">
                <a16:creationId xmlns:a16="http://schemas.microsoft.com/office/drawing/2014/main" id="{DD5AF23C-3223-706E-38C0-7949022F3377}"/>
              </a:ext>
            </a:extLst>
          </p:cNvPr>
          <p:cNvSpPr/>
          <p:nvPr/>
        </p:nvSpPr>
        <p:spPr>
          <a:xfrm>
            <a:off x="6889001" y="6085773"/>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3" name="Rectángulo 12">
            <a:extLst>
              <a:ext uri="{FF2B5EF4-FFF2-40B4-BE49-F238E27FC236}">
                <a16:creationId xmlns:a16="http://schemas.microsoft.com/office/drawing/2014/main" id="{0D586F03-021C-C6E4-A593-ABC92BE4FAA5}"/>
              </a:ext>
            </a:extLst>
          </p:cNvPr>
          <p:cNvSpPr/>
          <p:nvPr/>
        </p:nvSpPr>
        <p:spPr>
          <a:xfrm>
            <a:off x="2778274" y="4623436"/>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4" name="Rectángulo 13">
            <a:extLst>
              <a:ext uri="{FF2B5EF4-FFF2-40B4-BE49-F238E27FC236}">
                <a16:creationId xmlns:a16="http://schemas.microsoft.com/office/drawing/2014/main" id="{05775E4C-1DBC-D32C-6760-40FA2435432D}"/>
              </a:ext>
            </a:extLst>
          </p:cNvPr>
          <p:cNvSpPr/>
          <p:nvPr/>
        </p:nvSpPr>
        <p:spPr>
          <a:xfrm>
            <a:off x="2778274" y="538693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8" name="Elipse 7">
            <a:extLst>
              <a:ext uri="{FF2B5EF4-FFF2-40B4-BE49-F238E27FC236}">
                <a16:creationId xmlns:a16="http://schemas.microsoft.com/office/drawing/2014/main" id="{39371A72-F703-4423-4D49-55B15CB55AE1}"/>
              </a:ext>
            </a:extLst>
          </p:cNvPr>
          <p:cNvSpPr/>
          <p:nvPr/>
        </p:nvSpPr>
        <p:spPr>
          <a:xfrm>
            <a:off x="6889439" y="4051583"/>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90</a:t>
            </a:r>
            <a:r>
              <a:rPr kumimoji="0" lang="es-AR" sz="1050" b="1" i="0" u="none" strike="noStrike" kern="0" cap="none" spc="0" normalizeH="0" baseline="0" noProof="0">
                <a:ln>
                  <a:noFill/>
                </a:ln>
                <a:solidFill>
                  <a:schemeClr val="bg1"/>
                </a:solidFill>
                <a:effectLst/>
                <a:uLnTx/>
                <a:uFillTx/>
                <a:latin typeface="Roboto"/>
                <a:ea typeface="Roboto"/>
                <a:cs typeface="Roboto"/>
                <a:sym typeface="Arial"/>
              </a:rPr>
              <a:t>%</a:t>
            </a:r>
          </a:p>
        </p:txBody>
      </p:sp>
      <p:grpSp>
        <p:nvGrpSpPr>
          <p:cNvPr id="6" name="Group 5">
            <a:extLst>
              <a:ext uri="{FF2B5EF4-FFF2-40B4-BE49-F238E27FC236}">
                <a16:creationId xmlns:a16="http://schemas.microsoft.com/office/drawing/2014/main" id="{9A19F4D9-DE63-3942-8310-CBA7A270D112}"/>
              </a:ext>
            </a:extLst>
          </p:cNvPr>
          <p:cNvGrpSpPr/>
          <p:nvPr/>
        </p:nvGrpSpPr>
        <p:grpSpPr>
          <a:xfrm>
            <a:off x="229655" y="6477967"/>
            <a:ext cx="6121713" cy="371601"/>
            <a:chOff x="229655" y="6477967"/>
            <a:chExt cx="6121713" cy="371601"/>
          </a:xfrm>
        </p:grpSpPr>
        <p:sp>
          <p:nvSpPr>
            <p:cNvPr id="7" name="Elipse 27">
              <a:extLst>
                <a:ext uri="{FF2B5EF4-FFF2-40B4-BE49-F238E27FC236}">
                  <a16:creationId xmlns:a16="http://schemas.microsoft.com/office/drawing/2014/main" id="{C8970A93-EDF3-C5CB-716E-042DCC46F8A1}"/>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9" name="Elipse 28">
              <a:extLst>
                <a:ext uri="{FF2B5EF4-FFF2-40B4-BE49-F238E27FC236}">
                  <a16:creationId xmlns:a16="http://schemas.microsoft.com/office/drawing/2014/main" id="{C88292A8-4E16-DAFE-592A-54DA2469B23A}"/>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0" name="Elipse 30">
              <a:extLst>
                <a:ext uri="{FF2B5EF4-FFF2-40B4-BE49-F238E27FC236}">
                  <a16:creationId xmlns:a16="http://schemas.microsoft.com/office/drawing/2014/main" id="{3039B356-D64E-9246-6B35-5DEE85CAC0E3}"/>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11" name="Rectángulo 36">
              <a:extLst>
                <a:ext uri="{FF2B5EF4-FFF2-40B4-BE49-F238E27FC236}">
                  <a16:creationId xmlns:a16="http://schemas.microsoft.com/office/drawing/2014/main" id="{D78F4C40-0A1C-867F-C38B-0F7AE4C50A23}"/>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2" name="Rectángulo 37">
              <a:extLst>
                <a:ext uri="{FF2B5EF4-FFF2-40B4-BE49-F238E27FC236}">
                  <a16:creationId xmlns:a16="http://schemas.microsoft.com/office/drawing/2014/main" id="{76F87C94-A168-AFD0-BD5C-A145FD4054B8}"/>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15" name="Rectángulo 39">
              <a:extLst>
                <a:ext uri="{FF2B5EF4-FFF2-40B4-BE49-F238E27FC236}">
                  <a16:creationId xmlns:a16="http://schemas.microsoft.com/office/drawing/2014/main" id="{22EF1378-6C9A-5427-BF69-A0D4DC09DB47}"/>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Tree>
    <p:extLst>
      <p:ext uri="{BB962C8B-B14F-4D97-AF65-F5344CB8AC3E}">
        <p14:creationId xmlns:p14="http://schemas.microsoft.com/office/powerpoint/2010/main" val="12768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INFRACO</a:t>
            </a:r>
            <a:endParaRPr lang="pt-BR" sz="4800">
              <a:cs typeface="Calibri Light" panose="020F0302020204030204"/>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Norberto </a:t>
            </a:r>
            <a:r>
              <a:rPr lang="es-AR" sz="1100" b="1" err="1">
                <a:latin typeface="Roboto"/>
                <a:ea typeface="Roboto"/>
              </a:rPr>
              <a:t>Harmath</a:t>
            </a:r>
            <a:endParaRPr lang="es-AR" sz="1100" b="1" err="1">
              <a:latin typeface="Roboto" panose="02000000000000000000" pitchFamily="2" charset="0"/>
              <a:ea typeface="Roboto" panose="02000000000000000000" pitchFamily="2" charset="0"/>
            </a:endParaRPr>
          </a:p>
          <a:p>
            <a:pPr marL="171450" indent="-171450">
              <a:buFont typeface="Arial" panose="020B0604020202020204" pitchFamily="34" charset="0"/>
              <a:buChar char="•"/>
            </a:pPr>
            <a:r>
              <a:rPr lang="es-AR" sz="1100" b="1">
                <a:latin typeface="Roboto"/>
                <a:ea typeface="Roboto"/>
              </a:rPr>
              <a:t>Responde en el chat:  Irina </a:t>
            </a:r>
            <a:r>
              <a:rPr lang="es-AR" sz="1100" b="1" err="1">
                <a:latin typeface="Roboto"/>
                <a:ea typeface="Roboto"/>
              </a:rPr>
              <a:t>Jardon</a:t>
            </a:r>
            <a:endParaRPr lang="es-AR" sz="1000" b="1" err="1">
              <a:latin typeface="Roboto"/>
              <a:ea typeface="Roboto"/>
              <a:cs typeface="Roboto"/>
            </a:endParaRPr>
          </a:p>
        </p:txBody>
      </p:sp>
      <p:sp>
        <p:nvSpPr>
          <p:cNvPr id="5" name="Rectángulo redondeado 5">
            <a:extLst>
              <a:ext uri="{FF2B5EF4-FFF2-40B4-BE49-F238E27FC236}">
                <a16:creationId xmlns:a16="http://schemas.microsoft.com/office/drawing/2014/main" id="{516C0380-6094-C0E2-AAF5-9870BA3F4DD9}"/>
              </a:ext>
            </a:extLst>
          </p:cNvPr>
          <p:cNvSpPr/>
          <p:nvPr/>
        </p:nvSpPr>
        <p:spPr>
          <a:xfrm>
            <a:off x="11185863" y="100584"/>
            <a:ext cx="943803" cy="369332"/>
          </a:xfrm>
          <a:prstGeom prst="roundRect">
            <a:avLst>
              <a:gd name="adj" fmla="val 50000"/>
            </a:avLst>
          </a:prstGeom>
          <a:solidFill>
            <a:srgbClr val="BC3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Serv</a:t>
            </a:r>
            <a:r>
              <a:rPr lang="es-AR" sz="1000"/>
              <a:t> Fijo</a:t>
            </a:r>
          </a:p>
        </p:txBody>
      </p:sp>
    </p:spTree>
    <p:extLst>
      <p:ext uri="{BB962C8B-B14F-4D97-AF65-F5344CB8AC3E}">
        <p14:creationId xmlns:p14="http://schemas.microsoft.com/office/powerpoint/2010/main" val="32616337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DA63AFCF-7500-D6E7-45EC-BD7E63AA91AE}"/>
              </a:ext>
            </a:extLst>
          </p:cNvPr>
          <p:cNvSpPr txBox="1"/>
          <p:nvPr/>
        </p:nvSpPr>
        <p:spPr>
          <a:xfrm>
            <a:off x="464024" y="131820"/>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graphicFrame>
        <p:nvGraphicFramePr>
          <p:cNvPr id="27" name="Tabla 12">
            <a:extLst>
              <a:ext uri="{FF2B5EF4-FFF2-40B4-BE49-F238E27FC236}">
                <a16:creationId xmlns:a16="http://schemas.microsoft.com/office/drawing/2014/main" id="{53726795-624E-36B2-FC3A-C29CAC957F73}"/>
              </a:ext>
            </a:extLst>
          </p:cNvPr>
          <p:cNvGraphicFramePr>
            <a:graphicFrameLocks noGrp="1"/>
          </p:cNvGraphicFramePr>
          <p:nvPr>
            <p:extLst>
              <p:ext uri="{D42A27DB-BD31-4B8C-83A1-F6EECF244321}">
                <p14:modId xmlns:p14="http://schemas.microsoft.com/office/powerpoint/2010/main" val="3990157610"/>
              </p:ext>
            </p:extLst>
          </p:nvPr>
        </p:nvGraphicFramePr>
        <p:xfrm>
          <a:off x="226197" y="1835094"/>
          <a:ext cx="11662307" cy="4660714"/>
        </p:xfrm>
        <a:graphic>
          <a:graphicData uri="http://schemas.openxmlformats.org/drawingml/2006/table">
            <a:tbl>
              <a:tblPr firstRow="1" bandRow="1"/>
              <a:tblGrid>
                <a:gridCol w="3597281">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4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860542">
                <a:tc rowSpan="2">
                  <a:txBody>
                    <a:bodyPr/>
                    <a:lstStyle/>
                    <a:p>
                      <a:pPr algn="l"/>
                      <a:endParaRPr lang="es-ES" sz="1400" b="0">
                        <a:solidFill>
                          <a:schemeClr val="bg1"/>
                        </a:solidFill>
                        <a:latin typeface="Roboto"/>
                      </a:endParaRPr>
                    </a:p>
                    <a:p>
                      <a:pPr algn="l"/>
                      <a:r>
                        <a:rPr lang="es-ES" sz="1400" b="0">
                          <a:solidFill>
                            <a:schemeClr val="bg1"/>
                          </a:solidFill>
                          <a:latin typeface="Roboto"/>
                        </a:rPr>
                        <a:t>Aumentar la oferta de Productos de conectividad mediante el uso de nuevas arquitecturas de Edge y Slicing en TECO.</a:t>
                      </a:r>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kern="1200">
                          <a:solidFill>
                            <a:schemeClr val="bg1"/>
                          </a:solidFill>
                          <a:latin typeface="Roboto"/>
                          <a:ea typeface="+mn-ea"/>
                          <a:cs typeface="+mn-cs"/>
                        </a:rPr>
                        <a:t>1 arquitectura de referencia para nuestro core que posibilite el direccionamiento de tráfico hacia el borde para aplicaciones que así lo requieran.</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400">
                          <a:solidFill>
                            <a:schemeClr val="bg1"/>
                          </a:solidFill>
                        </a:rPr>
                        <a:t>Comenzamos una exploración en conjunto con Red Hat e Intel, relevamos casos de uso en conjunto para una PoC y contamos con un ejemplo de RFI provisto por Intel. Debemos evaluar sinergias entre MEC y el Core Móvil B2B.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r h="860542">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1 PoC de despliegue de computo de Edge y 1 aplicacion con algun HiperEscalador.</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400">
                          <a:solidFill>
                            <a:schemeClr val="bg1"/>
                          </a:solidFill>
                        </a:rPr>
                        <a:t>Los esfuerzos están puestos en lograr una PoC del Core Móvil B2B Nokia. Estamos de-priorizando MEC durante 2H2023.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17305278"/>
                  </a:ext>
                </a:extLst>
              </a:tr>
              <a:tr h="1112769">
                <a:tc>
                  <a:txBody>
                    <a:bodyPr/>
                    <a:lstStyle/>
                    <a:p>
                      <a:pPr algn="l"/>
                      <a:r>
                        <a:rPr lang="es-ES" sz="1400" b="0">
                          <a:solidFill>
                            <a:schemeClr val="bg1"/>
                          </a:solidFill>
                          <a:latin typeface="Roboto"/>
                        </a:rPr>
                        <a:t>Generar nuevos negocios dentro de B2C/B2B mediante el uso de tecnolgias de realidad inmersiva y lograr entendimiento de las capacidades de conectividad.</a:t>
                      </a:r>
                    </a:p>
                    <a:p>
                      <a:pPr algn="l"/>
                      <a:endParaRPr lang="es-ES" sz="1400" b="0">
                        <a:solidFill>
                          <a:schemeClr val="bg1"/>
                        </a:solidFill>
                        <a:latin typeface="Roboto"/>
                      </a:endParaRPr>
                    </a:p>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Un show case presentado para B2C./B2B.</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400">
                          <a:solidFill>
                            <a:schemeClr val="bg1"/>
                          </a:solidFil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71816147"/>
                  </a:ext>
                </a:extLst>
              </a:tr>
              <a:tr h="994074">
                <a:tc>
                  <a:txBody>
                    <a:bodyPr/>
                    <a:lstStyle/>
                    <a:p>
                      <a:pPr algn="l"/>
                      <a:r>
                        <a:rPr lang="es-ES" sz="1400" b="0" i="0" u="none" strike="noStrike" noProof="0">
                          <a:solidFill>
                            <a:schemeClr val="bg1"/>
                          </a:solidFill>
                        </a:rPr>
                        <a:t>Contribuir al revenue share de la compañía mediante de la activación de un servicio de inserción de publicidad dirigida (proyecto DAI)</a:t>
                      </a:r>
                      <a:endParaRPr lang="es-ES">
                        <a:solidFill>
                          <a:schemeClr val="bg1"/>
                        </a:solidFill>
                      </a:endParaRPr>
                    </a:p>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lvl="0" algn="l">
                        <a:buNone/>
                      </a:pPr>
                      <a:r>
                        <a:rPr lang="es-ES" sz="1200" b="0" i="0" u="none" strike="noStrike" noProof="0">
                          <a:solidFill>
                            <a:schemeClr val="bg1"/>
                          </a:solidFill>
                        </a:rPr>
                        <a:t>Armar una PoC capaz de analizar un video en vivo con contenido de fútbol utilizando AWS Rekognition con el fin de poder sugerir un determinado anuncio como también, donde mostrar el mismo.</a:t>
                      </a:r>
                      <a:endParaRPr lang="es-E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s-AR" sz="1400">
                          <a:solidFill>
                            <a:schemeClr val="bg1"/>
                          </a:solidFill>
                        </a:rPr>
                        <a:t>Se termino la PoC donde se implementó en AWS,  una solución para eventos deportivos y otra para programas de cocina.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21434789"/>
                  </a:ext>
                </a:extLst>
              </a:tr>
            </a:tbl>
          </a:graphicData>
        </a:graphic>
      </p:graphicFrame>
      <p:sp>
        <p:nvSpPr>
          <p:cNvPr id="33" name="Rectángulo 32">
            <a:extLst>
              <a:ext uri="{FF2B5EF4-FFF2-40B4-BE49-F238E27FC236}">
                <a16:creationId xmlns:a16="http://schemas.microsoft.com/office/drawing/2014/main" id="{F9248851-5CC0-65D3-86E8-F56890D84E33}"/>
              </a:ext>
            </a:extLst>
          </p:cNvPr>
          <p:cNvSpPr/>
          <p:nvPr/>
        </p:nvSpPr>
        <p:spPr>
          <a:xfrm>
            <a:off x="229655" y="955734"/>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Transformación Tecnológica</a:t>
            </a: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395414"/>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bg1"/>
                </a:solidFill>
                <a:latin typeface="Roboto" panose="02000000000000000000" pitchFamily="2" charset="0"/>
                <a:ea typeface="Roboto" panose="02000000000000000000" pitchFamily="2" charset="0"/>
                <a:cs typeface="Roboto" panose="02000000000000000000" pitchFamily="2" charset="0"/>
              </a:rPr>
              <a:t>Mantener el posicionamiento de marca como líder tecnológico</a:t>
            </a:r>
          </a:p>
        </p:txBody>
      </p:sp>
      <p:sp>
        <p:nvSpPr>
          <p:cNvPr id="45" name="Rectángulo 44">
            <a:extLst>
              <a:ext uri="{FF2B5EF4-FFF2-40B4-BE49-F238E27FC236}">
                <a16:creationId xmlns:a16="http://schemas.microsoft.com/office/drawing/2014/main" id="{8F4CD1FD-D72D-5058-1D04-2B99DD002663}"/>
              </a:ext>
            </a:extLst>
          </p:cNvPr>
          <p:cNvSpPr/>
          <p:nvPr/>
        </p:nvSpPr>
        <p:spPr>
          <a:xfrm>
            <a:off x="2687696" y="3281326"/>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sp>
        <p:nvSpPr>
          <p:cNvPr id="48" name="Elipse 47">
            <a:extLst>
              <a:ext uri="{FF2B5EF4-FFF2-40B4-BE49-F238E27FC236}">
                <a16:creationId xmlns:a16="http://schemas.microsoft.com/office/drawing/2014/main" id="{59E85AE8-2150-74E5-8F6C-A9369E180DDE}"/>
              </a:ext>
            </a:extLst>
          </p:cNvPr>
          <p:cNvSpPr/>
          <p:nvPr/>
        </p:nvSpPr>
        <p:spPr>
          <a:xfrm>
            <a:off x="6915873" y="2846255"/>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50%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2" name="Elipse 1">
            <a:extLst>
              <a:ext uri="{FF2B5EF4-FFF2-40B4-BE49-F238E27FC236}">
                <a16:creationId xmlns:a16="http://schemas.microsoft.com/office/drawing/2014/main" id="{6D02B94C-C128-DE20-D0F6-CFF1A74BFEAC}"/>
              </a:ext>
            </a:extLst>
          </p:cNvPr>
          <p:cNvSpPr/>
          <p:nvPr/>
        </p:nvSpPr>
        <p:spPr>
          <a:xfrm>
            <a:off x="6915873" y="3726471"/>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10%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 name="Elipse 2">
            <a:extLst>
              <a:ext uri="{FF2B5EF4-FFF2-40B4-BE49-F238E27FC236}">
                <a16:creationId xmlns:a16="http://schemas.microsoft.com/office/drawing/2014/main" id="{C7E6F57E-4E3E-B0DB-D316-8AC2D8D61487}"/>
              </a:ext>
            </a:extLst>
          </p:cNvPr>
          <p:cNvSpPr/>
          <p:nvPr/>
        </p:nvSpPr>
        <p:spPr>
          <a:xfrm>
            <a:off x="6732429" y="6069848"/>
            <a:ext cx="543444" cy="261223"/>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100%</a:t>
            </a:r>
            <a:endParaRPr kumimoji="0" lang="es-AR" sz="1050" b="1" i="0" u="none" strike="noStrike" kern="0" cap="none" spc="0" normalizeH="0" baseline="0" noProof="0">
              <a:ln>
                <a:noFill/>
              </a:ln>
              <a:solidFill>
                <a:schemeClr val="bg1"/>
              </a:solidFill>
              <a:effectLst/>
              <a:uLnTx/>
              <a:uFillTx/>
              <a:latin typeface="Roboto"/>
              <a:ea typeface="Roboto"/>
              <a:cs typeface="Roboto"/>
              <a:sym typeface="Arial"/>
            </a:endParaRPr>
          </a:p>
        </p:txBody>
      </p:sp>
      <p:sp>
        <p:nvSpPr>
          <p:cNvPr id="4" name="Elipse 3">
            <a:extLst>
              <a:ext uri="{FF2B5EF4-FFF2-40B4-BE49-F238E27FC236}">
                <a16:creationId xmlns:a16="http://schemas.microsoft.com/office/drawing/2014/main" id="{DD5AF23C-3223-706E-38C0-7949022F3377}"/>
              </a:ext>
            </a:extLst>
          </p:cNvPr>
          <p:cNvSpPr/>
          <p:nvPr/>
        </p:nvSpPr>
        <p:spPr>
          <a:xfrm>
            <a:off x="6915873" y="4579613"/>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3" name="Rectángulo 12">
            <a:extLst>
              <a:ext uri="{FF2B5EF4-FFF2-40B4-BE49-F238E27FC236}">
                <a16:creationId xmlns:a16="http://schemas.microsoft.com/office/drawing/2014/main" id="{0D586F03-021C-C6E4-A593-ABC92BE4FAA5}"/>
              </a:ext>
            </a:extLst>
          </p:cNvPr>
          <p:cNvSpPr/>
          <p:nvPr/>
        </p:nvSpPr>
        <p:spPr>
          <a:xfrm>
            <a:off x="2687696" y="5022906"/>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4" name="Rectángulo 13">
            <a:extLst>
              <a:ext uri="{FF2B5EF4-FFF2-40B4-BE49-F238E27FC236}">
                <a16:creationId xmlns:a16="http://schemas.microsoft.com/office/drawing/2014/main" id="{05775E4C-1DBC-D32C-6760-40FA2435432D}"/>
              </a:ext>
            </a:extLst>
          </p:cNvPr>
          <p:cNvSpPr/>
          <p:nvPr/>
        </p:nvSpPr>
        <p:spPr>
          <a:xfrm>
            <a:off x="2687696" y="620046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6" name="CuadroTexto 5">
            <a:extLst>
              <a:ext uri="{FF2B5EF4-FFF2-40B4-BE49-F238E27FC236}">
                <a16:creationId xmlns:a16="http://schemas.microsoft.com/office/drawing/2014/main" id="{F6DF5527-B231-2473-EE11-D22A1E5D9F2A}"/>
              </a:ext>
            </a:extLst>
          </p:cNvPr>
          <p:cNvSpPr txBox="1"/>
          <p:nvPr/>
        </p:nvSpPr>
        <p:spPr>
          <a:xfrm>
            <a:off x="303496" y="3482386"/>
            <a:ext cx="2181205" cy="769441"/>
          </a:xfrm>
          <a:prstGeom prst="rect">
            <a:avLst/>
          </a:prstGeom>
          <a:noFill/>
        </p:spPr>
        <p:txBody>
          <a:bodyPr wrap="square" rtlCol="0">
            <a:spAutoFit/>
          </a:bodyPr>
          <a:lstStyle/>
          <a:p>
            <a:r>
              <a:rPr lang="es-AR" sz="1100">
                <a:solidFill>
                  <a:schemeClr val="accent1"/>
                </a:solidFill>
              </a:rPr>
              <a:t>GG: Los valores objetivo ya no representan las prioridades. Es necesario redefinirlos de cara al 3Q.</a:t>
            </a:r>
          </a:p>
        </p:txBody>
      </p:sp>
      <p:grpSp>
        <p:nvGrpSpPr>
          <p:cNvPr id="7" name="Group 6">
            <a:extLst>
              <a:ext uri="{FF2B5EF4-FFF2-40B4-BE49-F238E27FC236}">
                <a16:creationId xmlns:a16="http://schemas.microsoft.com/office/drawing/2014/main" id="{D4B4834A-864B-D393-EE3E-90DB1AC7D833}"/>
              </a:ext>
            </a:extLst>
          </p:cNvPr>
          <p:cNvGrpSpPr/>
          <p:nvPr/>
        </p:nvGrpSpPr>
        <p:grpSpPr>
          <a:xfrm>
            <a:off x="229655" y="6477967"/>
            <a:ext cx="6121713" cy="371601"/>
            <a:chOff x="229655" y="6477967"/>
            <a:chExt cx="6121713" cy="371601"/>
          </a:xfrm>
        </p:grpSpPr>
        <p:sp>
          <p:nvSpPr>
            <p:cNvPr id="8" name="Elipse 27">
              <a:extLst>
                <a:ext uri="{FF2B5EF4-FFF2-40B4-BE49-F238E27FC236}">
                  <a16:creationId xmlns:a16="http://schemas.microsoft.com/office/drawing/2014/main" id="{B84EC656-F953-D988-2091-B1790B453627}"/>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9" name="Elipse 28">
              <a:extLst>
                <a:ext uri="{FF2B5EF4-FFF2-40B4-BE49-F238E27FC236}">
                  <a16:creationId xmlns:a16="http://schemas.microsoft.com/office/drawing/2014/main" id="{0B86EB29-3B3B-C17F-3631-70942A58E73E}"/>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0" name="Elipse 30">
              <a:extLst>
                <a:ext uri="{FF2B5EF4-FFF2-40B4-BE49-F238E27FC236}">
                  <a16:creationId xmlns:a16="http://schemas.microsoft.com/office/drawing/2014/main" id="{9149D15E-C642-509E-E497-6E5315E7B1DF}"/>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11" name="Rectángulo 36">
              <a:extLst>
                <a:ext uri="{FF2B5EF4-FFF2-40B4-BE49-F238E27FC236}">
                  <a16:creationId xmlns:a16="http://schemas.microsoft.com/office/drawing/2014/main" id="{EF41035D-C0DA-0B34-7665-5E97B69778EE}"/>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2" name="Rectángulo 37">
              <a:extLst>
                <a:ext uri="{FF2B5EF4-FFF2-40B4-BE49-F238E27FC236}">
                  <a16:creationId xmlns:a16="http://schemas.microsoft.com/office/drawing/2014/main" id="{033A402F-082C-B302-84D4-20DB45D03EE5}"/>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15" name="Rectángulo 39">
              <a:extLst>
                <a:ext uri="{FF2B5EF4-FFF2-40B4-BE49-F238E27FC236}">
                  <a16:creationId xmlns:a16="http://schemas.microsoft.com/office/drawing/2014/main" id="{DC22F9C0-2CBF-A25D-9F8B-5FF8D2E6829D}"/>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Tree>
    <p:extLst>
      <p:ext uri="{BB962C8B-B14F-4D97-AF65-F5344CB8AC3E}">
        <p14:creationId xmlns:p14="http://schemas.microsoft.com/office/powerpoint/2010/main" val="21303741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a:extLst>
              <a:ext uri="{FF2B5EF4-FFF2-40B4-BE49-F238E27FC236}">
                <a16:creationId xmlns:a16="http://schemas.microsoft.com/office/drawing/2014/main" id="{DA63AFCF-7500-D6E7-45EC-BD7E63AA91AE}"/>
              </a:ext>
            </a:extLst>
          </p:cNvPr>
          <p:cNvSpPr txBox="1"/>
          <p:nvPr/>
        </p:nvSpPr>
        <p:spPr>
          <a:xfrm>
            <a:off x="229655" y="-61289"/>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graphicFrame>
        <p:nvGraphicFramePr>
          <p:cNvPr id="27" name="Tabla 12">
            <a:extLst>
              <a:ext uri="{FF2B5EF4-FFF2-40B4-BE49-F238E27FC236}">
                <a16:creationId xmlns:a16="http://schemas.microsoft.com/office/drawing/2014/main" id="{53726795-624E-36B2-FC3A-C29CAC957F73}"/>
              </a:ext>
            </a:extLst>
          </p:cNvPr>
          <p:cNvGraphicFramePr>
            <a:graphicFrameLocks noGrp="1"/>
          </p:cNvGraphicFramePr>
          <p:nvPr>
            <p:extLst>
              <p:ext uri="{D42A27DB-BD31-4B8C-83A1-F6EECF244321}">
                <p14:modId xmlns:p14="http://schemas.microsoft.com/office/powerpoint/2010/main" val="1070383388"/>
              </p:ext>
            </p:extLst>
          </p:nvPr>
        </p:nvGraphicFramePr>
        <p:xfrm>
          <a:off x="229655" y="1683400"/>
          <a:ext cx="11732689" cy="4740088"/>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50336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605880">
                <a:tc rowSpan="5">
                  <a:txBody>
                    <a:bodyPr/>
                    <a:lstStyle/>
                    <a:p>
                      <a:pPr algn="l"/>
                      <a:endParaRPr lang="es-ES" sz="1400" b="0">
                        <a:solidFill>
                          <a:schemeClr val="bg1"/>
                        </a:solidFill>
                        <a:latin typeface="Roboto"/>
                      </a:endParaRPr>
                    </a:p>
                    <a:p>
                      <a:pPr algn="l"/>
                      <a:endParaRPr lang="es-ES" sz="1400" b="0">
                        <a:solidFill>
                          <a:schemeClr val="bg1"/>
                        </a:solidFill>
                        <a:latin typeface="Roboto"/>
                      </a:endParaRPr>
                    </a:p>
                    <a:p>
                      <a:pPr algn="l"/>
                      <a:endParaRPr lang="es-ES" sz="1400" b="0">
                        <a:solidFill>
                          <a:schemeClr val="bg1"/>
                        </a:solidFill>
                        <a:latin typeface="Roboto"/>
                      </a:endParaRPr>
                    </a:p>
                    <a:p>
                      <a:pPr algn="l"/>
                      <a:endParaRPr lang="es-ES" sz="1400" b="0">
                        <a:solidFill>
                          <a:schemeClr val="bg1"/>
                        </a:solidFill>
                        <a:latin typeface="Roboto"/>
                      </a:endParaRPr>
                    </a:p>
                    <a:p>
                      <a:pPr algn="l"/>
                      <a:r>
                        <a:rPr lang="es-ES" sz="1400" b="0">
                          <a:solidFill>
                            <a:schemeClr val="bg1"/>
                          </a:solidFill>
                          <a:latin typeface="Roboto"/>
                        </a:rPr>
                        <a:t>Incrementar la eficiencia operativa y/o valor de negocio aumentando el nivel de autonomía a diferentes dominios de la red,  mediante observabilidad, orquestación,  AIOPs (asistir la operación mediante inteligencia artificial) y exponiéndola como servicio.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kern="1200">
                          <a:solidFill>
                            <a:schemeClr val="bg1"/>
                          </a:solidFill>
                          <a:latin typeface="Roboto"/>
                          <a:ea typeface="+mn-ea"/>
                          <a:cs typeface="+mn-cs"/>
                        </a:rPr>
                        <a:t>1 </a:t>
                      </a:r>
                      <a:r>
                        <a:rPr lang="es-ES" sz="1200" b="0" kern="1200" err="1">
                          <a:solidFill>
                            <a:schemeClr val="bg1"/>
                          </a:solidFill>
                          <a:latin typeface="Roboto"/>
                          <a:ea typeface="+mn-ea"/>
                          <a:cs typeface="+mn-cs"/>
                        </a:rPr>
                        <a:t>roadmap</a:t>
                      </a:r>
                      <a:r>
                        <a:rPr lang="es-ES" sz="1200" b="0" kern="1200">
                          <a:solidFill>
                            <a:schemeClr val="bg1"/>
                          </a:solidFill>
                          <a:latin typeface="Roboto"/>
                          <a:ea typeface="+mn-ea"/>
                          <a:cs typeface="+mn-cs"/>
                        </a:rPr>
                        <a:t> de redes autónomas con 2 exploraciones con </a:t>
                      </a:r>
                      <a:r>
                        <a:rPr lang="es-ES" sz="1200" b="0" kern="1200" err="1">
                          <a:solidFill>
                            <a:schemeClr val="bg1"/>
                          </a:solidFill>
                          <a:latin typeface="Roboto"/>
                          <a:ea typeface="+mn-ea"/>
                          <a:cs typeface="+mn-cs"/>
                        </a:rPr>
                        <a:t>vendors</a:t>
                      </a:r>
                      <a:r>
                        <a:rPr lang="es-ES" sz="1200" b="0" kern="1200">
                          <a:solidFill>
                            <a:schemeClr val="bg1"/>
                          </a:solidFill>
                          <a:latin typeface="Roboto"/>
                          <a:ea typeface="+mn-ea"/>
                          <a:cs typeface="+mn-cs"/>
                        </a:rPr>
                        <a:t> para encontrar </a:t>
                      </a:r>
                      <a:r>
                        <a:rPr lang="es-ES" sz="1200" b="0" kern="1200" err="1">
                          <a:solidFill>
                            <a:schemeClr val="bg1"/>
                          </a:solidFill>
                          <a:latin typeface="Roboto"/>
                          <a:ea typeface="+mn-ea"/>
                          <a:cs typeface="+mn-cs"/>
                        </a:rPr>
                        <a:t>insights</a:t>
                      </a:r>
                      <a:r>
                        <a:rPr lang="es-ES" sz="1200" b="0" kern="1200">
                          <a:solidFill>
                            <a:schemeClr val="bg1"/>
                          </a:solidFill>
                          <a:latin typeface="Roboto"/>
                          <a:ea typeface="+mn-ea"/>
                          <a:cs typeface="+mn-cs"/>
                        </a:rPr>
                        <a:t> y casos de uso a evaluar.</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400">
                          <a:solidFill>
                            <a:schemeClr val="bg1"/>
                          </a:solidFil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r h="634732">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1 implementación comercial de </a:t>
                      </a:r>
                      <a:r>
                        <a:rPr lang="es-ES" sz="1200" b="0" err="1">
                          <a:solidFill>
                            <a:schemeClr val="bg1"/>
                          </a:solidFill>
                          <a:latin typeface="Roboto"/>
                        </a:rPr>
                        <a:t>vBNG</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s-AR" sz="1200">
                          <a:solidFill>
                            <a:schemeClr val="bg1"/>
                          </a:solidFill>
                          <a:latin typeface="Roboto"/>
                          <a:ea typeface="Roboto"/>
                          <a:cs typeface="Roboto"/>
                        </a:rPr>
                        <a:t>+ Se realizó un Field Trial en Tucumán de Cisco, con resultado esperados satisfactorios</a:t>
                      </a:r>
                      <a:endParaRPr lang="es-AR" sz="1200">
                        <a:solidFill>
                          <a:schemeClr val="bg1"/>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17305278"/>
                  </a:ext>
                </a:extLst>
              </a:tr>
              <a:tr h="1091188">
                <a:tc vMerge="1">
                  <a:txBody>
                    <a:bodyPr/>
                    <a:lstStyle/>
                    <a:p>
                      <a:pPr algn="l"/>
                      <a:r>
                        <a:rPr lang="es-ES" sz="1400" b="0">
                          <a:solidFill>
                            <a:schemeClr val="bg1"/>
                          </a:solidFill>
                          <a:latin typeface="Roboto"/>
                        </a:rPr>
                        <a:t>Generar nuevos negocios dentro de B2C/B2B mediante el uso de </a:t>
                      </a:r>
                      <a:r>
                        <a:rPr lang="es-ES" sz="1400" b="0" err="1">
                          <a:solidFill>
                            <a:schemeClr val="bg1"/>
                          </a:solidFill>
                          <a:latin typeface="Roboto"/>
                        </a:rPr>
                        <a:t>tecnolgias</a:t>
                      </a:r>
                      <a:r>
                        <a:rPr lang="es-ES" sz="1400" b="0">
                          <a:solidFill>
                            <a:schemeClr val="bg1"/>
                          </a:solidFill>
                          <a:latin typeface="Roboto"/>
                        </a:rPr>
                        <a:t> de realidad inmersiva y lograr entendimiento de las capacidades de conectividad.</a:t>
                      </a:r>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1 alternativa NFVI al escenario de RAN actual que incluya ventajas, desventajas y TCO.</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400">
                          <a:solidFill>
                            <a:schemeClr val="bg1"/>
                          </a:solidFill>
                        </a:rPr>
                        <a:t>De momento no tenemos un driver técnico o económico para preferir este tipo de arquitecturas sobre las soluciones tradicionales. Se continuará monitoreando el avance a nivel industria buscando los puntos de quiebre que vuelvan atractiva la adopción de este tipo de soluciones.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71816147"/>
                  </a:ext>
                </a:extLst>
              </a:tr>
              <a:tr h="894395">
                <a:tc vMerge="1">
                  <a:txBody>
                    <a:bodyPr/>
                    <a:lstStyle/>
                    <a:p>
                      <a:pPr algn="l"/>
                      <a:endParaRPr lang="es-ES" sz="1400" b="0">
                        <a:solidFill>
                          <a:schemeClr val="bg1"/>
                        </a:solidFill>
                        <a:latin typeface="Roboto"/>
                      </a:endParaRPr>
                    </a:p>
                    <a:p>
                      <a:pPr algn="l"/>
                      <a:r>
                        <a:rPr lang="es-ES" sz="1400" b="0">
                          <a:solidFill>
                            <a:schemeClr val="bg1"/>
                          </a:solidFill>
                          <a:latin typeface="Roboto"/>
                        </a:rPr>
                        <a:t>DAI</a:t>
                      </a:r>
                    </a:p>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2 frameworks para la  programabilidad  de RMT y Fabric.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AR" sz="1400">
                          <a:solidFill>
                            <a:schemeClr val="bg1"/>
                          </a:solidFill>
                        </a:rPr>
                        <a:t>Definición del pliego tecnico para activar RFP de fabric en 3Q23, definición del escenario del módulo de controlador para la activación RFP RMT en 2H23 (escenario IMO)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21434789"/>
                  </a:ext>
                </a:extLst>
              </a:tr>
              <a:tr h="778989">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Aplicar predicicciones de reclamos al 100% del parque , automatizar el modelo y determinar causa raiz.</a:t>
                      </a:r>
                    </a:p>
                    <a:p>
                      <a:pPr algn="l"/>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355935396"/>
                  </a:ext>
                </a:extLst>
              </a:tr>
            </a:tbl>
          </a:graphicData>
        </a:graphic>
      </p:graphicFrame>
      <p:sp>
        <p:nvSpPr>
          <p:cNvPr id="33" name="Rectángulo 32">
            <a:extLst>
              <a:ext uri="{FF2B5EF4-FFF2-40B4-BE49-F238E27FC236}">
                <a16:creationId xmlns:a16="http://schemas.microsoft.com/office/drawing/2014/main" id="{F9248851-5CC0-65D3-86E8-F56890D84E33}"/>
              </a:ext>
            </a:extLst>
          </p:cNvPr>
          <p:cNvSpPr/>
          <p:nvPr/>
        </p:nvSpPr>
        <p:spPr>
          <a:xfrm>
            <a:off x="229655" y="762625"/>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Transformación Tecnológica</a:t>
            </a: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202305"/>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bg1"/>
                </a:solidFill>
                <a:latin typeface="Roboto" panose="02000000000000000000" pitchFamily="2" charset="0"/>
                <a:ea typeface="Roboto" panose="02000000000000000000" pitchFamily="2" charset="0"/>
                <a:cs typeface="Roboto" panose="02000000000000000000" pitchFamily="2" charset="0"/>
              </a:rPr>
              <a:t>Eficiencia Operativa</a:t>
            </a:r>
          </a:p>
        </p:txBody>
      </p:sp>
      <p:sp>
        <p:nvSpPr>
          <p:cNvPr id="45" name="Rectángulo 44">
            <a:extLst>
              <a:ext uri="{FF2B5EF4-FFF2-40B4-BE49-F238E27FC236}">
                <a16:creationId xmlns:a16="http://schemas.microsoft.com/office/drawing/2014/main" id="{8F4CD1FD-D72D-5058-1D04-2B99DD002663}"/>
              </a:ext>
            </a:extLst>
          </p:cNvPr>
          <p:cNvSpPr/>
          <p:nvPr/>
        </p:nvSpPr>
        <p:spPr>
          <a:xfrm>
            <a:off x="2770824" y="5106284"/>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48" name="Elipse 47">
            <a:extLst>
              <a:ext uri="{FF2B5EF4-FFF2-40B4-BE49-F238E27FC236}">
                <a16:creationId xmlns:a16="http://schemas.microsoft.com/office/drawing/2014/main" id="{59E85AE8-2150-74E5-8F6C-A9369E180DDE}"/>
              </a:ext>
            </a:extLst>
          </p:cNvPr>
          <p:cNvSpPr/>
          <p:nvPr/>
        </p:nvSpPr>
        <p:spPr>
          <a:xfrm>
            <a:off x="6917756" y="2283582"/>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2" name="Elipse 1">
            <a:extLst>
              <a:ext uri="{FF2B5EF4-FFF2-40B4-BE49-F238E27FC236}">
                <a16:creationId xmlns:a16="http://schemas.microsoft.com/office/drawing/2014/main" id="{6D02B94C-C128-DE20-D0F6-CFF1A74BFEAC}"/>
              </a:ext>
            </a:extLst>
          </p:cNvPr>
          <p:cNvSpPr/>
          <p:nvPr/>
        </p:nvSpPr>
        <p:spPr>
          <a:xfrm>
            <a:off x="6917756" y="2873554"/>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3" name="Elipse 2">
            <a:extLst>
              <a:ext uri="{FF2B5EF4-FFF2-40B4-BE49-F238E27FC236}">
                <a16:creationId xmlns:a16="http://schemas.microsoft.com/office/drawing/2014/main" id="{C7E6F57E-4E3E-B0DB-D316-8AC2D8D61487}"/>
              </a:ext>
            </a:extLst>
          </p:cNvPr>
          <p:cNvSpPr/>
          <p:nvPr/>
        </p:nvSpPr>
        <p:spPr>
          <a:xfrm>
            <a:off x="6917756" y="5146809"/>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84%</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4" name="Elipse 3">
            <a:extLst>
              <a:ext uri="{FF2B5EF4-FFF2-40B4-BE49-F238E27FC236}">
                <a16:creationId xmlns:a16="http://schemas.microsoft.com/office/drawing/2014/main" id="{DD5AF23C-3223-706E-38C0-7949022F3377}"/>
              </a:ext>
            </a:extLst>
          </p:cNvPr>
          <p:cNvSpPr/>
          <p:nvPr/>
        </p:nvSpPr>
        <p:spPr>
          <a:xfrm>
            <a:off x="6917756" y="3832070"/>
            <a:ext cx="360000" cy="360000"/>
          </a:xfrm>
          <a:prstGeom prst="ellipse">
            <a:avLst/>
          </a:prstGeom>
          <a:solidFill>
            <a:srgbClr val="2A8A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90%</a:t>
            </a:r>
            <a:endParaRPr kumimoji="0" lang="es-AR" sz="1050" b="1" i="0" u="none" strike="noStrike" kern="0" cap="none" spc="0" normalizeH="0" baseline="0" noProof="0">
              <a:ln>
                <a:noFill/>
              </a:ln>
              <a:solidFill>
                <a:schemeClr val="bg1"/>
              </a:solidFill>
              <a:effectLst/>
              <a:uLnTx/>
              <a:uFillTx/>
              <a:latin typeface="Roboto"/>
              <a:ea typeface="Roboto"/>
              <a:cs typeface="Roboto"/>
              <a:sym typeface="Arial"/>
            </a:endParaRPr>
          </a:p>
        </p:txBody>
      </p:sp>
      <p:sp>
        <p:nvSpPr>
          <p:cNvPr id="5" name="Elipse 4">
            <a:extLst>
              <a:ext uri="{FF2B5EF4-FFF2-40B4-BE49-F238E27FC236}">
                <a16:creationId xmlns:a16="http://schemas.microsoft.com/office/drawing/2014/main" id="{9444181C-21E8-0034-09AB-8332626C899D}"/>
              </a:ext>
            </a:extLst>
          </p:cNvPr>
          <p:cNvSpPr/>
          <p:nvPr/>
        </p:nvSpPr>
        <p:spPr>
          <a:xfrm>
            <a:off x="6917756" y="5998474"/>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grpSp>
        <p:nvGrpSpPr>
          <p:cNvPr id="8" name="Group 7">
            <a:extLst>
              <a:ext uri="{FF2B5EF4-FFF2-40B4-BE49-F238E27FC236}">
                <a16:creationId xmlns:a16="http://schemas.microsoft.com/office/drawing/2014/main" id="{25A17CC0-0903-6B46-F1F6-80E5B5761F20}"/>
              </a:ext>
            </a:extLst>
          </p:cNvPr>
          <p:cNvGrpSpPr/>
          <p:nvPr/>
        </p:nvGrpSpPr>
        <p:grpSpPr>
          <a:xfrm>
            <a:off x="229655" y="6477967"/>
            <a:ext cx="6121713" cy="371601"/>
            <a:chOff x="229655" y="6477967"/>
            <a:chExt cx="6121713" cy="371601"/>
          </a:xfrm>
        </p:grpSpPr>
        <p:sp>
          <p:nvSpPr>
            <p:cNvPr id="9" name="Elipse 27">
              <a:extLst>
                <a:ext uri="{FF2B5EF4-FFF2-40B4-BE49-F238E27FC236}">
                  <a16:creationId xmlns:a16="http://schemas.microsoft.com/office/drawing/2014/main" id="{F3ED318F-C905-CE07-7545-5C02486A0EB3}"/>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10" name="Elipse 28">
              <a:extLst>
                <a:ext uri="{FF2B5EF4-FFF2-40B4-BE49-F238E27FC236}">
                  <a16:creationId xmlns:a16="http://schemas.microsoft.com/office/drawing/2014/main" id="{5929D7DD-51B1-8B2D-FFFF-3A01CABFDCE1}"/>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1" name="Elipse 30">
              <a:extLst>
                <a:ext uri="{FF2B5EF4-FFF2-40B4-BE49-F238E27FC236}">
                  <a16:creationId xmlns:a16="http://schemas.microsoft.com/office/drawing/2014/main" id="{711A455B-34A4-DBC4-4C0A-44E8D4433430}"/>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12" name="Rectángulo 36">
              <a:extLst>
                <a:ext uri="{FF2B5EF4-FFF2-40B4-BE49-F238E27FC236}">
                  <a16:creationId xmlns:a16="http://schemas.microsoft.com/office/drawing/2014/main" id="{68E84100-412F-ACC7-2B7F-579431FCA487}"/>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3" name="Rectángulo 37">
              <a:extLst>
                <a:ext uri="{FF2B5EF4-FFF2-40B4-BE49-F238E27FC236}">
                  <a16:creationId xmlns:a16="http://schemas.microsoft.com/office/drawing/2014/main" id="{C9535590-8427-718E-DAC8-DD0CA4299B60}"/>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14" name="Rectángulo 39">
              <a:extLst>
                <a:ext uri="{FF2B5EF4-FFF2-40B4-BE49-F238E27FC236}">
                  <a16:creationId xmlns:a16="http://schemas.microsoft.com/office/drawing/2014/main" id="{A2668078-999C-E8DA-B947-8D53EE2CE905}"/>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Tree>
    <p:extLst>
      <p:ext uri="{BB962C8B-B14F-4D97-AF65-F5344CB8AC3E}">
        <p14:creationId xmlns:p14="http://schemas.microsoft.com/office/powerpoint/2010/main" val="4109275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12">
            <a:extLst>
              <a:ext uri="{FF2B5EF4-FFF2-40B4-BE49-F238E27FC236}">
                <a16:creationId xmlns:a16="http://schemas.microsoft.com/office/drawing/2014/main" id="{11AF7761-96BF-5CEE-E7BC-ACE614A8C153}"/>
              </a:ext>
            </a:extLst>
          </p:cNvPr>
          <p:cNvGraphicFramePr>
            <a:graphicFrameLocks noGrp="1"/>
          </p:cNvGraphicFramePr>
          <p:nvPr>
            <p:extLst>
              <p:ext uri="{D42A27DB-BD31-4B8C-83A1-F6EECF244321}">
                <p14:modId xmlns:p14="http://schemas.microsoft.com/office/powerpoint/2010/main" val="3908515445"/>
              </p:ext>
            </p:extLst>
          </p:nvPr>
        </p:nvGraphicFramePr>
        <p:xfrm>
          <a:off x="229656" y="1625210"/>
          <a:ext cx="11732689" cy="4807915"/>
        </p:xfrm>
        <a:graphic>
          <a:graphicData uri="http://schemas.openxmlformats.org/drawingml/2006/table">
            <a:tbl>
              <a:tblPr firstRow="1" bandRow="1"/>
              <a:tblGrid>
                <a:gridCol w="3667663">
                  <a:extLst>
                    <a:ext uri="{9D8B030D-6E8A-4147-A177-3AD203B41FA5}">
                      <a16:colId xmlns:a16="http://schemas.microsoft.com/office/drawing/2014/main" val="3602664136"/>
                    </a:ext>
                  </a:extLst>
                </a:gridCol>
                <a:gridCol w="3438712">
                  <a:extLst>
                    <a:ext uri="{9D8B030D-6E8A-4147-A177-3AD203B41FA5}">
                      <a16:colId xmlns:a16="http://schemas.microsoft.com/office/drawing/2014/main" val="3183989733"/>
                    </a:ext>
                  </a:extLst>
                </a:gridCol>
                <a:gridCol w="4626314">
                  <a:extLst>
                    <a:ext uri="{9D8B030D-6E8A-4147-A177-3AD203B41FA5}">
                      <a16:colId xmlns:a16="http://schemas.microsoft.com/office/drawing/2014/main" val="4119067495"/>
                    </a:ext>
                  </a:extLst>
                </a:gridCol>
              </a:tblGrid>
              <a:tr h="439965">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Objetivo Táctico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s-MX" sz="1600">
                          <a:solidFill>
                            <a:schemeClr val="bg1"/>
                          </a:solidFill>
                          <a:latin typeface="Roboto"/>
                        </a:rPr>
                        <a:t>Valor Objetivo</a:t>
                      </a:r>
                      <a:endParaRPr lang="es-AR" sz="1600">
                        <a:solidFill>
                          <a:schemeClr val="bg1"/>
                        </a:solidFill>
                        <a:latin typeface="Robot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685818" rtl="0" eaLnBrk="1" fontAlgn="auto" latinLnBrk="0" hangingPunct="1">
                        <a:lnSpc>
                          <a:spcPct val="100000"/>
                        </a:lnSpc>
                        <a:spcBef>
                          <a:spcPts val="0"/>
                        </a:spcBef>
                        <a:spcAft>
                          <a:spcPts val="0"/>
                        </a:spcAft>
                        <a:buClrTx/>
                        <a:buSzTx/>
                        <a:buFontTx/>
                        <a:buNone/>
                        <a:tabLst/>
                        <a:defRPr/>
                      </a:pPr>
                      <a:r>
                        <a:rPr lang="es-MX" sz="1600" b="1" kern="1200">
                          <a:solidFill>
                            <a:schemeClr val="bg1"/>
                          </a:solidFill>
                          <a:latin typeface="Roboto"/>
                          <a:ea typeface="+mn-ea"/>
                          <a:cs typeface="+mn-cs"/>
                        </a:rPr>
                        <a:t>Observaciones</a:t>
                      </a:r>
                      <a:endParaRPr lang="es-AR" sz="1600" b="1" kern="1200">
                        <a:solidFill>
                          <a:schemeClr val="bg1"/>
                        </a:solidFill>
                        <a:latin typeface="Roboto"/>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17616035"/>
                  </a:ext>
                </a:extLst>
              </a:tr>
              <a:tr h="897183">
                <a:tc>
                  <a:txBody>
                    <a:bodyPr/>
                    <a:lstStyle/>
                    <a:p>
                      <a:pPr algn="l"/>
                      <a:r>
                        <a:rPr lang="es-ES" sz="1400" b="0">
                          <a:solidFill>
                            <a:schemeClr val="bg1"/>
                          </a:solidFill>
                          <a:latin typeface="Roboto"/>
                        </a:rPr>
                        <a:t>Adaptar el modelo operativo a las necesidades del dominio digital , dominio de negocio y operaciones regionales</a:t>
                      </a:r>
                    </a:p>
                    <a:p>
                      <a:pPr lvl="0" algn="l">
                        <a:buNone/>
                      </a:pPr>
                      <a:endParaRPr lang="es-ES"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a:solidFill>
                            <a:schemeClr val="bg1"/>
                          </a:solidFill>
                          <a:latin typeface="Roboto"/>
                        </a:rPr>
                        <a:t>100% de los equipos de tecnología trabajando con el modelo operativo</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s-AR" sz="1400" b="0" i="0" u="none" strike="noStrike" kern="0" cap="none" spc="0" normalizeH="0" baseline="0" noProof="0">
                          <a:ln>
                            <a:noFill/>
                          </a:ln>
                          <a:solidFill>
                            <a:schemeClr val="bg1"/>
                          </a:solidFill>
                          <a:effectLst/>
                          <a:uLnTx/>
                          <a:uFillTx/>
                          <a:latin typeface="Roboto"/>
                          <a:ea typeface="+mn-ea"/>
                          <a:cs typeface="+mn-cs"/>
                        </a:rPr>
                        <a:t>Se ajustó el modelo operativo.</a:t>
                      </a:r>
                    </a:p>
                    <a:p>
                      <a:pPr marL="0" marR="0" lvl="0" indent="0" algn="l">
                        <a:lnSpc>
                          <a:spcPct val="100000"/>
                        </a:lnSpc>
                        <a:spcBef>
                          <a:spcPts val="0"/>
                        </a:spcBef>
                        <a:spcAft>
                          <a:spcPts val="0"/>
                        </a:spcAft>
                        <a:buSzTx/>
                        <a:buFont typeface="Arial"/>
                        <a:buNone/>
                      </a:pPr>
                      <a:r>
                        <a:rPr lang="es-AR" sz="1400" b="0" i="0" u="none" strike="noStrike" kern="0" cap="none" spc="0" normalizeH="0" baseline="0" noProof="0">
                          <a:ln>
                            <a:noFill/>
                          </a:ln>
                          <a:solidFill>
                            <a:schemeClr val="bg1"/>
                          </a:solidFill>
                          <a:effectLst/>
                          <a:uLnTx/>
                          <a:uFillTx/>
                          <a:latin typeface="Roboto"/>
                          <a:ea typeface="+mn-ea"/>
                          <a:cs typeface="+mn-cs"/>
                        </a:rPr>
                        <a:t>Se está comenzando a utilizar un nuevo Jira integrado a los OKRs.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89485829"/>
                  </a:ext>
                </a:extLst>
              </a:tr>
              <a:tr h="552112">
                <a:tc rowSpan="2">
                  <a:txBody>
                    <a:bodyPr/>
                    <a:lstStyle/>
                    <a:p>
                      <a:pPr algn="l"/>
                      <a:endParaRPr lang="es-ES" sz="1400" b="0">
                        <a:solidFill>
                          <a:schemeClr val="bg1"/>
                        </a:solidFill>
                        <a:latin typeface="Roboto"/>
                      </a:endParaRPr>
                    </a:p>
                    <a:p>
                      <a:pPr algn="l"/>
                      <a:r>
                        <a:rPr lang="es-ES" sz="1400" b="0">
                          <a:solidFill>
                            <a:schemeClr val="bg1"/>
                          </a:solidFill>
                          <a:latin typeface="Roboto"/>
                        </a:rPr>
                        <a:t>Lograr el apoyo y </a:t>
                      </a:r>
                      <a:r>
                        <a:rPr lang="es-ES" sz="1400" b="0" err="1">
                          <a:solidFill>
                            <a:schemeClr val="bg1"/>
                          </a:solidFill>
                          <a:latin typeface="Roboto"/>
                        </a:rPr>
                        <a:t>polinizacion</a:t>
                      </a:r>
                      <a:r>
                        <a:rPr lang="es-ES" sz="1400" b="0">
                          <a:solidFill>
                            <a:schemeClr val="bg1"/>
                          </a:solidFill>
                          <a:latin typeface="Roboto"/>
                        </a:rPr>
                        <a:t> en la adopción de Redes Autónomas como herramienta de sustentabilidad.</a:t>
                      </a:r>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algn="l" defTabSz="914400" rtl="0" eaLnBrk="1" latinLnBrk="0" hangingPunct="1"/>
                      <a:r>
                        <a:rPr lang="es-ES" sz="1200" b="0" kern="1200">
                          <a:solidFill>
                            <a:schemeClr val="bg1"/>
                          </a:solidFill>
                          <a:latin typeface="Roboto"/>
                          <a:ea typeface="+mn-ea"/>
                          <a:cs typeface="+mn-cs"/>
                        </a:rPr>
                        <a:t>Posicionar la </a:t>
                      </a:r>
                      <a:r>
                        <a:rPr lang="es-ES" sz="1200" b="0" kern="1200" err="1">
                          <a:solidFill>
                            <a:schemeClr val="bg1"/>
                          </a:solidFill>
                          <a:latin typeface="Roboto"/>
                          <a:ea typeface="+mn-ea"/>
                          <a:cs typeface="+mn-cs"/>
                        </a:rPr>
                        <a:t>tranf</a:t>
                      </a:r>
                      <a:r>
                        <a:rPr lang="es-ES" sz="1200" b="0" kern="1200">
                          <a:solidFill>
                            <a:schemeClr val="bg1"/>
                          </a:solidFill>
                          <a:latin typeface="Roboto"/>
                          <a:ea typeface="+mn-ea"/>
                          <a:cs typeface="+mn-cs"/>
                        </a:rPr>
                        <a:t>. hacia AN como tema de importancia en C-</a:t>
                      </a:r>
                      <a:r>
                        <a:rPr lang="es-ES" sz="1200" b="0" kern="1200" err="1">
                          <a:solidFill>
                            <a:schemeClr val="bg1"/>
                          </a:solidFill>
                          <a:latin typeface="Roboto"/>
                          <a:ea typeface="+mn-ea"/>
                          <a:cs typeface="+mn-cs"/>
                        </a:rPr>
                        <a:t>Level</a:t>
                      </a:r>
                      <a:r>
                        <a:rPr lang="es-ES" sz="1200" b="0" kern="1200">
                          <a:solidFill>
                            <a:schemeClr val="bg1"/>
                          </a:solidFill>
                          <a:latin typeface="Roboto"/>
                          <a:ea typeface="+mn-ea"/>
                          <a:cs typeface="+mn-cs"/>
                        </a:rPr>
                        <a:t>.</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r>
                        <a:rPr lang="es-AR" sz="1400">
                          <a:solidFill>
                            <a:schemeClr val="bg1"/>
                          </a:solidFill>
                        </a:rPr>
                        <a:t>Se cambia el objetivo al Dominio Digital Tecnología y Conectividad.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9057294"/>
                  </a:ext>
                </a:extLst>
              </a:tr>
              <a:tr h="785035">
                <a:tc vMerge="1">
                  <a:txBody>
                    <a:bodyPr/>
                    <a:lstStyle/>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80% de respuestas positivas en cuestionarios luego de los workshop.</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s-AR" sz="1400">
                          <a:solidFill>
                            <a:schemeClr val="bg1"/>
                          </a:solidFill>
                        </a:rPr>
                        <a:t>No se han realizado las encuestas aún.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chemeClr val="bg1"/>
                        </a:solidFill>
                        <a:effectLst/>
                        <a:uLnTx/>
                        <a:uFillTx/>
                        <a:latin typeface="Roboto"/>
                        <a:ea typeface="+mn-ea"/>
                        <a:cs typeface="+mn-c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17305278"/>
                  </a:ext>
                </a:extLst>
              </a:tr>
              <a:tr h="1000705">
                <a:tc rowSpan="2">
                  <a:txBody>
                    <a:bodyPr/>
                    <a:lstStyle/>
                    <a:p>
                      <a:pPr algn="l"/>
                      <a:r>
                        <a:rPr lang="es-ES" sz="1400" b="0">
                          <a:solidFill>
                            <a:schemeClr val="bg1"/>
                          </a:solidFill>
                          <a:latin typeface="Roboto"/>
                        </a:rPr>
                        <a:t>Mejorar la entrega de valor y servicios de TRS mediante el </a:t>
                      </a:r>
                      <a:r>
                        <a:rPr lang="es-ES" sz="1400" b="0" err="1">
                          <a:solidFill>
                            <a:schemeClr val="bg1"/>
                          </a:solidFill>
                          <a:latin typeface="Roboto"/>
                        </a:rPr>
                        <a:t>Reskill</a:t>
                      </a:r>
                      <a:r>
                        <a:rPr lang="es-ES" sz="1400" b="0">
                          <a:solidFill>
                            <a:schemeClr val="bg1"/>
                          </a:solidFill>
                          <a:latin typeface="Roboto"/>
                        </a:rPr>
                        <a:t> de colaboradores.</a:t>
                      </a:r>
                    </a:p>
                    <a:p>
                      <a:pPr algn="l"/>
                      <a:endParaRPr lang="es-ES" sz="1400" b="0">
                        <a:solidFill>
                          <a:schemeClr val="bg1"/>
                        </a:solidFill>
                        <a:latin typeface="Roboto"/>
                      </a:endParaRPr>
                    </a:p>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50% del equipo con conocimiento de Base en programación.</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s-AR" sz="1400">
                          <a:solidFill>
                            <a:schemeClr val="bg1"/>
                          </a:solidFill>
                        </a:rPr>
                        <a:t>SE: los 5 integrantes con conocimientos base de programación ( Python, C, Android, javascript/node.js)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71816147"/>
                  </a:ext>
                </a:extLst>
              </a:tr>
              <a:tr h="905810">
                <a:tc vMerge="1">
                  <a:txBody>
                    <a:bodyPr/>
                    <a:lstStyle/>
                    <a:p>
                      <a:pPr algn="l"/>
                      <a:endParaRPr lang="es-ES" sz="1400" b="0">
                        <a:solidFill>
                          <a:schemeClr val="bg1"/>
                        </a:solidFill>
                        <a:latin typeface="Roboto"/>
                      </a:endParaRPr>
                    </a:p>
                    <a:p>
                      <a:pPr algn="l"/>
                      <a:endParaRPr lang="es-AR" sz="14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r>
                        <a:rPr lang="es-ES" sz="1200" b="0">
                          <a:solidFill>
                            <a:schemeClr val="bg1"/>
                          </a:solidFill>
                          <a:latin typeface="Roboto"/>
                        </a:rPr>
                        <a:t>10% del equipo con conocimiento de Base AI/ML.</a:t>
                      </a:r>
                      <a:endParaRPr lang="es-AR" sz="1200" b="0">
                        <a:solidFill>
                          <a:schemeClr val="bg1"/>
                        </a:solidFill>
                        <a:latin typeface="Roboto"/>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s-AR" sz="1400">
                          <a:solidFill>
                            <a:schemeClr val="bg1"/>
                          </a:solidFill>
                        </a:rPr>
                        <a:t>SE: 3 integrantes del Equipo participaron en Workshop de ML dictado por AWS (Deepracer).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21434789"/>
                  </a:ext>
                </a:extLst>
              </a:tr>
            </a:tbl>
          </a:graphicData>
        </a:graphic>
      </p:graphicFrame>
      <p:sp>
        <p:nvSpPr>
          <p:cNvPr id="43" name="TextBox 1">
            <a:extLst>
              <a:ext uri="{FF2B5EF4-FFF2-40B4-BE49-F238E27FC236}">
                <a16:creationId xmlns:a16="http://schemas.microsoft.com/office/drawing/2014/main" id="{DA63AFCF-7500-D6E7-45EC-BD7E63AA91AE}"/>
              </a:ext>
            </a:extLst>
          </p:cNvPr>
          <p:cNvSpPr txBox="1"/>
          <p:nvPr/>
        </p:nvSpPr>
        <p:spPr>
          <a:xfrm>
            <a:off x="392462" y="-161235"/>
            <a:ext cx="5527344"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kern="1200">
                <a:latin typeface="+mj-lt"/>
                <a:ea typeface="+mj-ea"/>
                <a:cs typeface="+mj-cs"/>
              </a:rPr>
              <a:t>OKRs - TRS</a:t>
            </a:r>
            <a:endParaRPr lang="en-US" sz="2900" b="1" kern="1200">
              <a:highlight>
                <a:srgbClr val="BC3CF9"/>
              </a:highlight>
              <a:latin typeface="+mj-lt"/>
              <a:ea typeface="+mj-ea"/>
              <a:cs typeface="+mj-cs"/>
            </a:endParaRPr>
          </a:p>
        </p:txBody>
      </p:sp>
      <p:sp>
        <p:nvSpPr>
          <p:cNvPr id="33" name="Rectángulo 32">
            <a:extLst>
              <a:ext uri="{FF2B5EF4-FFF2-40B4-BE49-F238E27FC236}">
                <a16:creationId xmlns:a16="http://schemas.microsoft.com/office/drawing/2014/main" id="{F9248851-5CC0-65D3-86E8-F56890D84E33}"/>
              </a:ext>
            </a:extLst>
          </p:cNvPr>
          <p:cNvSpPr/>
          <p:nvPr/>
        </p:nvSpPr>
        <p:spPr>
          <a:xfrm>
            <a:off x="229655" y="662679"/>
            <a:ext cx="11732690" cy="386218"/>
          </a:xfrm>
          <a:prstGeom prst="rect">
            <a:avLst/>
          </a:prstGeom>
          <a:solidFill>
            <a:srgbClr val="C7F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bg1"/>
                </a:solidFill>
                <a:latin typeface="Roboto" panose="02000000000000000000" pitchFamily="2" charset="0"/>
                <a:ea typeface="Roboto" panose="02000000000000000000" pitchFamily="2" charset="0"/>
                <a:cs typeface="Lato Medium" panose="020F0502020204030203" pitchFamily="34" charset="0"/>
              </a:rPr>
              <a:t>Transformación Cultural</a:t>
            </a:r>
          </a:p>
        </p:txBody>
      </p:sp>
      <p:sp>
        <p:nvSpPr>
          <p:cNvPr id="35" name="Rectángulo 34">
            <a:extLst>
              <a:ext uri="{FF2B5EF4-FFF2-40B4-BE49-F238E27FC236}">
                <a16:creationId xmlns:a16="http://schemas.microsoft.com/office/drawing/2014/main" id="{D15357D1-306E-0689-198A-917A8D712AEA}"/>
              </a:ext>
            </a:extLst>
          </p:cNvPr>
          <p:cNvSpPr/>
          <p:nvPr/>
        </p:nvSpPr>
        <p:spPr>
          <a:xfrm>
            <a:off x="229655" y="1102359"/>
            <a:ext cx="11732690" cy="386218"/>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bg1"/>
                </a:solidFill>
                <a:latin typeface="Roboto" panose="02000000000000000000" pitchFamily="2" charset="0"/>
                <a:ea typeface="Roboto" panose="02000000000000000000" pitchFamily="2" charset="0"/>
                <a:cs typeface="Roboto" panose="02000000000000000000" pitchFamily="2" charset="0"/>
              </a:rPr>
              <a:t>Continuar con la transformación organizacional y cultural</a:t>
            </a:r>
          </a:p>
        </p:txBody>
      </p:sp>
      <p:sp>
        <p:nvSpPr>
          <p:cNvPr id="45" name="Rectángulo 44">
            <a:extLst>
              <a:ext uri="{FF2B5EF4-FFF2-40B4-BE49-F238E27FC236}">
                <a16:creationId xmlns:a16="http://schemas.microsoft.com/office/drawing/2014/main" id="{8F4CD1FD-D72D-5058-1D04-2B99DD002663}"/>
              </a:ext>
            </a:extLst>
          </p:cNvPr>
          <p:cNvSpPr/>
          <p:nvPr/>
        </p:nvSpPr>
        <p:spPr>
          <a:xfrm>
            <a:off x="2687696" y="591120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9" name="Rectángulo 8">
            <a:extLst>
              <a:ext uri="{FF2B5EF4-FFF2-40B4-BE49-F238E27FC236}">
                <a16:creationId xmlns:a16="http://schemas.microsoft.com/office/drawing/2014/main" id="{ED30089A-7C97-AEF7-7686-765CBCE3C75E}"/>
              </a:ext>
            </a:extLst>
          </p:cNvPr>
          <p:cNvSpPr/>
          <p:nvPr/>
        </p:nvSpPr>
        <p:spPr>
          <a:xfrm>
            <a:off x="2751880" y="2747737"/>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200">
                <a:solidFill>
                  <a:schemeClr val="bg1"/>
                </a:solidFill>
                <a:latin typeface="Roboto"/>
                <a:ea typeface="Roboto"/>
                <a:cs typeface="Roboto"/>
              </a:rPr>
              <a:t>ON TRACK</a:t>
            </a:r>
            <a:endParaRPr lang="es-AR" sz="1200">
              <a:solidFill>
                <a:schemeClr val="bg1"/>
              </a:solidFill>
              <a:latin typeface="Roboto" panose="02000000000000000000" pitchFamily="2" charset="0"/>
              <a:ea typeface="Roboto" panose="02000000000000000000" pitchFamily="2" charset="0"/>
            </a:endParaRPr>
          </a:p>
        </p:txBody>
      </p:sp>
      <p:sp>
        <p:nvSpPr>
          <p:cNvPr id="7" name="Rectángulo 6">
            <a:extLst>
              <a:ext uri="{FF2B5EF4-FFF2-40B4-BE49-F238E27FC236}">
                <a16:creationId xmlns:a16="http://schemas.microsoft.com/office/drawing/2014/main" id="{B284D993-D8B7-5037-2666-E99CE7480972}"/>
              </a:ext>
            </a:extLst>
          </p:cNvPr>
          <p:cNvSpPr/>
          <p:nvPr/>
        </p:nvSpPr>
        <p:spPr>
          <a:xfrm>
            <a:off x="2751880" y="4110263"/>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200">
                <a:solidFill>
                  <a:schemeClr val="bg1"/>
                </a:solidFill>
                <a:latin typeface="Roboto"/>
                <a:ea typeface="Roboto"/>
                <a:cs typeface="Roboto"/>
              </a:rPr>
              <a:t>ON TRACK</a:t>
            </a:r>
            <a:endParaRPr lang="es-AR" sz="1200">
              <a:solidFill>
                <a:schemeClr val="bg1"/>
              </a:solidFill>
              <a:latin typeface="Roboto" panose="02000000000000000000" pitchFamily="2" charset="0"/>
              <a:ea typeface="Roboto" panose="02000000000000000000" pitchFamily="2" charset="0"/>
            </a:endParaRPr>
          </a:p>
        </p:txBody>
      </p:sp>
      <p:grpSp>
        <p:nvGrpSpPr>
          <p:cNvPr id="8" name="Group 7">
            <a:extLst>
              <a:ext uri="{FF2B5EF4-FFF2-40B4-BE49-F238E27FC236}">
                <a16:creationId xmlns:a16="http://schemas.microsoft.com/office/drawing/2014/main" id="{237D2BED-B684-48E8-405E-F2F4D5C05A39}"/>
              </a:ext>
            </a:extLst>
          </p:cNvPr>
          <p:cNvGrpSpPr/>
          <p:nvPr/>
        </p:nvGrpSpPr>
        <p:grpSpPr>
          <a:xfrm>
            <a:off x="229655" y="6477967"/>
            <a:ext cx="6121713" cy="371601"/>
            <a:chOff x="229655" y="6477967"/>
            <a:chExt cx="6121713" cy="371601"/>
          </a:xfrm>
        </p:grpSpPr>
        <p:sp>
          <p:nvSpPr>
            <p:cNvPr id="10" name="Elipse 27">
              <a:extLst>
                <a:ext uri="{FF2B5EF4-FFF2-40B4-BE49-F238E27FC236}">
                  <a16:creationId xmlns:a16="http://schemas.microsoft.com/office/drawing/2014/main" id="{85822FF7-6909-BAA2-4C1B-436507489C20}"/>
                </a:ext>
              </a:extLst>
            </p:cNvPr>
            <p:cNvSpPr/>
            <p:nvPr/>
          </p:nvSpPr>
          <p:spPr>
            <a:xfrm>
              <a:off x="5991368" y="6477967"/>
              <a:ext cx="360000" cy="360000"/>
            </a:xfrm>
            <a:prstGeom prst="ellipse">
              <a:avLst/>
            </a:prstGeom>
            <a:solidFill>
              <a:srgbClr val="FF00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20%</a:t>
              </a:r>
            </a:p>
          </p:txBody>
        </p:sp>
        <p:sp>
          <p:nvSpPr>
            <p:cNvPr id="11" name="Elipse 28">
              <a:extLst>
                <a:ext uri="{FF2B5EF4-FFF2-40B4-BE49-F238E27FC236}">
                  <a16:creationId xmlns:a16="http://schemas.microsoft.com/office/drawing/2014/main" id="{87812654-0FB0-4AF8-F87B-9802E5DF40A7}"/>
                </a:ext>
              </a:extLst>
            </p:cNvPr>
            <p:cNvSpPr/>
            <p:nvPr/>
          </p:nvSpPr>
          <p:spPr>
            <a:xfrm>
              <a:off x="5597449" y="6477967"/>
              <a:ext cx="360000" cy="360000"/>
            </a:xfrm>
            <a:prstGeom prst="ellipse">
              <a:avLst/>
            </a:prstGeom>
            <a:solidFill>
              <a:srgbClr val="FFFF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panose="02000000000000000000" pitchFamily="2" charset="0"/>
                  <a:ea typeface="Roboto" panose="02000000000000000000" pitchFamily="2" charset="0"/>
                  <a:sym typeface="Arial"/>
                </a:rPr>
                <a:t>60%</a:t>
              </a:r>
              <a:endPar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endParaRPr>
            </a:p>
          </p:txBody>
        </p:sp>
        <p:sp>
          <p:nvSpPr>
            <p:cNvPr id="12" name="Elipse 30">
              <a:extLst>
                <a:ext uri="{FF2B5EF4-FFF2-40B4-BE49-F238E27FC236}">
                  <a16:creationId xmlns:a16="http://schemas.microsoft.com/office/drawing/2014/main" id="{5963E47C-B2E5-E77A-10E2-B6685BCF446D}"/>
                </a:ext>
              </a:extLst>
            </p:cNvPr>
            <p:cNvSpPr/>
            <p:nvPr/>
          </p:nvSpPr>
          <p:spPr>
            <a:xfrm>
              <a:off x="5201209" y="647796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a:ln>
                    <a:noFill/>
                  </a:ln>
                  <a:solidFill>
                    <a:schemeClr val="bg1"/>
                  </a:solidFill>
                  <a:effectLst/>
                  <a:uLnTx/>
                  <a:uFillTx/>
                  <a:latin typeface="Roboto" panose="02000000000000000000" pitchFamily="2" charset="0"/>
                  <a:ea typeface="Roboto" panose="02000000000000000000" pitchFamily="2" charset="0"/>
                  <a:sym typeface="Arial"/>
                </a:rPr>
                <a:t>85%</a:t>
              </a:r>
            </a:p>
          </p:txBody>
        </p:sp>
        <p:sp>
          <p:nvSpPr>
            <p:cNvPr id="13" name="Rectángulo 36">
              <a:extLst>
                <a:ext uri="{FF2B5EF4-FFF2-40B4-BE49-F238E27FC236}">
                  <a16:creationId xmlns:a16="http://schemas.microsoft.com/office/drawing/2014/main" id="{99131551-66FF-D1CD-A751-364A4F59F193}"/>
                </a:ext>
              </a:extLst>
            </p:cNvPr>
            <p:cNvSpPr/>
            <p:nvPr/>
          </p:nvSpPr>
          <p:spPr>
            <a:xfrm>
              <a:off x="229655" y="6554220"/>
              <a:ext cx="1080000" cy="295348"/>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ON TRACK</a:t>
              </a:r>
            </a:p>
          </p:txBody>
        </p:sp>
        <p:sp>
          <p:nvSpPr>
            <p:cNvPr id="14" name="Rectángulo 37">
              <a:extLst>
                <a:ext uri="{FF2B5EF4-FFF2-40B4-BE49-F238E27FC236}">
                  <a16:creationId xmlns:a16="http://schemas.microsoft.com/office/drawing/2014/main" id="{80FFAB26-72F6-CD73-21C1-2B605763BC44}"/>
                </a:ext>
              </a:extLst>
            </p:cNvPr>
            <p:cNvSpPr/>
            <p:nvPr/>
          </p:nvSpPr>
          <p:spPr>
            <a:xfrm>
              <a:off x="1391633" y="6551626"/>
              <a:ext cx="1080000" cy="2953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WARNING</a:t>
              </a:r>
            </a:p>
          </p:txBody>
        </p:sp>
        <p:sp>
          <p:nvSpPr>
            <p:cNvPr id="15" name="Rectángulo 39">
              <a:extLst>
                <a:ext uri="{FF2B5EF4-FFF2-40B4-BE49-F238E27FC236}">
                  <a16:creationId xmlns:a16="http://schemas.microsoft.com/office/drawing/2014/main" id="{2F590CA1-2D0D-8A9E-0B0F-D602576F3256}"/>
                </a:ext>
              </a:extLst>
            </p:cNvPr>
            <p:cNvSpPr/>
            <p:nvPr/>
          </p:nvSpPr>
          <p:spPr>
            <a:xfrm>
              <a:off x="2553611" y="6542619"/>
              <a:ext cx="1080000" cy="2953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a:solidFill>
                    <a:schemeClr val="bg1"/>
                  </a:solidFill>
                  <a:latin typeface="Roboto" panose="02000000000000000000" pitchFamily="2" charset="0"/>
                  <a:ea typeface="Roboto" panose="02000000000000000000" pitchFamily="2" charset="0"/>
                </a:rPr>
                <a:t>OFF TRACK</a:t>
              </a:r>
            </a:p>
          </p:txBody>
        </p:sp>
      </p:grpSp>
      <p:sp>
        <p:nvSpPr>
          <p:cNvPr id="16" name="Elipse 7">
            <a:extLst>
              <a:ext uri="{FF2B5EF4-FFF2-40B4-BE49-F238E27FC236}">
                <a16:creationId xmlns:a16="http://schemas.microsoft.com/office/drawing/2014/main" id="{1C40FC20-7000-D27C-3884-9147E9CA5321}"/>
              </a:ext>
            </a:extLst>
          </p:cNvPr>
          <p:cNvSpPr/>
          <p:nvPr/>
        </p:nvSpPr>
        <p:spPr>
          <a:xfrm>
            <a:off x="6833780" y="2567737"/>
            <a:ext cx="360000" cy="360000"/>
          </a:xfrm>
          <a:prstGeom prst="ellipse">
            <a:avLst/>
          </a:prstGeom>
          <a:solidFill>
            <a:srgbClr val="009900"/>
          </a:solid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s-AR" sz="1050" b="1" kern="0">
                <a:solidFill>
                  <a:schemeClr val="bg1"/>
                </a:solidFill>
                <a:latin typeface="Roboto"/>
                <a:ea typeface="Roboto"/>
                <a:cs typeface="Roboto"/>
                <a:sym typeface="Arial"/>
              </a:rPr>
              <a:t>90</a:t>
            </a:r>
            <a:r>
              <a:rPr kumimoji="0" lang="es-AR" sz="1050" b="1" i="0" u="none" strike="noStrike" kern="0" cap="none" spc="0" normalizeH="0" baseline="0" noProof="0">
                <a:ln>
                  <a:noFill/>
                </a:ln>
                <a:solidFill>
                  <a:schemeClr val="bg1"/>
                </a:solidFill>
                <a:effectLst/>
                <a:uLnTx/>
                <a:uFillTx/>
                <a:latin typeface="Roboto"/>
                <a:ea typeface="Roboto"/>
                <a:cs typeface="Roboto"/>
                <a:sym typeface="Arial"/>
              </a:rPr>
              <a:t>%</a:t>
            </a:r>
          </a:p>
        </p:txBody>
      </p:sp>
    </p:spTree>
    <p:extLst>
      <p:ext uri="{BB962C8B-B14F-4D97-AF65-F5344CB8AC3E}">
        <p14:creationId xmlns:p14="http://schemas.microsoft.com/office/powerpoint/2010/main" val="7733922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261546" y="2125328"/>
            <a:ext cx="11834362" cy="1140387"/>
          </a:xfrm>
        </p:spPr>
        <p:txBody>
          <a:bodyPr>
            <a:normAutofit fontScale="90000"/>
          </a:bodyPr>
          <a:lstStyle/>
          <a:p>
            <a:r>
              <a:rPr lang="es-AR" sz="4800"/>
              <a:t>Iniciativa | </a:t>
            </a:r>
            <a:r>
              <a:rPr lang="es-AR" sz="4800">
                <a:ea typeface="+mj-lt"/>
                <a:cs typeface="+mj-lt"/>
              </a:rPr>
              <a:t>Redes Autónomas |</a:t>
            </a:r>
            <a:r>
              <a:rPr lang="es-AR" sz="4800"/>
              <a:t> POC Orquestador de Servicios CP4NA (IBM)</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86659" y="6368104"/>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Damián del Campo</a:t>
            </a:r>
            <a:endParaRPr lang="es-AR" sz="1100" b="1">
              <a:latin typeface="Calibri"/>
              <a:ea typeface="Roboto"/>
              <a:cs typeface="Calibri"/>
            </a:endParaRPr>
          </a:p>
          <a:p>
            <a:pPr marL="171450" indent="-171450">
              <a:buFont typeface="Arial" panose="020B0604020202020204" pitchFamily="34" charset="0"/>
              <a:buChar char="•"/>
            </a:pPr>
            <a:r>
              <a:rPr lang="es-AR" sz="1100" b="1">
                <a:latin typeface="Roboto"/>
                <a:ea typeface="Roboto"/>
                <a:cs typeface="Roboto"/>
              </a:rPr>
              <a:t>Responde</a:t>
            </a:r>
            <a:r>
              <a:rPr lang="es-AR" sz="1100" b="1">
                <a:latin typeface="Roboto"/>
                <a:ea typeface="Roboto"/>
              </a:rPr>
              <a:t> en el chat: </a:t>
            </a:r>
            <a:r>
              <a:rPr lang="es-AR" sz="1100" b="1">
                <a:ea typeface="+mn-lt"/>
                <a:cs typeface="+mn-lt"/>
              </a:rPr>
              <a:t>Adrián Grimaldi</a:t>
            </a:r>
            <a:r>
              <a:rPr lang="es-AR" sz="1100" b="1">
                <a:latin typeface="Roboto"/>
                <a:ea typeface="Roboto"/>
              </a:rPr>
              <a:t>/</a:t>
            </a:r>
            <a:r>
              <a:rPr lang="es-AR" sz="1100" b="1" err="1">
                <a:latin typeface="Roboto"/>
                <a:ea typeface="Roboto"/>
              </a:rPr>
              <a:t>Guic</a:t>
            </a:r>
            <a:endParaRPr lang="es-AR" sz="1100" b="1" err="1">
              <a:latin typeface="Roboto"/>
              <a:ea typeface="Roboto"/>
              <a:cs typeface="Roboto"/>
            </a:endParaRPr>
          </a:p>
        </p:txBody>
      </p:sp>
      <p:sp>
        <p:nvSpPr>
          <p:cNvPr id="5" name="Rectángulo redondeado 5">
            <a:extLst>
              <a:ext uri="{FF2B5EF4-FFF2-40B4-BE49-F238E27FC236}">
                <a16:creationId xmlns:a16="http://schemas.microsoft.com/office/drawing/2014/main" id="{C3800DBB-83D4-373F-0636-71D71DAD39F2}"/>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spTree>
    <p:extLst>
      <p:ext uri="{BB962C8B-B14F-4D97-AF65-F5344CB8AC3E}">
        <p14:creationId xmlns:p14="http://schemas.microsoft.com/office/powerpoint/2010/main" val="23780399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221193" y="310547"/>
            <a:ext cx="8470320" cy="369332"/>
          </a:xfrm>
          <a:prstGeom prst="rect">
            <a:avLst/>
          </a:prstGeom>
          <a:noFill/>
        </p:spPr>
        <p:txBody>
          <a:bodyPr wrap="square" lIns="91440" tIns="45720" rIns="91440" bIns="45720" rtlCol="0" anchor="t">
            <a:spAutoFit/>
          </a:bodyPr>
          <a:lstStyle/>
          <a:p>
            <a:r>
              <a:rPr lang="es-AR"/>
              <a:t>Iniciativa Core | Redes Autónomas| POC Orquestador de Servicios CP4NA (IBM)</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6" y="753929"/>
            <a:ext cx="5290288" cy="3262432"/>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r>
              <a:rPr lang="es-AR" sz="1200">
                <a:latin typeface="Roboto"/>
                <a:ea typeface="Roboto"/>
                <a:cs typeface="+mn-lt"/>
              </a:rPr>
              <a:t>TRS - Servicio Móvil y TRS - Plataforma</a:t>
            </a:r>
            <a:endParaRPr lang="es-AR" sz="1200">
              <a:latin typeface="Roboto"/>
              <a:ea typeface="Roboto"/>
            </a:endParaRP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285750" indent="-285750">
              <a:buFont typeface="Arial,Sans-Serif"/>
              <a:buChar char="•"/>
            </a:pPr>
            <a:r>
              <a:rPr lang="es-AR" sz="1200">
                <a:latin typeface="Roboto"/>
                <a:ea typeface="Roboto"/>
                <a:cs typeface="+mn-lt"/>
              </a:rPr>
              <a:t>Comprender requisitos y capacidades de un Orquestador de Servicios E2E en un entorno </a:t>
            </a:r>
            <a:r>
              <a:rPr lang="es-AR" sz="1200" err="1">
                <a:latin typeface="Roboto"/>
                <a:ea typeface="Roboto"/>
                <a:cs typeface="+mn-lt"/>
              </a:rPr>
              <a:t>Close-Loop</a:t>
            </a:r>
            <a:r>
              <a:rPr lang="es-AR" sz="1200">
                <a:latin typeface="Roboto"/>
                <a:ea typeface="Roboto"/>
                <a:cs typeface="+mn-lt"/>
              </a:rPr>
              <a:t>.</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endParaRPr lang="es-AR" sz="1200">
              <a:latin typeface="Roboto"/>
              <a:ea typeface="Roboto"/>
              <a:cs typeface="+mn-lt"/>
            </a:endParaRP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r>
              <a:rPr lang="es-AR" sz="1200">
                <a:latin typeface="Roboto"/>
                <a:ea typeface="Roboto"/>
                <a:cs typeface="+mn-lt"/>
              </a:rPr>
              <a:t>Esta PoC beneficiara a Telecom en la búsqueda y adopción de una estrategia para la automatización y orquestación de servicios de red.</a:t>
            </a:r>
          </a:p>
          <a:p>
            <a:pPr marL="285750" indent="-285750">
              <a:buFont typeface="Arial,Sans-Serif"/>
              <a:buChar char="•"/>
            </a:pPr>
            <a:endParaRPr lang="es-AR" sz="1200">
              <a:latin typeface="Roboto"/>
              <a:ea typeface="Roboto"/>
              <a:cs typeface="+mn-lt"/>
            </a:endParaRPr>
          </a:p>
          <a:p>
            <a:r>
              <a:rPr lang="es-AR" sz="1200" u="sng">
                <a:latin typeface="Roboto"/>
                <a:ea typeface="Roboto"/>
                <a:cs typeface="+mn-lt"/>
              </a:rPr>
              <a:t>Solución Planteada</a:t>
            </a:r>
            <a:endParaRPr lang="es-AR" sz="1200">
              <a:latin typeface="Roboto"/>
              <a:ea typeface="Roboto"/>
              <a:cs typeface="+mn-lt"/>
            </a:endParaRPr>
          </a:p>
          <a:p>
            <a:pPr marL="171450" indent="-171450">
              <a:buFont typeface="Arial"/>
              <a:buChar char="•"/>
            </a:pPr>
            <a:r>
              <a:rPr lang="es-AR" sz="1200">
                <a:latin typeface="Roboto"/>
                <a:ea typeface="Roboto"/>
                <a:cs typeface="+mn-lt"/>
              </a:rPr>
              <a:t>Acordar con el proveedor un caso de uso que implique tener funcionando el orquestador en un entorno </a:t>
            </a:r>
            <a:r>
              <a:rPr lang="es-AR" sz="1200" err="1">
                <a:latin typeface="Roboto"/>
                <a:ea typeface="Roboto"/>
                <a:cs typeface="+mn-lt"/>
              </a:rPr>
              <a:t>Closed-Loop</a:t>
            </a:r>
            <a:r>
              <a:rPr lang="es-AR" sz="1200">
                <a:latin typeface="Roboto"/>
                <a:ea typeface="Roboto"/>
                <a:cs typeface="+mn-lt"/>
              </a:rPr>
              <a:t> </a:t>
            </a:r>
            <a:r>
              <a:rPr lang="es-AR" sz="1200" err="1">
                <a:latin typeface="Roboto"/>
                <a:ea typeface="Roboto"/>
                <a:cs typeface="+mn-lt"/>
              </a:rPr>
              <a:t>Assurance</a:t>
            </a:r>
            <a:r>
              <a:rPr lang="es-AR" sz="1200">
                <a:latin typeface="Roboto"/>
                <a:ea typeface="Roboto"/>
                <a:cs typeface="+mn-lt"/>
              </a:rPr>
              <a:t>. Documentar Q&amp;A y workshops con proveedor</a:t>
            </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684363"/>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45678" y="4678567"/>
            <a:ext cx="334043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a:latin typeface="Roboto"/>
                <a:ea typeface="Roboto"/>
                <a:cs typeface="+mn-lt"/>
              </a:rPr>
              <a:t>OKR Q2 2023 </a:t>
            </a:r>
          </a:p>
          <a:p>
            <a:r>
              <a:rPr lang="es-AR" sz="1100" b="1">
                <a:latin typeface="Roboto"/>
                <a:ea typeface="Roboto"/>
                <a:cs typeface="+mn-lt"/>
              </a:rPr>
              <a:t>O: </a:t>
            </a:r>
            <a:r>
              <a:rPr lang="es-ES" sz="1100" b="1">
                <a:latin typeface="Roboto"/>
                <a:ea typeface="Roboto"/>
                <a:cs typeface="+mn-lt"/>
              </a:rPr>
              <a:t>Comprender funcionamiento de un </a:t>
            </a:r>
            <a:r>
              <a:rPr lang="es-ES" sz="1100" b="1" err="1">
                <a:latin typeface="Roboto"/>
                <a:ea typeface="Roboto"/>
                <a:cs typeface="+mn-lt"/>
              </a:rPr>
              <a:t>Orq</a:t>
            </a:r>
            <a:r>
              <a:rPr lang="es-ES" sz="1100" b="1">
                <a:latin typeface="Roboto"/>
                <a:ea typeface="Roboto"/>
                <a:cs typeface="+mn-lt"/>
              </a:rPr>
              <a:t> </a:t>
            </a:r>
            <a:r>
              <a:rPr lang="es-ES" sz="1100" b="1" err="1">
                <a:latin typeface="Roboto"/>
                <a:ea typeface="Roboto"/>
                <a:cs typeface="+mn-lt"/>
              </a:rPr>
              <a:t>Serv</a:t>
            </a:r>
            <a:r>
              <a:rPr lang="es-ES" sz="1100" b="1">
                <a:latin typeface="Roboto"/>
                <a:ea typeface="Roboto"/>
                <a:cs typeface="+mn-lt"/>
              </a:rPr>
              <a:t> E2E en un contexto de </a:t>
            </a:r>
            <a:r>
              <a:rPr lang="es-ES" sz="1100" b="1" err="1">
                <a:latin typeface="Roboto"/>
                <a:ea typeface="Roboto"/>
                <a:cs typeface="+mn-lt"/>
              </a:rPr>
              <a:t>Closed-Loop</a:t>
            </a:r>
            <a:endParaRPr lang="es-ES" sz="1100" b="1">
              <a:latin typeface="Roboto"/>
              <a:ea typeface="Roboto"/>
              <a:cs typeface="+mn-lt"/>
            </a:endParaRPr>
          </a:p>
          <a:p>
            <a:r>
              <a:rPr lang="en-US" sz="1100" b="1">
                <a:latin typeface="Roboto"/>
                <a:ea typeface="Roboto"/>
                <a:cs typeface="+mn-lt"/>
              </a:rPr>
              <a:t>KR1: </a:t>
            </a:r>
            <a:r>
              <a:rPr lang="es-ES" sz="1100" b="1">
                <a:latin typeface="Roboto"/>
                <a:ea typeface="Roboto"/>
                <a:cs typeface="+mn-lt"/>
              </a:rPr>
              <a:t>al menos un (1) caso de uso implementable de </a:t>
            </a:r>
            <a:r>
              <a:rPr lang="es-ES" sz="1100" b="1" err="1">
                <a:latin typeface="Roboto"/>
                <a:ea typeface="Roboto"/>
                <a:cs typeface="+mn-lt"/>
              </a:rPr>
              <a:t>Closed-Loop</a:t>
            </a:r>
            <a:r>
              <a:rPr lang="es-ES" sz="1100" b="1">
                <a:latin typeface="Roboto"/>
                <a:ea typeface="Roboto"/>
                <a:cs typeface="+mn-lt"/>
              </a:rPr>
              <a:t> identificado y descripto --&gt; </a:t>
            </a:r>
            <a:r>
              <a:rPr lang="es-ES" sz="1100" b="1">
                <a:solidFill>
                  <a:srgbClr val="009900"/>
                </a:solidFill>
                <a:latin typeface="Roboto"/>
                <a:ea typeface="Roboto"/>
                <a:cs typeface="+mn-lt"/>
              </a:rPr>
              <a:t>0%</a:t>
            </a:r>
            <a:endParaRPr lang="en-US" sz="1100" b="1">
              <a:solidFill>
                <a:srgbClr val="009900"/>
              </a:solidFill>
              <a:latin typeface="Roboto"/>
              <a:ea typeface="Roboto"/>
              <a:cs typeface="+mn-lt"/>
            </a:endParaRPr>
          </a:p>
          <a:p>
            <a:r>
              <a:rPr lang="en-US" sz="1100" b="1">
                <a:latin typeface="Roboto"/>
                <a:ea typeface="Roboto"/>
                <a:cs typeface="+mn-lt"/>
              </a:rPr>
              <a:t>KR2: </a:t>
            </a:r>
            <a:r>
              <a:rPr lang="es-ES" sz="1100" b="1">
                <a:latin typeface="Roboto"/>
                <a:ea typeface="Roboto"/>
                <a:cs typeface="+mn-lt"/>
              </a:rPr>
              <a:t>al menos un (1) plan para armar caso de uso identificado en </a:t>
            </a:r>
            <a:r>
              <a:rPr lang="es-ES" sz="1100" b="1" err="1">
                <a:latin typeface="Roboto"/>
                <a:ea typeface="Roboto"/>
                <a:cs typeface="+mn-lt"/>
              </a:rPr>
              <a:t>Lab</a:t>
            </a:r>
            <a:r>
              <a:rPr lang="es-ES" sz="1100" b="1">
                <a:latin typeface="Roboto"/>
                <a:ea typeface="Roboto"/>
                <a:cs typeface="+mn-lt"/>
              </a:rPr>
              <a:t> --&gt; </a:t>
            </a:r>
            <a:r>
              <a:rPr lang="es-ES" sz="1100" b="1">
                <a:solidFill>
                  <a:srgbClr val="009900"/>
                </a:solidFill>
                <a:latin typeface="Roboto"/>
                <a:ea typeface="Roboto"/>
                <a:cs typeface="+mn-lt"/>
              </a:rPr>
              <a:t>0%</a:t>
            </a:r>
          </a:p>
          <a:p>
            <a:r>
              <a:rPr lang="es-ES" sz="1100" b="1">
                <a:latin typeface="Roboto"/>
                <a:ea typeface="Roboto"/>
                <a:cs typeface="+mn-lt"/>
              </a:rPr>
              <a:t>KR3: al menos un (1) </a:t>
            </a:r>
            <a:r>
              <a:rPr lang="es-ES" sz="1100" b="1" err="1">
                <a:latin typeface="Roboto"/>
                <a:ea typeface="Roboto"/>
                <a:cs typeface="+mn-lt"/>
              </a:rPr>
              <a:t>doc</a:t>
            </a:r>
            <a:r>
              <a:rPr lang="es-ES" sz="1100" b="1">
                <a:latin typeface="Roboto"/>
                <a:ea typeface="Roboto"/>
                <a:cs typeface="+mn-lt"/>
              </a:rPr>
              <a:t> de Q&amp;A finalizado con proveedores --&gt; </a:t>
            </a:r>
            <a:r>
              <a:rPr lang="es-ES" sz="1100" b="1">
                <a:solidFill>
                  <a:srgbClr val="009900"/>
                </a:solidFill>
                <a:latin typeface="Roboto"/>
                <a:ea typeface="Roboto"/>
                <a:cs typeface="+mn-lt"/>
              </a:rPr>
              <a:t>0%</a:t>
            </a:r>
          </a:p>
          <a:p>
            <a:r>
              <a:rPr lang="es-ES" sz="1100" b="1">
                <a:latin typeface="Roboto"/>
                <a:ea typeface="Roboto"/>
                <a:cs typeface="+mn-lt"/>
              </a:rPr>
              <a:t>NOTA: </a:t>
            </a:r>
            <a:r>
              <a:rPr lang="es-ES" sz="1100" b="1">
                <a:solidFill>
                  <a:srgbClr val="009900"/>
                </a:solidFill>
                <a:latin typeface="Roboto"/>
                <a:ea typeface="Roboto"/>
                <a:cs typeface="+mn-lt"/>
              </a:rPr>
              <a:t>Por dependencia con proveedor, la propuesta y acuerdo para realizarla se demoró, se espera trabajarlo durante Q3.</a:t>
            </a:r>
            <a:br>
              <a:rPr lang="en-US" sz="1100" b="1">
                <a:latin typeface="Roboto"/>
                <a:ea typeface="Roboto"/>
                <a:cs typeface="+mn-lt"/>
              </a:rPr>
            </a:br>
            <a:endParaRPr lang="en-US" sz="1100" b="1">
              <a:latin typeface="Roboto"/>
              <a:ea typeface="Roboto"/>
              <a:cs typeface="+mn-lt"/>
            </a:endParaRPr>
          </a:p>
          <a:p>
            <a:endParaRPr lang="es-AR" sz="1100">
              <a:solidFill>
                <a:schemeClr val="bg1"/>
              </a:solidFill>
              <a:latin typeface="Roboto"/>
              <a:ea typeface="Roboto"/>
              <a:cs typeface="+mn-lt"/>
            </a:endParaRPr>
          </a:p>
        </p:txBody>
      </p:sp>
      <p:pic>
        <p:nvPicPr>
          <p:cNvPr id="8" name="Imagen 8">
            <a:extLst>
              <a:ext uri="{FF2B5EF4-FFF2-40B4-BE49-F238E27FC236}">
                <a16:creationId xmlns:a16="http://schemas.microsoft.com/office/drawing/2014/main" id="{7BFE7E69-0768-AF16-798A-F947F072A9EE}"/>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40517B00-C55A-C353-0AF7-A33E5B37F49C}"/>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5116B7D4-0496-9F92-FA35-F413216FBAB5}"/>
              </a:ext>
            </a:extLst>
          </p:cNvPr>
          <p:cNvSpPr txBox="1"/>
          <p:nvPr/>
        </p:nvSpPr>
        <p:spPr>
          <a:xfrm>
            <a:off x="821587" y="5032509"/>
            <a:ext cx="2880402" cy="1585049"/>
          </a:xfrm>
          <a:prstGeom prst="rect">
            <a:avLst/>
          </a:prstGeom>
          <a:noFill/>
        </p:spPr>
        <p:txBody>
          <a:bodyPr wrap="square" lIns="91440" tIns="45720" rIns="91440" bIns="45720" rtlCol="0" anchor="t">
            <a:spAutoFit/>
          </a:bodyPr>
          <a:lstStyle/>
          <a:p>
            <a:r>
              <a:rPr lang="es-AR" sz="1100" b="1" err="1">
                <a:latin typeface="Roboto"/>
                <a:ea typeface="Roboto"/>
                <a:cs typeface="Roboto"/>
              </a:rPr>
              <a:t>Enabler</a:t>
            </a:r>
            <a:r>
              <a:rPr lang="es-AR" sz="1100" b="1">
                <a:latin typeface="Roboto"/>
                <a:ea typeface="Roboto"/>
                <a:cs typeface="Roboto"/>
              </a:rPr>
              <a:t>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a:t>
            </a:r>
          </a:p>
          <a:p>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a:ea typeface="Roboto"/>
              <a:cs typeface="Lato"/>
            </a:endParaRPr>
          </a:p>
          <a:p>
            <a:r>
              <a:rPr lang="es-AR" sz="1100" b="1">
                <a:ea typeface="+mn-lt"/>
                <a:cs typeface="+mn-lt"/>
              </a:rPr>
              <a:t>Transformación Tecnológica/Cultural</a:t>
            </a:r>
            <a:endParaRPr lang="es-AR" sz="1100">
              <a:ea typeface="+mn-lt"/>
              <a:cs typeface="+mn-lt"/>
            </a:endParaRPr>
          </a:p>
          <a:p>
            <a:pPr marL="171450" indent="-171450">
              <a:buFont typeface="Arial,Sans-Serif"/>
              <a:buChar char="•"/>
            </a:pPr>
            <a:r>
              <a:rPr lang="es-AR" sz="1100">
                <a:latin typeface="Roboto"/>
                <a:ea typeface="Roboto"/>
                <a:cs typeface="+mn-lt"/>
              </a:rPr>
              <a:t>SI</a:t>
            </a:r>
            <a:endParaRPr lang="es-AR" sz="1100">
              <a:latin typeface="Roboto"/>
              <a:ea typeface="Roboto"/>
              <a:cs typeface="Lato"/>
            </a:endParaRPr>
          </a:p>
          <a:p>
            <a:endParaRPr lang="es-AR" sz="1100">
              <a:solidFill>
                <a:schemeClr val="bg1"/>
              </a:solidFill>
              <a:latin typeface="Roboto"/>
              <a:ea typeface="Roboto"/>
            </a:endParaRPr>
          </a:p>
        </p:txBody>
      </p:sp>
      <p:pic>
        <p:nvPicPr>
          <p:cNvPr id="22" name="Imagen 9">
            <a:extLst>
              <a:ext uri="{FF2B5EF4-FFF2-40B4-BE49-F238E27FC236}">
                <a16:creationId xmlns:a16="http://schemas.microsoft.com/office/drawing/2014/main" id="{45586DDC-5326-1CA9-46A5-F74FCDE9031D}"/>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FE96BE9E-5DE8-4344-256A-1D7845F401B3}"/>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5BA82B18-054F-B9F0-7222-E328A40F1639}"/>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r>
              <a:rPr lang="es-AR" sz="1100" b="1">
                <a:latin typeface="Roboto"/>
                <a:ea typeface="Roboto"/>
                <a:cs typeface="Roboto"/>
              </a:rPr>
              <a:t>Reducción </a:t>
            </a:r>
            <a:r>
              <a:rPr lang="es-AR" sz="1100" b="1" err="1">
                <a:latin typeface="Roboto"/>
                <a:ea typeface="Roboto"/>
                <a:cs typeface="Roboto"/>
              </a:rPr>
              <a:t>Opex</a:t>
            </a:r>
            <a:r>
              <a:rPr lang="es-AR" sz="1100" b="1">
                <a:latin typeface="Roboto"/>
                <a:ea typeface="Roboto"/>
                <a:cs typeface="Roboto"/>
              </a:rPr>
              <a:t>/</a:t>
            </a:r>
            <a:r>
              <a:rPr lang="es-AR" sz="1100" b="1" err="1">
                <a:latin typeface="Roboto"/>
                <a:ea typeface="Roboto"/>
                <a:cs typeface="Roboto"/>
              </a:rPr>
              <a:t>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a:t>
            </a:r>
            <a:endParaRPr lang="es-AR" sz="1000">
              <a:latin typeface="Roboto"/>
              <a:ea typeface="Roboto"/>
            </a:endParaRPr>
          </a:p>
          <a:p>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a:ea typeface="Roboto"/>
              <a:cs typeface="Roboto"/>
            </a:endParaRPr>
          </a:p>
          <a:p>
            <a:r>
              <a:rPr lang="es-AR" sz="1100" b="1">
                <a:latin typeface="Roboto"/>
                <a:ea typeface="Roboto"/>
                <a:cs typeface="Roboto"/>
              </a:rPr>
              <a:t>Eficiencia operativa/Aumento de capacidad de una Plataforma</a:t>
            </a:r>
          </a:p>
          <a:p>
            <a:pPr indent="-171450">
              <a:buFont typeface="Arial"/>
              <a:buChar char="•"/>
            </a:pPr>
            <a:r>
              <a:rPr lang="es-AR" sz="1100">
                <a:latin typeface="Roboto"/>
                <a:ea typeface="Roboto"/>
                <a:cs typeface="Roboto"/>
              </a:rPr>
              <a:t>SI</a:t>
            </a: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5" name="Imagen 8" descr="Interfaz de usuario gráfica&#10;&#10;Descripción generada automáticamente">
            <a:extLst>
              <a:ext uri="{FF2B5EF4-FFF2-40B4-BE49-F238E27FC236}">
                <a16:creationId xmlns:a16="http://schemas.microsoft.com/office/drawing/2014/main" id="{A7CCEC61-1C2E-71D4-59CA-DF34BDC5AB58}"/>
              </a:ext>
            </a:extLst>
          </p:cNvPr>
          <p:cNvPicPr>
            <a:picLocks noChangeAspect="1"/>
          </p:cNvPicPr>
          <p:nvPr/>
        </p:nvPicPr>
        <p:blipFill>
          <a:blip r:embed="rId8"/>
          <a:stretch>
            <a:fillRect/>
          </a:stretch>
        </p:blipFill>
        <p:spPr>
          <a:xfrm>
            <a:off x="5923845" y="1017744"/>
            <a:ext cx="5621866" cy="3157401"/>
          </a:xfrm>
          <a:prstGeom prst="rect">
            <a:avLst/>
          </a:prstGeom>
        </p:spPr>
      </p:pic>
    </p:spTree>
    <p:extLst>
      <p:ext uri="{BB962C8B-B14F-4D97-AF65-F5344CB8AC3E}">
        <p14:creationId xmlns:p14="http://schemas.microsoft.com/office/powerpoint/2010/main" val="6317194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261546" y="2125328"/>
            <a:ext cx="11834362" cy="1140387"/>
          </a:xfrm>
        </p:spPr>
        <p:txBody>
          <a:bodyPr>
            <a:normAutofit/>
          </a:bodyPr>
          <a:lstStyle/>
          <a:p>
            <a:r>
              <a:rPr lang="es-AR" sz="4800"/>
              <a:t>Iniciativa | </a:t>
            </a:r>
            <a:r>
              <a:rPr lang="es-AR" sz="4800">
                <a:ea typeface="+mj-lt"/>
                <a:cs typeface="+mj-lt"/>
              </a:rPr>
              <a:t>DNS resiliencia</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86659" y="6368104"/>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Ricardo </a:t>
            </a:r>
            <a:r>
              <a:rPr lang="es-AR" sz="1100" b="1" err="1">
                <a:latin typeface="Roboto"/>
                <a:ea typeface="Roboto"/>
              </a:rPr>
              <a:t>Lavaggi</a:t>
            </a:r>
            <a:endParaRPr lang="es-AR" sz="1100" b="1">
              <a:latin typeface="Calibri"/>
              <a:ea typeface="Roboto"/>
              <a:cs typeface="Calibri"/>
            </a:endParaRPr>
          </a:p>
          <a:p>
            <a:pPr marL="171450" indent="-171450">
              <a:buFont typeface="Arial" panose="020B0604020202020204" pitchFamily="34" charset="0"/>
              <a:buChar char="•"/>
            </a:pPr>
            <a:r>
              <a:rPr lang="es-AR" sz="1100" b="1">
                <a:latin typeface="Roboto"/>
                <a:ea typeface="Roboto"/>
                <a:cs typeface="Roboto"/>
              </a:rPr>
              <a:t>Responde</a:t>
            </a:r>
            <a:r>
              <a:rPr lang="es-AR" sz="1100" b="1">
                <a:latin typeface="Roboto"/>
                <a:ea typeface="Roboto"/>
              </a:rPr>
              <a:t> en el chat:  Musso</a:t>
            </a:r>
            <a:endParaRPr lang="es-AR" sz="1100" b="1">
              <a:latin typeface="Roboto"/>
              <a:ea typeface="Roboto"/>
              <a:cs typeface="Roboto"/>
            </a:endParaRPr>
          </a:p>
        </p:txBody>
      </p:sp>
      <p:sp>
        <p:nvSpPr>
          <p:cNvPr id="5" name="Rectángulo redondeado 5">
            <a:extLst>
              <a:ext uri="{FF2B5EF4-FFF2-40B4-BE49-F238E27FC236}">
                <a16:creationId xmlns:a16="http://schemas.microsoft.com/office/drawing/2014/main" id="{E93A3626-0E13-AE02-5CF2-85124C193D93}"/>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spTree>
    <p:extLst>
      <p:ext uri="{BB962C8B-B14F-4D97-AF65-F5344CB8AC3E}">
        <p14:creationId xmlns:p14="http://schemas.microsoft.com/office/powerpoint/2010/main" val="38612584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221193" y="310547"/>
            <a:ext cx="8470320" cy="369332"/>
          </a:xfrm>
          <a:prstGeom prst="rect">
            <a:avLst/>
          </a:prstGeom>
          <a:noFill/>
        </p:spPr>
        <p:txBody>
          <a:bodyPr wrap="square" lIns="91440" tIns="45720" rIns="91440" bIns="45720" rtlCol="0" anchor="t">
            <a:spAutoFit/>
          </a:bodyPr>
          <a:lstStyle/>
          <a:p>
            <a:r>
              <a:rPr lang="es-AR"/>
              <a:t>Iniciativa Core | DNS </a:t>
            </a:r>
            <a:r>
              <a:rPr lang="es-AR" err="1"/>
              <a:t>Anycast</a:t>
            </a:r>
            <a:r>
              <a:rPr lang="es-AR"/>
              <a:t> | DNS resiliencia</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6" y="692477"/>
            <a:ext cx="5609836" cy="3644053"/>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r>
              <a:rPr lang="es-AR" sz="1200">
                <a:latin typeface="Roboto"/>
                <a:ea typeface="Roboto"/>
                <a:cs typeface="+mn-lt"/>
              </a:rPr>
              <a:t>TRS – Plataforma , PCS y DC4</a:t>
            </a:r>
            <a:endParaRPr lang="es-AR" sz="1200">
              <a:latin typeface="Roboto"/>
              <a:ea typeface="Roboto"/>
            </a:endParaRP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a:buFont typeface="Arial"/>
              <a:buChar char="•"/>
            </a:pPr>
            <a:r>
              <a:rPr lang="es-AR" sz="1200">
                <a:ea typeface="+mn-lt"/>
                <a:cs typeface="+mn-lt"/>
              </a:rPr>
              <a:t> La resiliencia de los servicios se vuelve cada vez mas prioritaria entre las exigencias de los clientes. Un servicio de DNS de mala calidad afecta la experiencia de sus servicios/productos primarios. Las exigencias actuales requieren un servicio de DNS de baja latencia y 100% de disponibilidad</a:t>
            </a:r>
          </a:p>
          <a:p>
            <a:pPr marL="285750" indent="-285750">
              <a:buFont typeface="Arial,Sans-Serif"/>
              <a:buChar char="•"/>
            </a:pPr>
            <a:endParaRPr lang="es-AR" sz="1200">
              <a:latin typeface="Roboto"/>
              <a:ea typeface="Roboto"/>
              <a:cs typeface="+mn-lt"/>
            </a:endParaRP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r>
              <a:rPr lang="es-AR" sz="1200">
                <a:ea typeface="+mn-lt"/>
                <a:cs typeface="+mn-lt"/>
              </a:rPr>
              <a:t>El uso de DNS </a:t>
            </a:r>
            <a:r>
              <a:rPr lang="es-AR" sz="1200" err="1">
                <a:ea typeface="+mn-lt"/>
                <a:cs typeface="+mn-lt"/>
              </a:rPr>
              <a:t>Anycast</a:t>
            </a:r>
            <a:r>
              <a:rPr lang="es-AR" sz="1200">
                <a:ea typeface="+mn-lt"/>
                <a:cs typeface="+mn-lt"/>
              </a:rPr>
              <a:t> puede proporcionar una serie de beneficios, incluyendo una mejor velocidad de carga de sitios o aplicaciones, resiliencia y redundancia, protección contra ataques </a:t>
            </a:r>
            <a:r>
              <a:rPr lang="es-AR" sz="1200" err="1">
                <a:ea typeface="+mn-lt"/>
                <a:cs typeface="+mn-lt"/>
              </a:rPr>
              <a:t>DDoS</a:t>
            </a:r>
            <a:r>
              <a:rPr lang="es-AR" sz="1200">
                <a:ea typeface="+mn-lt"/>
                <a:cs typeface="+mn-lt"/>
              </a:rPr>
              <a:t> y una experiencia de usuario mejorada.</a:t>
            </a:r>
          </a:p>
          <a:p>
            <a:pPr marL="285750" indent="-285750">
              <a:buFont typeface="Arial,Sans-Serif"/>
              <a:buChar char="•"/>
            </a:pPr>
            <a:endParaRPr lang="es-AR" sz="1200">
              <a:latin typeface="Roboto"/>
              <a:ea typeface="Roboto"/>
              <a:cs typeface="+mn-lt"/>
            </a:endParaRPr>
          </a:p>
          <a:p>
            <a:r>
              <a:rPr lang="es-AR" sz="1200" u="sng">
                <a:latin typeface="Roboto"/>
                <a:ea typeface="Roboto"/>
                <a:cs typeface="+mn-lt"/>
              </a:rPr>
              <a:t>Solución Planteada</a:t>
            </a:r>
            <a:endParaRPr lang="es-AR" sz="1200">
              <a:latin typeface="Roboto"/>
              <a:ea typeface="Roboto"/>
              <a:cs typeface="+mn-lt"/>
            </a:endParaRPr>
          </a:p>
          <a:p>
            <a:pPr marL="285750" indent="-285750">
              <a:buFont typeface="Arial,Sans-Serif"/>
              <a:buChar char="•"/>
            </a:pPr>
            <a:r>
              <a:rPr lang="es-AR" sz="1200">
                <a:ea typeface="+mn-lt"/>
                <a:cs typeface="+mn-lt"/>
              </a:rPr>
              <a:t>Implementar </a:t>
            </a:r>
            <a:r>
              <a:rPr lang="es-AR" sz="1200" err="1">
                <a:ea typeface="+mn-lt"/>
                <a:cs typeface="+mn-lt"/>
              </a:rPr>
              <a:t>Anycast</a:t>
            </a:r>
            <a:r>
              <a:rPr lang="es-AR" sz="1200">
                <a:ea typeface="+mn-lt"/>
                <a:cs typeface="+mn-lt"/>
              </a:rPr>
              <a:t> DNS en los servicios fijo, móvil y al mismo tiempo unificar el direccionamiento IP del servicio.</a:t>
            </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406310"/>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4027818" y="4621297"/>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4669367" y="4615501"/>
            <a:ext cx="3340434"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a:latin typeface="Roboto"/>
                <a:ea typeface="Roboto"/>
                <a:cs typeface="+mn-lt"/>
              </a:rPr>
              <a:t>OKR Q2 2023 – ON TRACK – 30%</a:t>
            </a:r>
          </a:p>
          <a:p>
            <a:r>
              <a:rPr lang="es-AR" sz="1200" err="1">
                <a:ea typeface="+mn-lt"/>
                <a:cs typeface="+mn-lt"/>
              </a:rPr>
              <a:t>O:Disponibilizar</a:t>
            </a:r>
            <a:r>
              <a:rPr lang="es-AR" sz="1200">
                <a:ea typeface="+mn-lt"/>
                <a:cs typeface="+mn-lt"/>
              </a:rPr>
              <a:t> la arquitectura de referencia de DNS </a:t>
            </a:r>
            <a:r>
              <a:rPr lang="es-AR" sz="1200" err="1">
                <a:ea typeface="+mn-lt"/>
                <a:cs typeface="+mn-lt"/>
              </a:rPr>
              <a:t>Auth</a:t>
            </a:r>
            <a:r>
              <a:rPr lang="es-AR" sz="1200">
                <a:ea typeface="+mn-lt"/>
                <a:cs typeface="+mn-lt"/>
              </a:rPr>
              <a:t> y Cache para DC Nacional en DC4</a:t>
            </a:r>
          </a:p>
          <a:p>
            <a:r>
              <a:rPr lang="es-AR" sz="1200">
                <a:solidFill>
                  <a:srgbClr val="FFFFFF"/>
                </a:solidFill>
                <a:latin typeface="Calibri"/>
                <a:ea typeface="Roboto"/>
                <a:cs typeface="Calibri" panose="020F0502020204030204"/>
              </a:rPr>
              <a:t>KR1: </a:t>
            </a:r>
            <a:r>
              <a:rPr lang="es-ES" sz="1200">
                <a:ea typeface="+mn-lt"/>
                <a:cs typeface="+mn-lt"/>
              </a:rPr>
              <a:t>un (1) estrategia de implementación</a:t>
            </a:r>
          </a:p>
          <a:p>
            <a:r>
              <a:rPr lang="es-ES" sz="1200">
                <a:ea typeface="+mn-lt"/>
                <a:cs typeface="+mn-lt"/>
              </a:rPr>
              <a:t>KR2:una (1) configuración de Transporte BGP-</a:t>
            </a:r>
            <a:r>
              <a:rPr lang="es-ES" sz="1200" err="1">
                <a:ea typeface="+mn-lt"/>
                <a:cs typeface="+mn-lt"/>
              </a:rPr>
              <a:t>MultiPath</a:t>
            </a:r>
            <a:r>
              <a:rPr lang="es-ES" sz="1200">
                <a:ea typeface="+mn-lt"/>
                <a:cs typeface="+mn-lt"/>
              </a:rPr>
              <a:t> validada</a:t>
            </a:r>
          </a:p>
          <a:p>
            <a:r>
              <a:rPr lang="es-ES" sz="1200">
                <a:ea typeface="+mn-lt"/>
                <a:cs typeface="+mn-lt"/>
              </a:rPr>
              <a:t>KR3:</a:t>
            </a:r>
            <a:r>
              <a:rPr lang="es-AR" sz="1200">
                <a:ea typeface="+mn-lt"/>
                <a:cs typeface="+mn-lt"/>
              </a:rPr>
              <a:t>una (1) arquitectura de DNS </a:t>
            </a:r>
            <a:r>
              <a:rPr lang="es-AR" sz="1200" err="1">
                <a:ea typeface="+mn-lt"/>
                <a:cs typeface="+mn-lt"/>
              </a:rPr>
              <a:t>Anycast</a:t>
            </a:r>
            <a:r>
              <a:rPr lang="es-AR" sz="1200">
                <a:ea typeface="+mn-lt"/>
                <a:cs typeface="+mn-lt"/>
              </a:rPr>
              <a:t> para los DNS </a:t>
            </a:r>
            <a:r>
              <a:rPr lang="es-AR" sz="1200" err="1">
                <a:ea typeface="+mn-lt"/>
                <a:cs typeface="+mn-lt"/>
              </a:rPr>
              <a:t>Resolvers</a:t>
            </a:r>
            <a:r>
              <a:rPr lang="es-AR" sz="1200">
                <a:ea typeface="+mn-lt"/>
                <a:cs typeface="+mn-lt"/>
              </a:rPr>
              <a:t> testeada en </a:t>
            </a:r>
            <a:r>
              <a:rPr lang="es-AR" sz="1200" err="1">
                <a:ea typeface="+mn-lt"/>
                <a:cs typeface="+mn-lt"/>
              </a:rPr>
              <a:t>preprod</a:t>
            </a:r>
            <a:r>
              <a:rPr lang="es-AR" sz="1200">
                <a:ea typeface="+mn-lt"/>
                <a:cs typeface="+mn-lt"/>
              </a:rPr>
              <a:t> DC4</a:t>
            </a:r>
            <a:endParaRPr lang="es-ES" sz="1200">
              <a:ea typeface="+mn-lt"/>
              <a:cs typeface="+mn-lt"/>
            </a:endParaRPr>
          </a:p>
          <a:p>
            <a:r>
              <a:rPr lang="es-ES" sz="1200">
                <a:ea typeface="+mn-lt"/>
                <a:cs typeface="+mn-lt"/>
              </a:rPr>
              <a:t>KR4: </a:t>
            </a:r>
            <a:r>
              <a:rPr lang="es-AR" sz="1200">
                <a:ea typeface="+mn-lt"/>
                <a:cs typeface="+mn-lt"/>
              </a:rPr>
              <a:t>una (1) arquitectura de DNS </a:t>
            </a:r>
            <a:r>
              <a:rPr lang="es-AR" sz="1200" err="1">
                <a:ea typeface="+mn-lt"/>
                <a:cs typeface="+mn-lt"/>
              </a:rPr>
              <a:t>Anycast</a:t>
            </a:r>
            <a:r>
              <a:rPr lang="es-AR" sz="1200">
                <a:ea typeface="+mn-lt"/>
                <a:cs typeface="+mn-lt"/>
              </a:rPr>
              <a:t> para los DNS Autoritativos testeada en </a:t>
            </a:r>
            <a:r>
              <a:rPr lang="es-AR" sz="1200" err="1">
                <a:ea typeface="+mn-lt"/>
                <a:cs typeface="+mn-lt"/>
              </a:rPr>
              <a:t>preprod</a:t>
            </a:r>
            <a:r>
              <a:rPr lang="es-AR" sz="1200">
                <a:ea typeface="+mn-lt"/>
                <a:cs typeface="+mn-lt"/>
              </a:rPr>
              <a:t> DC4</a:t>
            </a:r>
            <a:br>
              <a:rPr lang="es-AR" sz="1200">
                <a:ea typeface="+mn-lt"/>
                <a:cs typeface="+mn-lt"/>
              </a:rPr>
            </a:br>
            <a:r>
              <a:rPr lang="es-AR" sz="1200">
                <a:ea typeface="+mn-lt"/>
                <a:cs typeface="+mn-lt"/>
              </a:rPr>
              <a:t>Nota: </a:t>
            </a:r>
            <a:r>
              <a:rPr lang="es-ES" sz="1200">
                <a:ea typeface="+mn-lt"/>
                <a:cs typeface="+mn-lt"/>
              </a:rPr>
              <a:t>Depende de activación BGP-MP y agregar </a:t>
            </a:r>
            <a:r>
              <a:rPr lang="es-ES" sz="1200" err="1">
                <a:ea typeface="+mn-lt"/>
                <a:cs typeface="+mn-lt"/>
              </a:rPr>
              <a:t>next</a:t>
            </a:r>
            <a:r>
              <a:rPr lang="es-ES" sz="1200">
                <a:ea typeface="+mn-lt"/>
                <a:cs typeface="+mn-lt"/>
              </a:rPr>
              <a:t>-hop (En producción).</a:t>
            </a:r>
            <a:endParaRPr lang="es-AR" sz="1200">
              <a:ea typeface="+mn-lt"/>
              <a:cs typeface="+mn-lt"/>
            </a:endParaRPr>
          </a:p>
        </p:txBody>
      </p:sp>
      <p:pic>
        <p:nvPicPr>
          <p:cNvPr id="8" name="Imagen 8">
            <a:extLst>
              <a:ext uri="{FF2B5EF4-FFF2-40B4-BE49-F238E27FC236}">
                <a16:creationId xmlns:a16="http://schemas.microsoft.com/office/drawing/2014/main" id="{7BFE7E69-0768-AF16-798A-F947F072A9EE}"/>
              </a:ext>
            </a:extLst>
          </p:cNvPr>
          <p:cNvPicPr>
            <a:picLocks noChangeAspect="1"/>
          </p:cNvPicPr>
          <p:nvPr/>
        </p:nvPicPr>
        <p:blipFill rotWithShape="1">
          <a:blip r:embed="rId4"/>
          <a:srcRect t="11216"/>
          <a:stretch/>
        </p:blipFill>
        <p:spPr>
          <a:xfrm>
            <a:off x="281586" y="4619505"/>
            <a:ext cx="540000" cy="568635"/>
          </a:xfrm>
          <a:prstGeom prst="rect">
            <a:avLst/>
          </a:prstGeom>
        </p:spPr>
      </p:pic>
      <p:pic>
        <p:nvPicPr>
          <p:cNvPr id="18" name="Imagen 10">
            <a:extLst>
              <a:ext uri="{FF2B5EF4-FFF2-40B4-BE49-F238E27FC236}">
                <a16:creationId xmlns:a16="http://schemas.microsoft.com/office/drawing/2014/main" id="{40517B00-C55A-C353-0AF7-A33E5B37F49C}"/>
              </a:ext>
            </a:extLst>
          </p:cNvPr>
          <p:cNvPicPr>
            <a:picLocks noChangeAspect="1"/>
          </p:cNvPicPr>
          <p:nvPr/>
        </p:nvPicPr>
        <p:blipFill rotWithShape="1">
          <a:blip r:embed="rId5"/>
          <a:srcRect t="4631" b="11123"/>
          <a:stretch/>
        </p:blipFill>
        <p:spPr>
          <a:xfrm>
            <a:off x="281586" y="5253312"/>
            <a:ext cx="540000" cy="502314"/>
          </a:xfrm>
          <a:prstGeom prst="rect">
            <a:avLst/>
          </a:prstGeom>
        </p:spPr>
      </p:pic>
      <p:sp>
        <p:nvSpPr>
          <p:cNvPr id="20" name="TextBox 17">
            <a:extLst>
              <a:ext uri="{FF2B5EF4-FFF2-40B4-BE49-F238E27FC236}">
                <a16:creationId xmlns:a16="http://schemas.microsoft.com/office/drawing/2014/main" id="{5116B7D4-0496-9F92-FA35-F413216FBAB5}"/>
              </a:ext>
            </a:extLst>
          </p:cNvPr>
          <p:cNvSpPr txBox="1"/>
          <p:nvPr/>
        </p:nvSpPr>
        <p:spPr>
          <a:xfrm>
            <a:off x="821587" y="4740842"/>
            <a:ext cx="2880402" cy="1246495"/>
          </a:xfrm>
          <a:prstGeom prst="rect">
            <a:avLst/>
          </a:prstGeom>
          <a:noFill/>
        </p:spPr>
        <p:txBody>
          <a:bodyPr wrap="square" lIns="91440" tIns="45720" rIns="91440" bIns="45720" rtlCol="0" anchor="t">
            <a:spAutoFit/>
          </a:bodyPr>
          <a:lstStyle/>
          <a:p>
            <a:r>
              <a:rPr lang="es-AR" sz="1100" b="1" err="1">
                <a:latin typeface="Roboto"/>
                <a:ea typeface="Roboto"/>
                <a:cs typeface="Roboto"/>
              </a:rPr>
              <a:t>Enabler</a:t>
            </a:r>
            <a:r>
              <a:rPr lang="es-AR" sz="1100" b="1">
                <a:latin typeface="Roboto"/>
                <a:ea typeface="Roboto"/>
                <a:cs typeface="Roboto"/>
              </a:rPr>
              <a:t>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No</a:t>
            </a:r>
          </a:p>
          <a:p>
            <a:endParaRPr lang="es-AR" sz="1000">
              <a:latin typeface="Roboto" panose="02000000000000000000" pitchFamily="2" charset="0"/>
              <a:ea typeface="Roboto" panose="02000000000000000000" pitchFamily="2" charset="0"/>
              <a:cs typeface="Lato"/>
            </a:endParaRPr>
          </a:p>
          <a:p>
            <a:endParaRPr lang="es-AR" sz="1000">
              <a:latin typeface="Roboto"/>
              <a:ea typeface="Roboto"/>
              <a:cs typeface="Lato"/>
            </a:endParaRPr>
          </a:p>
          <a:p>
            <a:r>
              <a:rPr lang="es-AR" sz="1100" b="1">
                <a:ea typeface="+mn-lt"/>
                <a:cs typeface="+mn-lt"/>
              </a:rPr>
              <a:t>Transformación Tecnológica/Cultural</a:t>
            </a:r>
            <a:endParaRPr lang="es-AR" sz="1100">
              <a:ea typeface="+mn-lt"/>
              <a:cs typeface="+mn-lt"/>
            </a:endParaRPr>
          </a:p>
          <a:p>
            <a:pPr marL="171450" indent="-171450">
              <a:buFont typeface="Arial,Sans-Serif"/>
              <a:buChar char="•"/>
            </a:pPr>
            <a:r>
              <a:rPr lang="es-AR" sz="1100">
                <a:latin typeface="Roboto"/>
                <a:ea typeface="Roboto"/>
                <a:cs typeface="+mn-lt"/>
              </a:rPr>
              <a:t>No</a:t>
            </a:r>
            <a:endParaRPr lang="es-AR" sz="1100">
              <a:latin typeface="Roboto"/>
              <a:ea typeface="Roboto"/>
              <a:cs typeface="Lato"/>
            </a:endParaRPr>
          </a:p>
          <a:p>
            <a:endParaRPr lang="es-AR" sz="1100">
              <a:solidFill>
                <a:schemeClr val="bg1"/>
              </a:solidFill>
              <a:latin typeface="Roboto"/>
              <a:ea typeface="Roboto"/>
            </a:endParaRPr>
          </a:p>
        </p:txBody>
      </p:sp>
      <p:pic>
        <p:nvPicPr>
          <p:cNvPr id="22" name="Imagen 9">
            <a:extLst>
              <a:ext uri="{FF2B5EF4-FFF2-40B4-BE49-F238E27FC236}">
                <a16:creationId xmlns:a16="http://schemas.microsoft.com/office/drawing/2014/main" id="{45586DDC-5326-1CA9-46A5-F74FCDE9031D}"/>
              </a:ext>
            </a:extLst>
          </p:cNvPr>
          <p:cNvPicPr>
            <a:picLocks noChangeAspect="1"/>
          </p:cNvPicPr>
          <p:nvPr/>
        </p:nvPicPr>
        <p:blipFill>
          <a:blip r:embed="rId6"/>
          <a:stretch>
            <a:fillRect/>
          </a:stretch>
        </p:blipFill>
        <p:spPr>
          <a:xfrm>
            <a:off x="283354" y="5820798"/>
            <a:ext cx="591893" cy="496800"/>
          </a:xfrm>
          <a:prstGeom prst="rect">
            <a:avLst/>
          </a:prstGeom>
        </p:spPr>
      </p:pic>
      <p:pic>
        <p:nvPicPr>
          <p:cNvPr id="24" name="Imagen 23">
            <a:extLst>
              <a:ext uri="{FF2B5EF4-FFF2-40B4-BE49-F238E27FC236}">
                <a16:creationId xmlns:a16="http://schemas.microsoft.com/office/drawing/2014/main" id="{FE96BE9E-5DE8-4344-256A-1D7845F401B3}"/>
              </a:ext>
            </a:extLst>
          </p:cNvPr>
          <p:cNvPicPr>
            <a:picLocks noChangeAspect="1"/>
          </p:cNvPicPr>
          <p:nvPr/>
        </p:nvPicPr>
        <p:blipFill>
          <a:blip r:embed="rId7"/>
          <a:stretch>
            <a:fillRect/>
          </a:stretch>
        </p:blipFill>
        <p:spPr>
          <a:xfrm>
            <a:off x="283353" y="6369930"/>
            <a:ext cx="591893" cy="488070"/>
          </a:xfrm>
          <a:prstGeom prst="rect">
            <a:avLst/>
          </a:prstGeom>
        </p:spPr>
      </p:pic>
      <p:sp>
        <p:nvSpPr>
          <p:cNvPr id="26" name="TextBox 20">
            <a:extLst>
              <a:ext uri="{FF2B5EF4-FFF2-40B4-BE49-F238E27FC236}">
                <a16:creationId xmlns:a16="http://schemas.microsoft.com/office/drawing/2014/main" id="{5BA82B18-054F-B9F0-7222-E328A40F1639}"/>
              </a:ext>
            </a:extLst>
          </p:cNvPr>
          <p:cNvSpPr txBox="1"/>
          <p:nvPr/>
        </p:nvSpPr>
        <p:spPr>
          <a:xfrm>
            <a:off x="875246" y="5820798"/>
            <a:ext cx="2973876" cy="1107996"/>
          </a:xfrm>
          <a:prstGeom prst="rect">
            <a:avLst/>
          </a:prstGeom>
          <a:noFill/>
        </p:spPr>
        <p:txBody>
          <a:bodyPr wrap="square" lIns="91440" tIns="45720" rIns="91440" bIns="45720" rtlCol="0" anchor="t">
            <a:spAutoFit/>
          </a:bodyPr>
          <a:lstStyle/>
          <a:p>
            <a:r>
              <a:rPr lang="es-AR" sz="1100" b="1">
                <a:latin typeface="Roboto"/>
                <a:ea typeface="Roboto"/>
                <a:cs typeface="Roboto"/>
              </a:rPr>
              <a:t>Reducción </a:t>
            </a:r>
            <a:r>
              <a:rPr lang="es-AR" sz="1100" b="1" err="1">
                <a:latin typeface="Roboto"/>
                <a:ea typeface="Roboto"/>
                <a:cs typeface="Roboto"/>
              </a:rPr>
              <a:t>Opex</a:t>
            </a:r>
            <a:r>
              <a:rPr lang="es-AR" sz="1100" b="1">
                <a:latin typeface="Roboto"/>
                <a:ea typeface="Roboto"/>
                <a:cs typeface="Roboto"/>
              </a:rPr>
              <a:t>/</a:t>
            </a:r>
            <a:r>
              <a:rPr lang="es-AR" sz="1100" b="1" err="1">
                <a:latin typeface="Roboto"/>
                <a:ea typeface="Roboto"/>
                <a:cs typeface="Roboto"/>
              </a:rPr>
              <a:t>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No</a:t>
            </a:r>
            <a:endParaRPr lang="es-AR" sz="1100" b="1">
              <a:latin typeface="Roboto" panose="02000000000000000000" pitchFamily="2" charset="0"/>
              <a:ea typeface="Roboto" panose="02000000000000000000" pitchFamily="2" charset="0"/>
            </a:endParaRPr>
          </a:p>
          <a:p>
            <a:endParaRPr lang="es-AR" sz="1100" b="1">
              <a:latin typeface="Roboto"/>
              <a:ea typeface="Roboto"/>
              <a:cs typeface="Roboto"/>
            </a:endParaRPr>
          </a:p>
          <a:p>
            <a:r>
              <a:rPr lang="es-AR" sz="1100" b="1">
                <a:latin typeface="Roboto"/>
                <a:ea typeface="Roboto"/>
                <a:cs typeface="Roboto"/>
              </a:rPr>
              <a:t>Eficiencia operativa/Aumento de capacidad de una Plataforma</a:t>
            </a:r>
          </a:p>
          <a:p>
            <a:pPr indent="-171450">
              <a:buFont typeface="Arial"/>
              <a:buChar char="•"/>
            </a:pPr>
            <a:r>
              <a:rPr lang="es-AR" sz="1100">
                <a:latin typeface="Roboto"/>
                <a:ea typeface="Roboto"/>
                <a:cs typeface="Roboto"/>
              </a:rPr>
              <a:t>SI</a:t>
            </a: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6" name="Imagen 9" descr="Diagrama&#10;&#10;Descripción generada automáticamente">
            <a:extLst>
              <a:ext uri="{FF2B5EF4-FFF2-40B4-BE49-F238E27FC236}">
                <a16:creationId xmlns:a16="http://schemas.microsoft.com/office/drawing/2014/main" id="{07F7541C-1A93-2D76-FF2D-F27C0B9BC989}"/>
              </a:ext>
            </a:extLst>
          </p:cNvPr>
          <p:cNvPicPr>
            <a:picLocks noChangeAspect="1"/>
          </p:cNvPicPr>
          <p:nvPr/>
        </p:nvPicPr>
        <p:blipFill>
          <a:blip r:embed="rId8"/>
          <a:stretch>
            <a:fillRect/>
          </a:stretch>
        </p:blipFill>
        <p:spPr>
          <a:xfrm>
            <a:off x="6186949" y="671884"/>
            <a:ext cx="5557682" cy="3621522"/>
          </a:xfrm>
          <a:prstGeom prst="rect">
            <a:avLst/>
          </a:prstGeom>
        </p:spPr>
      </p:pic>
      <p:pic>
        <p:nvPicPr>
          <p:cNvPr id="5" name="Imagen 4">
            <a:extLst>
              <a:ext uri="{FF2B5EF4-FFF2-40B4-BE49-F238E27FC236}">
                <a16:creationId xmlns:a16="http://schemas.microsoft.com/office/drawing/2014/main" id="{5112CEDC-3A12-C997-6102-3FA1DDE93418}"/>
              </a:ext>
            </a:extLst>
          </p:cNvPr>
          <p:cNvPicPr>
            <a:picLocks noChangeAspect="1"/>
          </p:cNvPicPr>
          <p:nvPr/>
        </p:nvPicPr>
        <p:blipFill>
          <a:blip r:embed="rId3"/>
          <a:stretch>
            <a:fillRect/>
          </a:stretch>
        </p:blipFill>
        <p:spPr>
          <a:xfrm>
            <a:off x="7908783" y="4576626"/>
            <a:ext cx="540000" cy="545400"/>
          </a:xfrm>
          <a:prstGeom prst="rect">
            <a:avLst/>
          </a:prstGeom>
          <a:noFill/>
        </p:spPr>
      </p:pic>
      <p:sp>
        <p:nvSpPr>
          <p:cNvPr id="9" name="TextBox 4">
            <a:extLst>
              <a:ext uri="{FF2B5EF4-FFF2-40B4-BE49-F238E27FC236}">
                <a16:creationId xmlns:a16="http://schemas.microsoft.com/office/drawing/2014/main" id="{3AEB3808-BB8E-5864-9079-3ABD53D9DBEC}"/>
              </a:ext>
            </a:extLst>
          </p:cNvPr>
          <p:cNvSpPr txBox="1"/>
          <p:nvPr/>
        </p:nvSpPr>
        <p:spPr>
          <a:xfrm>
            <a:off x="8550332" y="4570830"/>
            <a:ext cx="3340434"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a:latin typeface="Roboto"/>
                <a:ea typeface="Roboto"/>
                <a:cs typeface="+mn-lt"/>
              </a:rPr>
              <a:t>OKR Q2 2023</a:t>
            </a:r>
          </a:p>
          <a:p>
            <a:r>
              <a:rPr lang="es-AR" sz="1200" err="1">
                <a:ea typeface="+mn-lt"/>
                <a:cs typeface="+mn-lt"/>
              </a:rPr>
              <a:t>O:Disponibilizar</a:t>
            </a:r>
            <a:r>
              <a:rPr lang="es-AR" sz="1200">
                <a:ea typeface="+mn-lt"/>
                <a:cs typeface="+mn-lt"/>
              </a:rPr>
              <a:t> validado como BGP se activa en un </a:t>
            </a:r>
            <a:r>
              <a:rPr lang="es-AR" sz="1200" err="1">
                <a:ea typeface="+mn-lt"/>
                <a:cs typeface="+mn-lt"/>
              </a:rPr>
              <a:t>fabric</a:t>
            </a:r>
            <a:r>
              <a:rPr lang="es-AR" sz="1200">
                <a:ea typeface="+mn-lt"/>
                <a:cs typeface="+mn-lt"/>
              </a:rPr>
              <a:t> como ACI para DC4</a:t>
            </a:r>
          </a:p>
          <a:p>
            <a:r>
              <a:rPr lang="es-AR" sz="1200">
                <a:ea typeface="+mn-lt"/>
                <a:cs typeface="+mn-lt"/>
              </a:rPr>
              <a:t>KR1: </a:t>
            </a:r>
            <a:r>
              <a:rPr lang="es-ES" sz="1200">
                <a:ea typeface="+mn-lt"/>
                <a:cs typeface="+mn-lt"/>
              </a:rPr>
              <a:t>el 100% de la configuración de L3out en un contexto en ACI validada con el proveedor de soporte. --&gt; </a:t>
            </a:r>
            <a:r>
              <a:rPr lang="es-ES" sz="1200">
                <a:solidFill>
                  <a:srgbClr val="009900"/>
                </a:solidFill>
                <a:ea typeface="+mn-lt"/>
                <a:cs typeface="+mn-lt"/>
              </a:rPr>
              <a:t>0%</a:t>
            </a:r>
          </a:p>
          <a:p>
            <a:r>
              <a:rPr lang="es-ES" sz="1200">
                <a:ea typeface="+mn-lt"/>
                <a:cs typeface="+mn-lt"/>
              </a:rPr>
              <a:t>NOTA: </a:t>
            </a:r>
            <a:r>
              <a:rPr lang="es-ES" sz="1200">
                <a:solidFill>
                  <a:srgbClr val="009900"/>
                </a:solidFill>
                <a:ea typeface="+mn-lt"/>
                <a:cs typeface="+mn-lt"/>
              </a:rPr>
              <a:t>Laboratorio DC4 no estuvo disponible, se espera esté listo durante Q3</a:t>
            </a:r>
          </a:p>
        </p:txBody>
      </p:sp>
    </p:spTree>
    <p:extLst>
      <p:ext uri="{BB962C8B-B14F-4D97-AF65-F5344CB8AC3E}">
        <p14:creationId xmlns:p14="http://schemas.microsoft.com/office/powerpoint/2010/main" val="22413485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261546" y="2125328"/>
            <a:ext cx="11834362" cy="1140387"/>
          </a:xfrm>
        </p:spPr>
        <p:txBody>
          <a:bodyPr>
            <a:normAutofit/>
          </a:bodyPr>
          <a:lstStyle/>
          <a:p>
            <a:r>
              <a:rPr lang="es-AR" sz="4800" dirty="0"/>
              <a:t>Iniciativa | IoT I&amp;U| Solución Propia de VIC</a:t>
            </a:r>
            <a:endParaRPr lang="pt-BR" sz="4800" dirty="0"/>
          </a:p>
        </p:txBody>
      </p:sp>
      <p:sp>
        <p:nvSpPr>
          <p:cNvPr id="3" name="CuadroTexto 2">
            <a:extLst>
              <a:ext uri="{FF2B5EF4-FFF2-40B4-BE49-F238E27FC236}">
                <a16:creationId xmlns:a16="http://schemas.microsoft.com/office/drawing/2014/main" id="{65365338-40C6-1563-F81F-1FED58321069}"/>
              </a:ext>
            </a:extLst>
          </p:cNvPr>
          <p:cNvSpPr txBox="1"/>
          <p:nvPr/>
        </p:nvSpPr>
        <p:spPr>
          <a:xfrm>
            <a:off x="86659" y="6368104"/>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dirty="0">
                <a:latin typeface="Roboto"/>
                <a:ea typeface="Roboto"/>
              </a:rPr>
              <a:t>Expone: Guillermo Musso</a:t>
            </a:r>
            <a:endParaRPr lang="es-AR" sz="1100" b="1" dirty="0">
              <a:latin typeface="Calibri"/>
              <a:ea typeface="Roboto"/>
              <a:cs typeface="Calibri"/>
            </a:endParaRPr>
          </a:p>
          <a:p>
            <a:pPr marL="171450" indent="-171450">
              <a:buFont typeface="Arial" panose="020B0604020202020204" pitchFamily="34" charset="0"/>
              <a:buChar char="•"/>
            </a:pPr>
            <a:r>
              <a:rPr lang="es-AR" sz="1100" b="1" dirty="0">
                <a:latin typeface="Roboto"/>
                <a:ea typeface="Roboto"/>
                <a:cs typeface="Roboto"/>
              </a:rPr>
              <a:t>Responde</a:t>
            </a:r>
            <a:r>
              <a:rPr lang="es-AR" sz="1100" b="1" dirty="0">
                <a:latin typeface="Roboto"/>
                <a:ea typeface="Roboto"/>
              </a:rPr>
              <a:t> en el chat:  Guillermo </a:t>
            </a:r>
            <a:r>
              <a:rPr lang="es-AR" sz="1100" b="1" dirty="0">
                <a:ea typeface="+mn-lt"/>
                <a:cs typeface="+mn-lt"/>
              </a:rPr>
              <a:t>Musso</a:t>
            </a:r>
            <a:endParaRPr lang="es-AR" sz="1000" b="1" dirty="0">
              <a:latin typeface="Roboto"/>
              <a:ea typeface="Roboto"/>
              <a:cs typeface="Roboto"/>
            </a:endParaRPr>
          </a:p>
        </p:txBody>
      </p:sp>
      <p:sp>
        <p:nvSpPr>
          <p:cNvPr id="5" name="Rectángulo redondeado 5">
            <a:extLst>
              <a:ext uri="{FF2B5EF4-FFF2-40B4-BE49-F238E27FC236}">
                <a16:creationId xmlns:a16="http://schemas.microsoft.com/office/drawing/2014/main" id="{8366D3BA-A89D-4BE0-45FC-09DA3464176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spTree>
    <p:extLst>
      <p:ext uri="{BB962C8B-B14F-4D97-AF65-F5344CB8AC3E}">
        <p14:creationId xmlns:p14="http://schemas.microsoft.com/office/powerpoint/2010/main" val="39327321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13117" y="86320"/>
            <a:ext cx="9663036" cy="369332"/>
          </a:xfrm>
          <a:prstGeom prst="rect">
            <a:avLst/>
          </a:prstGeom>
          <a:noFill/>
        </p:spPr>
        <p:txBody>
          <a:bodyPr wrap="square" lIns="91440" tIns="45720" rIns="91440" bIns="45720" rtlCol="0" anchor="t">
            <a:spAutoFit/>
          </a:bodyPr>
          <a:lstStyle/>
          <a:p>
            <a:r>
              <a:rPr lang="es-AR" dirty="0"/>
              <a:t>Iniciativa IoT B2B | Industrias I&amp;U| Solución propia de VIC</a:t>
            </a:r>
            <a:endParaRPr lang="es-AR" b="1" dirty="0">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7" y="491160"/>
            <a:ext cx="4327168" cy="4001095"/>
          </a:xfrm>
          <a:prstGeom prst="rect">
            <a:avLst/>
          </a:prstGeom>
          <a:noFill/>
        </p:spPr>
        <p:txBody>
          <a:bodyPr wrap="square" lIns="91440" tIns="45720" rIns="91440" bIns="45720" rtlCol="0" anchor="t">
            <a:spAutoFit/>
          </a:bodyPr>
          <a:lstStyle/>
          <a:p>
            <a:r>
              <a:rPr lang="es-AR" sz="1400" b="1" dirty="0">
                <a:solidFill>
                  <a:srgbClr val="952BFF"/>
                </a:solidFill>
                <a:latin typeface="Roboto"/>
                <a:ea typeface="Roboto"/>
                <a:cs typeface="Roboto"/>
              </a:rPr>
              <a:t>DESCRIPCION DE INICIATIVA</a:t>
            </a:r>
            <a:endParaRPr lang="es-AR" sz="1400" u="sng" dirty="0">
              <a:solidFill>
                <a:schemeClr val="bg1"/>
              </a:solidFill>
              <a:latin typeface="Roboto"/>
              <a:ea typeface="Roboto"/>
              <a:cs typeface="Roboto"/>
            </a:endParaRPr>
          </a:p>
          <a:p>
            <a:endParaRPr lang="es-AR" sz="1200" u="sng" dirty="0">
              <a:solidFill>
                <a:schemeClr val="bg1"/>
              </a:solidFill>
              <a:latin typeface="Roboto" panose="02000000000000000000" pitchFamily="2" charset="0"/>
              <a:ea typeface="Roboto" panose="02000000000000000000" pitchFamily="2" charset="0"/>
              <a:cs typeface="+mn-lt"/>
            </a:endParaRPr>
          </a:p>
          <a:p>
            <a:r>
              <a:rPr lang="es-AR" sz="1200" u="sng" dirty="0">
                <a:latin typeface="Roboto"/>
                <a:ea typeface="Roboto"/>
                <a:cs typeface="+mn-lt"/>
              </a:rPr>
              <a:t>Áreas involucradas</a:t>
            </a:r>
            <a:endParaRPr lang="es-AR" sz="1200" dirty="0">
              <a:latin typeface="Roboto"/>
              <a:ea typeface="Roboto"/>
              <a:cs typeface="+mn-lt"/>
            </a:endParaRPr>
          </a:p>
          <a:p>
            <a:r>
              <a:rPr lang="es-AR" sz="1200" dirty="0">
                <a:latin typeface="Roboto"/>
                <a:ea typeface="Roboto"/>
                <a:cs typeface="+mn-lt"/>
              </a:rPr>
              <a:t> TRS – Plataforma IoT B2B I&amp;U</a:t>
            </a:r>
            <a:endParaRPr lang="es-AR" sz="1200" dirty="0">
              <a:latin typeface="Roboto"/>
              <a:ea typeface="Roboto"/>
            </a:endParaRPr>
          </a:p>
          <a:p>
            <a:endParaRPr lang="es-AR" sz="1200" dirty="0">
              <a:latin typeface="Roboto" panose="02000000000000000000" pitchFamily="2" charset="0"/>
              <a:ea typeface="Roboto" panose="02000000000000000000" pitchFamily="2" charset="0"/>
              <a:cs typeface="+mn-lt"/>
            </a:endParaRPr>
          </a:p>
          <a:p>
            <a:r>
              <a:rPr lang="es-AR" sz="1200" u="sng" dirty="0">
                <a:latin typeface="Roboto"/>
                <a:ea typeface="Roboto"/>
                <a:cs typeface="+mn-lt"/>
              </a:rPr>
              <a:t>Contexto y Necesidad</a:t>
            </a:r>
            <a:endParaRPr lang="es-AR" sz="1200" dirty="0">
              <a:latin typeface="Roboto"/>
              <a:ea typeface="Roboto"/>
              <a:cs typeface="+mn-lt"/>
            </a:endParaRPr>
          </a:p>
          <a:p>
            <a:pPr marL="285750" indent="-285750" algn="just">
              <a:buFont typeface="Arial,Sans-Serif"/>
              <a:buChar char="•"/>
            </a:pPr>
            <a:r>
              <a:rPr lang="es-AR" sz="1200" dirty="0">
                <a:latin typeface="Roboto"/>
                <a:ea typeface="Roboto"/>
                <a:cs typeface="+mn-lt"/>
              </a:rPr>
              <a:t>Ofrecer nuevos VAS a clientes existentes y generar nuevos Leads de Negocio.</a:t>
            </a:r>
          </a:p>
          <a:p>
            <a:pPr marL="285750" indent="-285750" algn="just">
              <a:buFont typeface="Arial,Sans-Serif"/>
              <a:buChar char="•"/>
            </a:pPr>
            <a:r>
              <a:rPr lang="es-AR" sz="1200" dirty="0">
                <a:latin typeface="Roboto"/>
                <a:ea typeface="Roboto"/>
                <a:cs typeface="+mn-lt"/>
              </a:rPr>
              <a:t>Nuevas Capacidades al ecosistema de Soluciones B2B.</a:t>
            </a:r>
          </a:p>
          <a:p>
            <a:pPr marL="285750" indent="-285750" algn="just">
              <a:buFont typeface="Arial,Sans-Serif"/>
              <a:buChar char="•"/>
            </a:pPr>
            <a:r>
              <a:rPr lang="es-AR" sz="1200" dirty="0">
                <a:latin typeface="Roboto"/>
                <a:ea typeface="Roboto"/>
                <a:cs typeface="+mn-lt"/>
              </a:rPr>
              <a:t>Detección de acumulación de personas.</a:t>
            </a:r>
          </a:p>
          <a:p>
            <a:pPr marL="285750" indent="-285750" algn="just">
              <a:buFont typeface="Arial,Sans-Serif"/>
              <a:buChar char="•"/>
            </a:pPr>
            <a:r>
              <a:rPr lang="es-AR" sz="1200" dirty="0">
                <a:latin typeface="Roboto"/>
                <a:ea typeface="Roboto"/>
                <a:cs typeface="+mn-lt"/>
              </a:rPr>
              <a:t>Smart </a:t>
            </a:r>
            <a:r>
              <a:rPr lang="es-AR" sz="1200" dirty="0" err="1">
                <a:latin typeface="Roboto"/>
                <a:ea typeface="Roboto"/>
                <a:cs typeface="+mn-lt"/>
              </a:rPr>
              <a:t>Retail</a:t>
            </a:r>
            <a:endParaRPr lang="es-AR" sz="1200" dirty="0">
              <a:latin typeface="Roboto"/>
              <a:ea typeface="Roboto"/>
              <a:cs typeface="+mn-lt"/>
            </a:endParaRPr>
          </a:p>
          <a:p>
            <a:pPr marL="285750" indent="-285750">
              <a:buFont typeface="Arial,Sans-Serif"/>
              <a:buChar char="•"/>
            </a:pPr>
            <a:endParaRPr lang="es-AR" sz="1200" dirty="0">
              <a:latin typeface="Roboto"/>
              <a:ea typeface="Roboto"/>
              <a:cs typeface="+mn-lt"/>
            </a:endParaRPr>
          </a:p>
          <a:p>
            <a:r>
              <a:rPr lang="es-AR" sz="1200" u="sng" dirty="0">
                <a:latin typeface="Roboto"/>
                <a:ea typeface="Roboto"/>
                <a:cs typeface="+mn-lt"/>
              </a:rPr>
              <a:t>Hipótesis del beneficio</a:t>
            </a:r>
            <a:endParaRPr lang="es-AR" sz="1200" dirty="0">
              <a:latin typeface="Roboto" panose="02000000000000000000" pitchFamily="2" charset="0"/>
              <a:ea typeface="Roboto" panose="02000000000000000000" pitchFamily="2" charset="0"/>
              <a:cs typeface="+mn-lt"/>
            </a:endParaRPr>
          </a:p>
          <a:p>
            <a:pPr marL="285750" indent="-285750">
              <a:buFont typeface="Arial,Sans-Serif"/>
              <a:buChar char="•"/>
            </a:pPr>
            <a:r>
              <a:rPr lang="es-AR" sz="1200" dirty="0">
                <a:latin typeface="Roboto"/>
                <a:ea typeface="Roboto"/>
                <a:cs typeface="+mn-lt"/>
              </a:rPr>
              <a:t>Café Martínez.</a:t>
            </a:r>
          </a:p>
          <a:p>
            <a:pPr marL="285750" indent="-285750">
              <a:buFont typeface="Arial,Sans-Serif"/>
              <a:buChar char="•"/>
            </a:pPr>
            <a:r>
              <a:rPr lang="es-AR" sz="1200" dirty="0">
                <a:latin typeface="Roboto"/>
                <a:ea typeface="Roboto"/>
                <a:cs typeface="+mn-lt"/>
              </a:rPr>
              <a:t>Nissan</a:t>
            </a:r>
          </a:p>
          <a:p>
            <a:pPr marL="285750" indent="-285750">
              <a:buFont typeface="Arial,Sans-Serif"/>
              <a:buChar char="•"/>
            </a:pPr>
            <a:r>
              <a:rPr lang="es-AR" sz="1200" dirty="0">
                <a:latin typeface="Roboto"/>
                <a:ea typeface="Roboto"/>
                <a:cs typeface="+mn-lt"/>
              </a:rPr>
              <a:t>Toyota</a:t>
            </a:r>
          </a:p>
          <a:p>
            <a:endParaRPr lang="es-AR" sz="1200" dirty="0">
              <a:latin typeface="Roboto"/>
              <a:ea typeface="Roboto"/>
              <a:cs typeface="+mn-lt"/>
            </a:endParaRPr>
          </a:p>
          <a:p>
            <a:r>
              <a:rPr lang="es-AR" sz="1200" u="sng" dirty="0">
                <a:latin typeface="Roboto"/>
                <a:ea typeface="Roboto"/>
                <a:cs typeface="+mn-lt"/>
              </a:rPr>
              <a:t>Solución Planteada:</a:t>
            </a:r>
          </a:p>
          <a:p>
            <a:pPr marL="285750" indent="-285750">
              <a:buFont typeface="Arial,Sans-Serif"/>
              <a:buChar char="•"/>
            </a:pPr>
            <a:r>
              <a:rPr lang="es-AR" sz="1200" dirty="0">
                <a:latin typeface="Roboto"/>
                <a:ea typeface="Roboto"/>
                <a:cs typeface="+mn-lt"/>
              </a:rPr>
              <a:t>Desarrollo de una solución propia que Utilice Visión Computacional para hacer inferencias.</a:t>
            </a:r>
          </a:p>
          <a:p>
            <a:pPr marL="285750" indent="-285750">
              <a:buFont typeface="Arial,Sans-Serif"/>
              <a:buChar char="•"/>
            </a:pPr>
            <a:endParaRPr lang="es-AR" sz="1200" dirty="0">
              <a:latin typeface="Roboto"/>
              <a:ea typeface="Roboto"/>
              <a:cs typeface="Calibri"/>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1028" name="Picture 4" descr="This is How Computer Vision Enhances Your Shopping Experience | Analytics  Insight">
            <a:extLst>
              <a:ext uri="{FF2B5EF4-FFF2-40B4-BE49-F238E27FC236}">
                <a16:creationId xmlns:a16="http://schemas.microsoft.com/office/drawing/2014/main" id="{63F5F07C-5F78-2CE2-007B-E437B872B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030" y="455652"/>
            <a:ext cx="4487230" cy="2596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uter Vision Platform | alwaysAI">
            <a:extLst>
              <a:ext uri="{FF2B5EF4-FFF2-40B4-BE49-F238E27FC236}">
                <a16:creationId xmlns:a16="http://schemas.microsoft.com/office/drawing/2014/main" id="{FEC780C3-7BC0-A5EE-563A-60A6FE2A6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8385" y="3003241"/>
            <a:ext cx="4939808" cy="30786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5+ Applications of Computer Vision in Logistics (2023 Guide) - viso.ai">
            <a:extLst>
              <a:ext uri="{FF2B5EF4-FFF2-40B4-BE49-F238E27FC236}">
                <a16:creationId xmlns:a16="http://schemas.microsoft.com/office/drawing/2014/main" id="{87B282A4-8DC3-EF62-19EF-02A630762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1198" y="455652"/>
            <a:ext cx="3536995" cy="254451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o 8">
            <a:extLst>
              <a:ext uri="{FF2B5EF4-FFF2-40B4-BE49-F238E27FC236}">
                <a16:creationId xmlns:a16="http://schemas.microsoft.com/office/drawing/2014/main" id="{66375637-6424-5DAB-0739-6B20FE1D5B28}"/>
              </a:ext>
            </a:extLst>
          </p:cNvPr>
          <p:cNvGrpSpPr/>
          <p:nvPr/>
        </p:nvGrpSpPr>
        <p:grpSpPr>
          <a:xfrm>
            <a:off x="0" y="4354796"/>
            <a:ext cx="4174518" cy="2499784"/>
            <a:chOff x="0" y="4354796"/>
            <a:chExt cx="5730498" cy="3326157"/>
          </a:xfrm>
        </p:grpSpPr>
        <p:pic>
          <p:nvPicPr>
            <p:cNvPr id="5" name="Google Shape;1454;p224">
              <a:extLst>
                <a:ext uri="{FF2B5EF4-FFF2-40B4-BE49-F238E27FC236}">
                  <a16:creationId xmlns:a16="http://schemas.microsoft.com/office/drawing/2014/main" id="{37417068-2C6A-9F54-C45F-EAA1793C6D08}"/>
                </a:ext>
              </a:extLst>
            </p:cNvPr>
            <p:cNvPicPr preferRelativeResize="0"/>
            <p:nvPr/>
          </p:nvPicPr>
          <p:blipFill rotWithShape="1">
            <a:blip r:embed="rId6">
              <a:alphaModFix/>
            </a:blip>
            <a:srcRect t="29991" b="12264"/>
            <a:stretch/>
          </p:blipFill>
          <p:spPr>
            <a:xfrm>
              <a:off x="0" y="4354796"/>
              <a:ext cx="5730498" cy="2503204"/>
            </a:xfrm>
            <a:prstGeom prst="rect">
              <a:avLst/>
            </a:prstGeom>
            <a:noFill/>
            <a:ln>
              <a:noFill/>
            </a:ln>
          </p:spPr>
        </p:pic>
        <p:pic>
          <p:nvPicPr>
            <p:cNvPr id="6" name="Google Shape;1468;p224">
              <a:extLst>
                <a:ext uri="{FF2B5EF4-FFF2-40B4-BE49-F238E27FC236}">
                  <a16:creationId xmlns:a16="http://schemas.microsoft.com/office/drawing/2014/main" id="{31E96386-F31E-1085-7604-34AE58B6857B}"/>
                </a:ext>
              </a:extLst>
            </p:cNvPr>
            <p:cNvPicPr preferRelativeResize="0"/>
            <p:nvPr/>
          </p:nvPicPr>
          <p:blipFill rotWithShape="1">
            <a:blip r:embed="rId7">
              <a:alphaModFix/>
            </a:blip>
            <a:srcRect t="5240" b="11840"/>
            <a:stretch/>
          </p:blipFill>
          <p:spPr>
            <a:xfrm>
              <a:off x="1996399" y="5436353"/>
              <a:ext cx="2772300" cy="2244600"/>
            </a:xfrm>
            <a:prstGeom prst="ellipse">
              <a:avLst/>
            </a:prstGeom>
            <a:noFill/>
            <a:ln>
              <a:noFill/>
            </a:ln>
          </p:spPr>
        </p:pic>
      </p:grpSp>
      <p:grpSp>
        <p:nvGrpSpPr>
          <p:cNvPr id="37" name="Grupo 36">
            <a:extLst>
              <a:ext uri="{FF2B5EF4-FFF2-40B4-BE49-F238E27FC236}">
                <a16:creationId xmlns:a16="http://schemas.microsoft.com/office/drawing/2014/main" id="{F4679852-EC06-1200-56F6-B70FD7FABF5E}"/>
              </a:ext>
            </a:extLst>
          </p:cNvPr>
          <p:cNvGrpSpPr/>
          <p:nvPr/>
        </p:nvGrpSpPr>
        <p:grpSpPr>
          <a:xfrm>
            <a:off x="4354030" y="5302998"/>
            <a:ext cx="2896025" cy="1557852"/>
            <a:chOff x="5977700" y="3019225"/>
            <a:chExt cx="2709275" cy="1654200"/>
          </a:xfrm>
        </p:grpSpPr>
        <p:pic>
          <p:nvPicPr>
            <p:cNvPr id="11" name="Google Shape;1300;p214">
              <a:extLst>
                <a:ext uri="{FF2B5EF4-FFF2-40B4-BE49-F238E27FC236}">
                  <a16:creationId xmlns:a16="http://schemas.microsoft.com/office/drawing/2014/main" id="{1FF2A05B-0C4B-28D4-40D1-B1B5C404EB31}"/>
                </a:ext>
              </a:extLst>
            </p:cNvPr>
            <p:cNvPicPr preferRelativeResize="0"/>
            <p:nvPr/>
          </p:nvPicPr>
          <p:blipFill rotWithShape="1">
            <a:blip r:embed="rId8">
              <a:alphaModFix/>
            </a:blip>
            <a:srcRect l="5449" t="11981" r="39389" b="16190"/>
            <a:stretch/>
          </p:blipFill>
          <p:spPr>
            <a:xfrm rot="5400000">
              <a:off x="5868500" y="3128425"/>
              <a:ext cx="1654200" cy="1435800"/>
            </a:xfrm>
            <a:prstGeom prst="roundRect">
              <a:avLst>
                <a:gd name="adj" fmla="val 14964"/>
              </a:avLst>
            </a:prstGeom>
            <a:noFill/>
            <a:ln w="9525" cap="flat" cmpd="sng">
              <a:solidFill>
                <a:schemeClr val="accent5"/>
              </a:solidFill>
              <a:prstDash val="solid"/>
              <a:round/>
              <a:headEnd type="none" w="sm" len="sm"/>
              <a:tailEnd type="none" w="sm" len="sm"/>
            </a:ln>
          </p:spPr>
        </p:pic>
        <p:sp>
          <p:nvSpPr>
            <p:cNvPr id="12" name="Google Shape;1303;p214">
              <a:extLst>
                <a:ext uri="{FF2B5EF4-FFF2-40B4-BE49-F238E27FC236}">
                  <a16:creationId xmlns:a16="http://schemas.microsoft.com/office/drawing/2014/main" id="{299B3D0E-DDE0-FA5F-8BC9-539CF0924427}"/>
                </a:ext>
              </a:extLst>
            </p:cNvPr>
            <p:cNvSpPr/>
            <p:nvPr/>
          </p:nvSpPr>
          <p:spPr>
            <a:xfrm>
              <a:off x="6576825" y="3268410"/>
              <a:ext cx="270300" cy="2499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8F9FA"/>
                </a:solidFill>
              </a:endParaRPr>
            </a:p>
          </p:txBody>
        </p:sp>
        <p:sp>
          <p:nvSpPr>
            <p:cNvPr id="13" name="Google Shape;1304;p214">
              <a:extLst>
                <a:ext uri="{FF2B5EF4-FFF2-40B4-BE49-F238E27FC236}">
                  <a16:creationId xmlns:a16="http://schemas.microsoft.com/office/drawing/2014/main" id="{C2B687D1-4A6F-E10C-F8DD-00657D1B157F}"/>
                </a:ext>
              </a:extLst>
            </p:cNvPr>
            <p:cNvSpPr/>
            <p:nvPr/>
          </p:nvSpPr>
          <p:spPr>
            <a:xfrm>
              <a:off x="6048925" y="3857480"/>
              <a:ext cx="138300" cy="1344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8F9FA"/>
                </a:solidFill>
              </a:endParaRPr>
            </a:p>
          </p:txBody>
        </p:sp>
        <p:sp>
          <p:nvSpPr>
            <p:cNvPr id="19" name="Google Shape;1305;p214">
              <a:extLst>
                <a:ext uri="{FF2B5EF4-FFF2-40B4-BE49-F238E27FC236}">
                  <a16:creationId xmlns:a16="http://schemas.microsoft.com/office/drawing/2014/main" id="{278129A6-60D0-E7E0-F52D-CCB6EA60BEDA}"/>
                </a:ext>
              </a:extLst>
            </p:cNvPr>
            <p:cNvSpPr/>
            <p:nvPr/>
          </p:nvSpPr>
          <p:spPr>
            <a:xfrm>
              <a:off x="7189575" y="3802969"/>
              <a:ext cx="138300" cy="134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8F9FA"/>
                </a:solidFill>
              </a:endParaRPr>
            </a:p>
          </p:txBody>
        </p:sp>
        <p:sp>
          <p:nvSpPr>
            <p:cNvPr id="21" name="Google Shape;1306;p214">
              <a:extLst>
                <a:ext uri="{FF2B5EF4-FFF2-40B4-BE49-F238E27FC236}">
                  <a16:creationId xmlns:a16="http://schemas.microsoft.com/office/drawing/2014/main" id="{289E79D9-960D-3962-CB11-B454AAD93121}"/>
                </a:ext>
              </a:extLst>
            </p:cNvPr>
            <p:cNvSpPr/>
            <p:nvPr/>
          </p:nvSpPr>
          <p:spPr>
            <a:xfrm>
              <a:off x="6242675" y="3778377"/>
              <a:ext cx="173700" cy="183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8F9FA"/>
                </a:solidFill>
              </a:endParaRPr>
            </a:p>
          </p:txBody>
        </p:sp>
        <p:sp>
          <p:nvSpPr>
            <p:cNvPr id="23" name="Google Shape;1307;p214">
              <a:extLst>
                <a:ext uri="{FF2B5EF4-FFF2-40B4-BE49-F238E27FC236}">
                  <a16:creationId xmlns:a16="http://schemas.microsoft.com/office/drawing/2014/main" id="{172B4EAE-A060-3F74-E36B-F375164038CC}"/>
                </a:ext>
              </a:extLst>
            </p:cNvPr>
            <p:cNvSpPr/>
            <p:nvPr/>
          </p:nvSpPr>
          <p:spPr>
            <a:xfrm>
              <a:off x="6471825" y="3731435"/>
              <a:ext cx="270300" cy="2499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8F9FA"/>
                </a:solidFill>
              </a:endParaRPr>
            </a:p>
          </p:txBody>
        </p:sp>
        <p:sp>
          <p:nvSpPr>
            <p:cNvPr id="25" name="Google Shape;1308;p214">
              <a:extLst>
                <a:ext uri="{FF2B5EF4-FFF2-40B4-BE49-F238E27FC236}">
                  <a16:creationId xmlns:a16="http://schemas.microsoft.com/office/drawing/2014/main" id="{48EEE2F1-125E-7D55-911C-3608FB2C6885}"/>
                </a:ext>
              </a:extLst>
            </p:cNvPr>
            <p:cNvSpPr/>
            <p:nvPr/>
          </p:nvSpPr>
          <p:spPr>
            <a:xfrm>
              <a:off x="6881625" y="3573210"/>
              <a:ext cx="270300" cy="2499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8F9FA"/>
                </a:solidFill>
              </a:endParaRPr>
            </a:p>
          </p:txBody>
        </p:sp>
        <p:sp>
          <p:nvSpPr>
            <p:cNvPr id="27" name="Google Shape;1309;p214">
              <a:extLst>
                <a:ext uri="{FF2B5EF4-FFF2-40B4-BE49-F238E27FC236}">
                  <a16:creationId xmlns:a16="http://schemas.microsoft.com/office/drawing/2014/main" id="{452E4FE6-8E14-FD38-2B4A-63C1A6EBE763}"/>
                </a:ext>
              </a:extLst>
            </p:cNvPr>
            <p:cNvSpPr/>
            <p:nvPr/>
          </p:nvSpPr>
          <p:spPr>
            <a:xfrm>
              <a:off x="6243550" y="3080680"/>
              <a:ext cx="138300" cy="1344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8F9FA"/>
                </a:solidFill>
              </a:endParaRPr>
            </a:p>
          </p:txBody>
        </p:sp>
        <p:sp>
          <p:nvSpPr>
            <p:cNvPr id="28" name="Google Shape;1310;p214">
              <a:extLst>
                <a:ext uri="{FF2B5EF4-FFF2-40B4-BE49-F238E27FC236}">
                  <a16:creationId xmlns:a16="http://schemas.microsoft.com/office/drawing/2014/main" id="{90DF45E9-85C7-4236-A321-004C241CB89E}"/>
                </a:ext>
              </a:extLst>
            </p:cNvPr>
            <p:cNvSpPr/>
            <p:nvPr/>
          </p:nvSpPr>
          <p:spPr>
            <a:xfrm>
              <a:off x="6077875" y="4214005"/>
              <a:ext cx="138300" cy="1344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8F9FA"/>
                </a:solidFill>
              </a:endParaRPr>
            </a:p>
          </p:txBody>
        </p:sp>
        <p:sp>
          <p:nvSpPr>
            <p:cNvPr id="29" name="Google Shape;1311;p214">
              <a:extLst>
                <a:ext uri="{FF2B5EF4-FFF2-40B4-BE49-F238E27FC236}">
                  <a16:creationId xmlns:a16="http://schemas.microsoft.com/office/drawing/2014/main" id="{BF916457-965D-1593-3CE5-F25422FC344E}"/>
                </a:ext>
              </a:extLst>
            </p:cNvPr>
            <p:cNvSpPr/>
            <p:nvPr/>
          </p:nvSpPr>
          <p:spPr>
            <a:xfrm>
              <a:off x="6947625" y="3208494"/>
              <a:ext cx="138300" cy="134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8F9FA"/>
                </a:solidFill>
              </a:endParaRPr>
            </a:p>
          </p:txBody>
        </p:sp>
        <p:sp>
          <p:nvSpPr>
            <p:cNvPr id="30" name="Google Shape;1317;p214">
              <a:extLst>
                <a:ext uri="{FF2B5EF4-FFF2-40B4-BE49-F238E27FC236}">
                  <a16:creationId xmlns:a16="http://schemas.microsoft.com/office/drawing/2014/main" id="{233F21F2-D122-0CC6-AF2A-8272708D97BA}"/>
                </a:ext>
              </a:extLst>
            </p:cNvPr>
            <p:cNvSpPr/>
            <p:nvPr/>
          </p:nvSpPr>
          <p:spPr>
            <a:xfrm>
              <a:off x="7491475" y="3080675"/>
              <a:ext cx="1195500" cy="165900"/>
            </a:xfrm>
            <a:prstGeom prst="rect">
              <a:avLst/>
            </a:prstGeom>
            <a:solidFill>
              <a:srgbClr val="00FF00"/>
            </a:solidFill>
            <a:ln>
              <a:noFill/>
            </a:ln>
          </p:spPr>
          <p:txBody>
            <a:bodyPr spcFirstLastPara="1" wrap="square" lIns="45700" tIns="91425" rIns="45700" bIns="91425" anchor="ctr" anchorCtr="0">
              <a:noAutofit/>
            </a:bodyPr>
            <a:lstStyle/>
            <a:p>
              <a:pPr marL="0" marR="0" lvl="0" indent="0" algn="l" rtl="0">
                <a:lnSpc>
                  <a:spcPct val="100000"/>
                </a:lnSpc>
                <a:spcBef>
                  <a:spcPts val="0"/>
                </a:spcBef>
                <a:spcAft>
                  <a:spcPts val="0"/>
                </a:spcAft>
                <a:buNone/>
              </a:pPr>
              <a:r>
                <a:rPr lang="en" sz="1100">
                  <a:solidFill>
                    <a:schemeClr val="dk1"/>
                  </a:solidFill>
                  <a:latin typeface="Google Sans"/>
                  <a:ea typeface="Google Sans"/>
                  <a:cs typeface="Google Sans"/>
                  <a:sym typeface="Google Sans"/>
                </a:rPr>
                <a:t>2 connectors </a:t>
              </a:r>
              <a:r>
                <a:rPr lang="en" sz="1100" b="1">
                  <a:solidFill>
                    <a:schemeClr val="dk1"/>
                  </a:solidFill>
                  <a:latin typeface="Google Sans"/>
                  <a:ea typeface="Google Sans"/>
                  <a:cs typeface="Google Sans"/>
                  <a:sym typeface="Google Sans"/>
                </a:rPr>
                <a:t>OK</a:t>
              </a:r>
              <a:endParaRPr sz="1100" b="1">
                <a:solidFill>
                  <a:schemeClr val="dk1"/>
                </a:solidFill>
                <a:latin typeface="Google Sans"/>
                <a:ea typeface="Google Sans"/>
                <a:cs typeface="Google Sans"/>
                <a:sym typeface="Google Sans"/>
              </a:endParaRPr>
            </a:p>
          </p:txBody>
        </p:sp>
        <p:sp>
          <p:nvSpPr>
            <p:cNvPr id="31" name="Google Shape;1318;p214">
              <a:extLst>
                <a:ext uri="{FF2B5EF4-FFF2-40B4-BE49-F238E27FC236}">
                  <a16:creationId xmlns:a16="http://schemas.microsoft.com/office/drawing/2014/main" id="{6D450D17-17B1-1B04-2C22-2D4261CE1052}"/>
                </a:ext>
              </a:extLst>
            </p:cNvPr>
            <p:cNvSpPr/>
            <p:nvPr/>
          </p:nvSpPr>
          <p:spPr>
            <a:xfrm>
              <a:off x="7491475" y="3302867"/>
              <a:ext cx="1195500" cy="165900"/>
            </a:xfrm>
            <a:prstGeom prst="rect">
              <a:avLst/>
            </a:prstGeom>
            <a:solidFill>
              <a:srgbClr val="00FF00"/>
            </a:solidFill>
            <a:ln>
              <a:noFill/>
            </a:ln>
          </p:spPr>
          <p:txBody>
            <a:bodyPr spcFirstLastPara="1" wrap="square" lIns="45700" tIns="91425" rIns="45700" bIns="91425" anchor="ctr" anchorCtr="0">
              <a:noAutofit/>
            </a:bodyPr>
            <a:lstStyle/>
            <a:p>
              <a:pPr marL="0" marR="0" lvl="0" indent="0" algn="l" rtl="0">
                <a:lnSpc>
                  <a:spcPct val="100000"/>
                </a:lnSpc>
                <a:spcBef>
                  <a:spcPts val="0"/>
                </a:spcBef>
                <a:spcAft>
                  <a:spcPts val="0"/>
                </a:spcAft>
                <a:buNone/>
              </a:pPr>
              <a:r>
                <a:rPr lang="en" sz="1100" dirty="0">
                  <a:solidFill>
                    <a:schemeClr val="dk1"/>
                  </a:solidFill>
                  <a:latin typeface="Google Sans"/>
                  <a:ea typeface="Google Sans"/>
                  <a:cs typeface="Google Sans"/>
                  <a:sym typeface="Google Sans"/>
                </a:rPr>
                <a:t>7 solder pins </a:t>
              </a:r>
              <a:r>
                <a:rPr lang="en" sz="1100" b="1" dirty="0">
                  <a:solidFill>
                    <a:schemeClr val="dk1"/>
                  </a:solidFill>
                  <a:latin typeface="Google Sans"/>
                  <a:ea typeface="Google Sans"/>
                  <a:cs typeface="Google Sans"/>
                  <a:sym typeface="Google Sans"/>
                </a:rPr>
                <a:t>OK</a:t>
              </a:r>
              <a:endParaRPr sz="1100" b="1" dirty="0">
                <a:solidFill>
                  <a:schemeClr val="dk1"/>
                </a:solidFill>
                <a:latin typeface="Google Sans"/>
                <a:ea typeface="Google Sans"/>
                <a:cs typeface="Google Sans"/>
                <a:sym typeface="Google Sans"/>
              </a:endParaRPr>
            </a:p>
          </p:txBody>
        </p:sp>
        <p:sp>
          <p:nvSpPr>
            <p:cNvPr id="32" name="Google Shape;1319;p214">
              <a:extLst>
                <a:ext uri="{FF2B5EF4-FFF2-40B4-BE49-F238E27FC236}">
                  <a16:creationId xmlns:a16="http://schemas.microsoft.com/office/drawing/2014/main" id="{E77BA2E8-CD2C-A441-F56A-3A4CDE8F0985}"/>
                </a:ext>
              </a:extLst>
            </p:cNvPr>
            <p:cNvSpPr/>
            <p:nvPr/>
          </p:nvSpPr>
          <p:spPr>
            <a:xfrm>
              <a:off x="7491475" y="3525058"/>
              <a:ext cx="1195500" cy="164700"/>
            </a:xfrm>
            <a:prstGeom prst="rect">
              <a:avLst/>
            </a:prstGeom>
            <a:solidFill>
              <a:srgbClr val="00FF00"/>
            </a:solidFill>
            <a:ln>
              <a:noFill/>
            </a:ln>
          </p:spPr>
          <p:txBody>
            <a:bodyPr spcFirstLastPara="1" wrap="square" lIns="45700" tIns="91425" rIns="45700" bIns="91425" anchor="ctr" anchorCtr="0">
              <a:noAutofit/>
            </a:bodyPr>
            <a:lstStyle/>
            <a:p>
              <a:pPr marL="0" marR="0" lvl="0" indent="0" algn="l" rtl="0">
                <a:lnSpc>
                  <a:spcPct val="100000"/>
                </a:lnSpc>
                <a:spcBef>
                  <a:spcPts val="0"/>
                </a:spcBef>
                <a:spcAft>
                  <a:spcPts val="0"/>
                </a:spcAft>
                <a:buNone/>
              </a:pPr>
              <a:r>
                <a:rPr lang="en" sz="1100">
                  <a:solidFill>
                    <a:schemeClr val="dk1"/>
                  </a:solidFill>
                  <a:latin typeface="Google Sans"/>
                  <a:ea typeface="Google Sans"/>
                  <a:cs typeface="Google Sans"/>
                  <a:sym typeface="Google Sans"/>
                </a:rPr>
                <a:t>battery clip </a:t>
              </a:r>
              <a:r>
                <a:rPr lang="en" sz="1100" b="1">
                  <a:solidFill>
                    <a:schemeClr val="dk1"/>
                  </a:solidFill>
                  <a:latin typeface="Google Sans"/>
                  <a:ea typeface="Google Sans"/>
                  <a:cs typeface="Google Sans"/>
                  <a:sym typeface="Google Sans"/>
                </a:rPr>
                <a:t>OK</a:t>
              </a:r>
              <a:endParaRPr sz="1100" b="1">
                <a:solidFill>
                  <a:schemeClr val="dk1"/>
                </a:solidFill>
                <a:latin typeface="Google Sans"/>
                <a:ea typeface="Google Sans"/>
                <a:cs typeface="Google Sans"/>
                <a:sym typeface="Google Sans"/>
              </a:endParaRPr>
            </a:p>
          </p:txBody>
        </p:sp>
        <p:sp>
          <p:nvSpPr>
            <p:cNvPr id="33" name="Google Shape;1320;p214">
              <a:extLst>
                <a:ext uri="{FF2B5EF4-FFF2-40B4-BE49-F238E27FC236}">
                  <a16:creationId xmlns:a16="http://schemas.microsoft.com/office/drawing/2014/main" id="{7A5242B1-9F26-7DE4-C507-CEF8D413C531}"/>
                </a:ext>
              </a:extLst>
            </p:cNvPr>
            <p:cNvSpPr/>
            <p:nvPr/>
          </p:nvSpPr>
          <p:spPr>
            <a:xfrm>
              <a:off x="7491475" y="3746050"/>
              <a:ext cx="1195500" cy="164700"/>
            </a:xfrm>
            <a:prstGeom prst="rect">
              <a:avLst/>
            </a:prstGeom>
            <a:solidFill>
              <a:srgbClr val="00FF00"/>
            </a:solidFill>
            <a:ln>
              <a:noFill/>
            </a:ln>
          </p:spPr>
          <p:txBody>
            <a:bodyPr spcFirstLastPara="1" wrap="square" lIns="45700" tIns="91425" rIns="45700" bIns="91425" anchor="ctr" anchorCtr="0">
              <a:noAutofit/>
            </a:bodyPr>
            <a:lstStyle/>
            <a:p>
              <a:pPr marL="0" marR="0" lvl="0" indent="0" algn="l" rtl="0">
                <a:lnSpc>
                  <a:spcPct val="100000"/>
                </a:lnSpc>
                <a:spcBef>
                  <a:spcPts val="0"/>
                </a:spcBef>
                <a:spcAft>
                  <a:spcPts val="0"/>
                </a:spcAft>
                <a:buNone/>
              </a:pPr>
              <a:r>
                <a:rPr lang="en" sz="1100">
                  <a:solidFill>
                    <a:schemeClr val="dk1"/>
                  </a:solidFill>
                  <a:latin typeface="Google Sans"/>
                  <a:ea typeface="Google Sans"/>
                  <a:cs typeface="Google Sans"/>
                  <a:sym typeface="Google Sans"/>
                </a:rPr>
                <a:t>...</a:t>
              </a:r>
              <a:endParaRPr sz="1100">
                <a:solidFill>
                  <a:schemeClr val="dk1"/>
                </a:solidFill>
                <a:latin typeface="Google Sans"/>
                <a:ea typeface="Google Sans"/>
                <a:cs typeface="Google Sans"/>
                <a:sym typeface="Google Sans"/>
              </a:endParaRPr>
            </a:p>
          </p:txBody>
        </p:sp>
        <p:sp>
          <p:nvSpPr>
            <p:cNvPr id="34" name="Google Shape;1321;p214">
              <a:extLst>
                <a:ext uri="{FF2B5EF4-FFF2-40B4-BE49-F238E27FC236}">
                  <a16:creationId xmlns:a16="http://schemas.microsoft.com/office/drawing/2014/main" id="{3DE97930-87A4-DFA7-A588-2AAC801AE9A1}"/>
                </a:ext>
              </a:extLst>
            </p:cNvPr>
            <p:cNvSpPr/>
            <p:nvPr/>
          </p:nvSpPr>
          <p:spPr>
            <a:xfrm>
              <a:off x="7491475" y="3967042"/>
              <a:ext cx="1195500" cy="164700"/>
            </a:xfrm>
            <a:prstGeom prst="rect">
              <a:avLst/>
            </a:prstGeom>
            <a:solidFill>
              <a:srgbClr val="FF0000"/>
            </a:solidFill>
            <a:ln>
              <a:noFill/>
            </a:ln>
          </p:spPr>
          <p:txBody>
            <a:bodyPr spcFirstLastPara="1" wrap="square" lIns="45700" tIns="91425" rIns="45700" bIns="91425" anchor="ctr" anchorCtr="0">
              <a:noAutofit/>
            </a:bodyPr>
            <a:lstStyle/>
            <a:p>
              <a:pPr marL="0" marR="0" lvl="0" indent="0" algn="l" rtl="0">
                <a:lnSpc>
                  <a:spcPct val="100000"/>
                </a:lnSpc>
                <a:spcBef>
                  <a:spcPts val="0"/>
                </a:spcBef>
                <a:spcAft>
                  <a:spcPts val="0"/>
                </a:spcAft>
                <a:buNone/>
              </a:pPr>
              <a:r>
                <a:rPr lang="en" sz="1100">
                  <a:solidFill>
                    <a:srgbClr val="FFFFFF"/>
                  </a:solidFill>
                  <a:latin typeface="Google Sans"/>
                  <a:ea typeface="Google Sans"/>
                  <a:cs typeface="Google Sans"/>
                  <a:sym typeface="Google Sans"/>
                </a:rPr>
                <a:t>Case screw </a:t>
              </a:r>
              <a:r>
                <a:rPr lang="en" sz="1100" b="1">
                  <a:solidFill>
                    <a:srgbClr val="FFFFFF"/>
                  </a:solidFill>
                  <a:latin typeface="Google Sans"/>
                  <a:ea typeface="Google Sans"/>
                  <a:cs typeface="Google Sans"/>
                  <a:sym typeface="Google Sans"/>
                </a:rPr>
                <a:t>NOK</a:t>
              </a:r>
              <a:endParaRPr sz="1100" b="1">
                <a:solidFill>
                  <a:srgbClr val="FFFFFF"/>
                </a:solidFill>
                <a:latin typeface="Google Sans"/>
                <a:ea typeface="Google Sans"/>
                <a:cs typeface="Google Sans"/>
                <a:sym typeface="Google Sans"/>
              </a:endParaRPr>
            </a:p>
          </p:txBody>
        </p:sp>
        <p:sp>
          <p:nvSpPr>
            <p:cNvPr id="35" name="Google Shape;1322;p214">
              <a:extLst>
                <a:ext uri="{FF2B5EF4-FFF2-40B4-BE49-F238E27FC236}">
                  <a16:creationId xmlns:a16="http://schemas.microsoft.com/office/drawing/2014/main" id="{F7A0DE93-7036-6373-85D0-86EFECA9EE41}"/>
                </a:ext>
              </a:extLst>
            </p:cNvPr>
            <p:cNvSpPr/>
            <p:nvPr/>
          </p:nvSpPr>
          <p:spPr>
            <a:xfrm>
              <a:off x="7491475" y="4188033"/>
              <a:ext cx="1195500" cy="164700"/>
            </a:xfrm>
            <a:prstGeom prst="rect">
              <a:avLst/>
            </a:prstGeom>
            <a:solidFill>
              <a:srgbClr val="FF0000"/>
            </a:solidFill>
            <a:ln>
              <a:noFill/>
            </a:ln>
          </p:spPr>
          <p:txBody>
            <a:bodyPr spcFirstLastPara="1" wrap="square" lIns="45700" tIns="91425" rIns="45700" bIns="91425" anchor="ctr" anchorCtr="0">
              <a:noAutofit/>
            </a:bodyPr>
            <a:lstStyle/>
            <a:p>
              <a:pPr marL="0" marR="0" lvl="0" indent="0" algn="l" rtl="0">
                <a:lnSpc>
                  <a:spcPct val="100000"/>
                </a:lnSpc>
                <a:spcBef>
                  <a:spcPts val="0"/>
                </a:spcBef>
                <a:spcAft>
                  <a:spcPts val="0"/>
                </a:spcAft>
                <a:buNone/>
              </a:pPr>
              <a:r>
                <a:rPr lang="en" sz="1100">
                  <a:solidFill>
                    <a:srgbClr val="FFFFFF"/>
                  </a:solidFill>
                  <a:latin typeface="Google Sans"/>
                  <a:ea typeface="Google Sans"/>
                  <a:cs typeface="Google Sans"/>
                  <a:sym typeface="Google Sans"/>
                </a:rPr>
                <a:t>Antenna pin </a:t>
              </a:r>
              <a:r>
                <a:rPr lang="en" sz="1100" b="1">
                  <a:solidFill>
                    <a:srgbClr val="FFFFFF"/>
                  </a:solidFill>
                  <a:latin typeface="Google Sans"/>
                  <a:ea typeface="Google Sans"/>
                  <a:cs typeface="Google Sans"/>
                  <a:sym typeface="Google Sans"/>
                </a:rPr>
                <a:t>NOK</a:t>
              </a:r>
              <a:endParaRPr sz="1100" b="1">
                <a:solidFill>
                  <a:srgbClr val="FFFFFF"/>
                </a:solidFill>
                <a:latin typeface="Google Sans"/>
                <a:ea typeface="Google Sans"/>
                <a:cs typeface="Google Sans"/>
                <a:sym typeface="Google Sans"/>
              </a:endParaRPr>
            </a:p>
          </p:txBody>
        </p:sp>
        <p:sp>
          <p:nvSpPr>
            <p:cNvPr id="36" name="Google Shape;1323;p214">
              <a:extLst>
                <a:ext uri="{FF2B5EF4-FFF2-40B4-BE49-F238E27FC236}">
                  <a16:creationId xmlns:a16="http://schemas.microsoft.com/office/drawing/2014/main" id="{DDB9A129-B11D-BDE2-4FCA-271A02427993}"/>
                </a:ext>
              </a:extLst>
            </p:cNvPr>
            <p:cNvSpPr/>
            <p:nvPr/>
          </p:nvSpPr>
          <p:spPr>
            <a:xfrm>
              <a:off x="7491475" y="4409025"/>
              <a:ext cx="1195500" cy="164700"/>
            </a:xfrm>
            <a:prstGeom prst="rect">
              <a:avLst/>
            </a:prstGeom>
            <a:solidFill>
              <a:srgbClr val="FF0000"/>
            </a:solidFill>
            <a:ln>
              <a:noFill/>
            </a:ln>
          </p:spPr>
          <p:txBody>
            <a:bodyPr spcFirstLastPara="1" wrap="square" lIns="45700" tIns="91425" rIns="45700" bIns="91425" anchor="ctr" anchorCtr="0">
              <a:noAutofit/>
            </a:bodyPr>
            <a:lstStyle/>
            <a:p>
              <a:pPr marL="0" marR="0" lvl="0" indent="0" algn="l" rtl="0">
                <a:lnSpc>
                  <a:spcPct val="100000"/>
                </a:lnSpc>
                <a:spcBef>
                  <a:spcPts val="0"/>
                </a:spcBef>
                <a:spcAft>
                  <a:spcPts val="0"/>
                </a:spcAft>
                <a:buNone/>
              </a:pPr>
              <a:r>
                <a:rPr lang="en" sz="1100">
                  <a:solidFill>
                    <a:srgbClr val="FFFFFF"/>
                  </a:solidFill>
                  <a:latin typeface="Google Sans"/>
                  <a:ea typeface="Google Sans"/>
                  <a:cs typeface="Google Sans"/>
                  <a:sym typeface="Google Sans"/>
                </a:rPr>
                <a:t>...</a:t>
              </a:r>
              <a:endParaRPr sz="1100">
                <a:solidFill>
                  <a:srgbClr val="FFFFFF"/>
                </a:solidFill>
                <a:latin typeface="Google Sans"/>
                <a:ea typeface="Google Sans"/>
                <a:cs typeface="Google Sans"/>
                <a:sym typeface="Google Sans"/>
              </a:endParaRPr>
            </a:p>
          </p:txBody>
        </p:sp>
      </p:grpSp>
      <p:pic>
        <p:nvPicPr>
          <p:cNvPr id="38" name="Google Shape;1426;p222">
            <a:extLst>
              <a:ext uri="{FF2B5EF4-FFF2-40B4-BE49-F238E27FC236}">
                <a16:creationId xmlns:a16="http://schemas.microsoft.com/office/drawing/2014/main" id="{2673D0B0-F012-10AD-1438-71234454AE75}"/>
              </a:ext>
            </a:extLst>
          </p:cNvPr>
          <p:cNvPicPr preferRelativeResize="0"/>
          <p:nvPr/>
        </p:nvPicPr>
        <p:blipFill rotWithShape="1">
          <a:blip r:embed="rId9">
            <a:alphaModFix/>
          </a:blip>
          <a:srcRect b="10754"/>
          <a:stretch/>
        </p:blipFill>
        <p:spPr>
          <a:xfrm>
            <a:off x="4174518" y="3411565"/>
            <a:ext cx="2972782" cy="1753866"/>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5714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13117" y="86320"/>
            <a:ext cx="9663036" cy="369332"/>
          </a:xfrm>
          <a:prstGeom prst="rect">
            <a:avLst/>
          </a:prstGeom>
          <a:noFill/>
        </p:spPr>
        <p:txBody>
          <a:bodyPr wrap="square" lIns="91440" tIns="45720" rIns="91440" bIns="45720" rtlCol="0" anchor="t">
            <a:spAutoFit/>
          </a:bodyPr>
          <a:lstStyle/>
          <a:p>
            <a:r>
              <a:rPr lang="es-AR" dirty="0"/>
              <a:t>Iniciativa IoT B2B | Industrias I&amp;U| Solución propia de VIC</a:t>
            </a:r>
            <a:endParaRPr lang="es-AR" b="1" dirty="0">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7" y="491160"/>
            <a:ext cx="4063844" cy="4185761"/>
          </a:xfrm>
          <a:prstGeom prst="rect">
            <a:avLst/>
          </a:prstGeom>
          <a:noFill/>
        </p:spPr>
        <p:txBody>
          <a:bodyPr wrap="square" lIns="91440" tIns="45720" rIns="91440" bIns="45720" rtlCol="0" anchor="t">
            <a:spAutoFit/>
          </a:bodyPr>
          <a:lstStyle/>
          <a:p>
            <a:r>
              <a:rPr lang="es-AR" sz="1400" b="1" dirty="0">
                <a:solidFill>
                  <a:srgbClr val="952BFF"/>
                </a:solidFill>
                <a:latin typeface="Roboto"/>
                <a:ea typeface="Roboto"/>
                <a:cs typeface="Roboto"/>
              </a:rPr>
              <a:t>DESCRIPCION DE INICIATIVA</a:t>
            </a:r>
            <a:endParaRPr lang="es-AR" sz="1400" u="sng" dirty="0">
              <a:solidFill>
                <a:schemeClr val="bg1"/>
              </a:solidFill>
              <a:latin typeface="Roboto"/>
              <a:ea typeface="Roboto"/>
              <a:cs typeface="Roboto"/>
            </a:endParaRPr>
          </a:p>
          <a:p>
            <a:endParaRPr lang="es-AR" sz="1200" u="sng" dirty="0">
              <a:solidFill>
                <a:schemeClr val="bg1"/>
              </a:solidFill>
              <a:latin typeface="Roboto" panose="02000000000000000000" pitchFamily="2" charset="0"/>
              <a:ea typeface="Roboto" panose="02000000000000000000" pitchFamily="2" charset="0"/>
              <a:cs typeface="+mn-lt"/>
            </a:endParaRPr>
          </a:p>
          <a:p>
            <a:r>
              <a:rPr lang="es-AR" sz="1200" u="sng" dirty="0">
                <a:latin typeface="Roboto"/>
                <a:ea typeface="Roboto"/>
                <a:cs typeface="+mn-lt"/>
              </a:rPr>
              <a:t>Áreas involucradas</a:t>
            </a:r>
            <a:endParaRPr lang="es-AR" sz="1200" dirty="0">
              <a:latin typeface="Roboto"/>
              <a:ea typeface="Roboto"/>
              <a:cs typeface="+mn-lt"/>
            </a:endParaRPr>
          </a:p>
          <a:p>
            <a:r>
              <a:rPr lang="es-AR" sz="1200" dirty="0">
                <a:latin typeface="Roboto"/>
                <a:ea typeface="Roboto"/>
                <a:cs typeface="+mn-lt"/>
              </a:rPr>
              <a:t> TRS – Plataforma IoT B2B I&amp;U</a:t>
            </a:r>
            <a:endParaRPr lang="es-AR" sz="1200" dirty="0">
              <a:latin typeface="Roboto"/>
              <a:ea typeface="Roboto"/>
            </a:endParaRPr>
          </a:p>
          <a:p>
            <a:endParaRPr lang="es-AR" sz="1200" dirty="0">
              <a:latin typeface="Roboto" panose="02000000000000000000" pitchFamily="2" charset="0"/>
              <a:ea typeface="Roboto" panose="02000000000000000000" pitchFamily="2" charset="0"/>
              <a:cs typeface="+mn-lt"/>
            </a:endParaRPr>
          </a:p>
          <a:p>
            <a:r>
              <a:rPr lang="es-AR" sz="1200" u="sng" dirty="0">
                <a:latin typeface="Roboto"/>
                <a:ea typeface="Roboto"/>
                <a:cs typeface="+mn-lt"/>
              </a:rPr>
              <a:t>Contexto y Necesidad</a:t>
            </a:r>
            <a:endParaRPr lang="es-AR" sz="1200" dirty="0">
              <a:latin typeface="Roboto"/>
              <a:ea typeface="Roboto"/>
              <a:cs typeface="+mn-lt"/>
            </a:endParaRPr>
          </a:p>
          <a:p>
            <a:pPr marL="285750" indent="-285750" algn="just">
              <a:buFont typeface="Arial,Sans-Serif"/>
              <a:buChar char="•"/>
            </a:pPr>
            <a:r>
              <a:rPr lang="es-AR" sz="1200" dirty="0">
                <a:latin typeface="Roboto"/>
                <a:ea typeface="Roboto"/>
                <a:cs typeface="+mn-lt"/>
              </a:rPr>
              <a:t>Ofrecer nuevos VAS a clientes existentes y generar nuevos Leads de Negocio.</a:t>
            </a:r>
          </a:p>
          <a:p>
            <a:pPr marL="285750" indent="-285750" algn="just">
              <a:buFont typeface="Arial,Sans-Serif"/>
              <a:buChar char="•"/>
            </a:pPr>
            <a:r>
              <a:rPr lang="es-AR" sz="1200" dirty="0">
                <a:latin typeface="Roboto"/>
                <a:ea typeface="Roboto"/>
                <a:cs typeface="+mn-lt"/>
              </a:rPr>
              <a:t>Nuevas Capacidades al ecosistema de Soluciones B2B.</a:t>
            </a:r>
          </a:p>
          <a:p>
            <a:pPr marL="285750" indent="-285750" algn="just">
              <a:buFont typeface="Arial,Sans-Serif"/>
              <a:buChar char="•"/>
            </a:pPr>
            <a:r>
              <a:rPr lang="es-AR" sz="1200" dirty="0">
                <a:latin typeface="Roboto"/>
                <a:ea typeface="Roboto"/>
                <a:cs typeface="+mn-lt"/>
              </a:rPr>
              <a:t>Detección de acumulación de personas.</a:t>
            </a:r>
          </a:p>
          <a:p>
            <a:pPr marL="285750" indent="-285750" algn="just">
              <a:buFont typeface="Arial,Sans-Serif"/>
              <a:buChar char="•"/>
            </a:pPr>
            <a:r>
              <a:rPr lang="es-AR" sz="1200" dirty="0">
                <a:latin typeface="Roboto"/>
                <a:ea typeface="Roboto"/>
                <a:cs typeface="+mn-lt"/>
              </a:rPr>
              <a:t>Smart </a:t>
            </a:r>
            <a:r>
              <a:rPr lang="es-AR" sz="1200" dirty="0" err="1">
                <a:latin typeface="Roboto"/>
                <a:ea typeface="Roboto"/>
                <a:cs typeface="+mn-lt"/>
              </a:rPr>
              <a:t>Retail</a:t>
            </a:r>
            <a:endParaRPr lang="es-AR" sz="1200" dirty="0">
              <a:latin typeface="Roboto"/>
              <a:ea typeface="Roboto"/>
              <a:cs typeface="+mn-lt"/>
            </a:endParaRPr>
          </a:p>
          <a:p>
            <a:pPr marL="285750" indent="-285750">
              <a:buFont typeface="Arial,Sans-Serif"/>
              <a:buChar char="•"/>
            </a:pPr>
            <a:endParaRPr lang="es-AR" sz="1200" dirty="0">
              <a:latin typeface="Roboto"/>
              <a:ea typeface="Roboto"/>
              <a:cs typeface="+mn-lt"/>
            </a:endParaRPr>
          </a:p>
          <a:p>
            <a:r>
              <a:rPr lang="es-AR" sz="1200" u="sng" dirty="0">
                <a:latin typeface="Roboto"/>
                <a:ea typeface="Roboto"/>
                <a:cs typeface="+mn-lt"/>
              </a:rPr>
              <a:t>Hipótesis del beneficio</a:t>
            </a:r>
            <a:endParaRPr lang="es-AR" sz="1200" dirty="0">
              <a:latin typeface="Roboto" panose="02000000000000000000" pitchFamily="2" charset="0"/>
              <a:ea typeface="Roboto" panose="02000000000000000000" pitchFamily="2" charset="0"/>
              <a:cs typeface="+mn-lt"/>
            </a:endParaRPr>
          </a:p>
          <a:p>
            <a:pPr marL="285750" indent="-285750">
              <a:buFont typeface="Arial,Sans-Serif"/>
              <a:buChar char="•"/>
            </a:pPr>
            <a:r>
              <a:rPr lang="es-AR" sz="1200" dirty="0">
                <a:latin typeface="Roboto"/>
                <a:ea typeface="Roboto"/>
                <a:cs typeface="+mn-lt"/>
              </a:rPr>
              <a:t>Café Martínez.</a:t>
            </a:r>
          </a:p>
          <a:p>
            <a:pPr marL="285750" indent="-285750">
              <a:buFont typeface="Arial,Sans-Serif"/>
              <a:buChar char="•"/>
            </a:pPr>
            <a:r>
              <a:rPr lang="es-AR" sz="1200" dirty="0">
                <a:latin typeface="Roboto"/>
                <a:ea typeface="Roboto"/>
                <a:cs typeface="+mn-lt"/>
              </a:rPr>
              <a:t>Nissan</a:t>
            </a:r>
          </a:p>
          <a:p>
            <a:pPr marL="285750" indent="-285750">
              <a:buFont typeface="Arial,Sans-Serif"/>
              <a:buChar char="•"/>
            </a:pPr>
            <a:r>
              <a:rPr lang="es-AR" sz="1200" dirty="0">
                <a:latin typeface="Roboto"/>
                <a:ea typeface="Roboto"/>
                <a:cs typeface="+mn-lt"/>
              </a:rPr>
              <a:t>Toyota</a:t>
            </a:r>
          </a:p>
          <a:p>
            <a:endParaRPr lang="es-AR" sz="1200" dirty="0">
              <a:latin typeface="Roboto"/>
              <a:ea typeface="Roboto"/>
              <a:cs typeface="+mn-lt"/>
            </a:endParaRPr>
          </a:p>
          <a:p>
            <a:r>
              <a:rPr lang="es-AR" sz="1200" u="sng" dirty="0">
                <a:latin typeface="Roboto"/>
                <a:ea typeface="Roboto"/>
                <a:cs typeface="+mn-lt"/>
              </a:rPr>
              <a:t>Solución Planteada:</a:t>
            </a:r>
          </a:p>
          <a:p>
            <a:pPr marL="285750" indent="-285750">
              <a:buFont typeface="Arial,Sans-Serif"/>
              <a:buChar char="•"/>
            </a:pPr>
            <a:r>
              <a:rPr lang="es-AR" sz="1200" dirty="0">
                <a:latin typeface="Roboto"/>
                <a:ea typeface="Roboto"/>
                <a:cs typeface="+mn-lt"/>
              </a:rPr>
              <a:t>Desarrollo de una solución propia que Utilice Visión Computacional para hacer inferencias.</a:t>
            </a:r>
          </a:p>
          <a:p>
            <a:pPr marL="285750" indent="-285750">
              <a:buFont typeface="Arial,Sans-Serif"/>
              <a:buChar char="•"/>
            </a:pPr>
            <a:endParaRPr lang="es-AR" sz="1200" dirty="0">
              <a:latin typeface="Roboto"/>
              <a:ea typeface="Roboto"/>
              <a:cs typeface="Calibri"/>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17" name="Imagen 16">
            <a:extLst>
              <a:ext uri="{FF2B5EF4-FFF2-40B4-BE49-F238E27FC236}">
                <a16:creationId xmlns:a16="http://schemas.microsoft.com/office/drawing/2014/main" id="{C1232C21-CD61-E989-9D82-9FF6C6231434}"/>
              </a:ext>
            </a:extLst>
          </p:cNvPr>
          <p:cNvPicPr>
            <a:picLocks noChangeAspect="1"/>
          </p:cNvPicPr>
          <p:nvPr/>
        </p:nvPicPr>
        <p:blipFill>
          <a:blip r:embed="rId3"/>
          <a:stretch>
            <a:fillRect/>
          </a:stretch>
        </p:blipFill>
        <p:spPr>
          <a:xfrm>
            <a:off x="4179579" y="200620"/>
            <a:ext cx="8388686" cy="5076230"/>
          </a:xfrm>
          <a:prstGeom prst="rect">
            <a:avLst/>
          </a:prstGeom>
          <a:effectLst>
            <a:glow>
              <a:srgbClr val="00FF00"/>
            </a:glow>
            <a:softEdge rad="482600"/>
          </a:effectLst>
        </p:spPr>
      </p:pic>
    </p:spTree>
    <p:extLst>
      <p:ext uri="{BB962C8B-B14F-4D97-AF65-F5344CB8AC3E}">
        <p14:creationId xmlns:p14="http://schemas.microsoft.com/office/powerpoint/2010/main" val="1303563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r>
              <a:rPr lang="es-AR"/>
              <a:t>Iniciativa | INFRACO</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76469" y="753929"/>
            <a:ext cx="5415030" cy="3647152"/>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pPr marL="171450" indent="-171450">
              <a:buFont typeface="Arial" panose="020B0604020202020204" pitchFamily="34" charset="0"/>
              <a:buChar char="•"/>
            </a:pPr>
            <a:r>
              <a:rPr lang="es-AR" sz="1200" err="1">
                <a:ea typeface="+mn-lt"/>
                <a:cs typeface="+mn-lt"/>
              </a:rPr>
              <a:t>Eq</a:t>
            </a:r>
            <a:r>
              <a:rPr lang="es-AR" sz="1200">
                <a:ea typeface="+mn-lt"/>
                <a:cs typeface="+mn-lt"/>
              </a:rPr>
              <a:t> Tecnológicos TRS, Plataforma de Acceso (ex ING, PLANEAM), OSS/BSS   </a:t>
            </a: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285750" indent="-285750">
              <a:buFont typeface="Arial,Sans-Serif"/>
              <a:buChar char="•"/>
            </a:pPr>
            <a:r>
              <a:rPr lang="es-AR" sz="1200">
                <a:ea typeface="+mn-lt"/>
                <a:cs typeface="+mn-lt"/>
              </a:rPr>
              <a:t>El despliegue y adquisición de redes FTTH es  una tarea capital intensiva. Se requiere financiación y mejorar el ROI de la misma.</a:t>
            </a:r>
          </a:p>
          <a:p>
            <a:pPr marL="285750" indent="-285750">
              <a:buFont typeface="Arial,Sans-Serif"/>
              <a:buChar char="•"/>
            </a:pPr>
            <a:endParaRPr lang="es-AR" sz="1200">
              <a:latin typeface="Calibri" panose="020F0502020204030204"/>
              <a:ea typeface="Roboto"/>
              <a:cs typeface="+mn-lt"/>
            </a:endParaRP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r>
              <a:rPr lang="es-AR" sz="1200">
                <a:ea typeface="+mn-lt"/>
                <a:cs typeface="+mn-lt"/>
              </a:rPr>
              <a:t>Una empresa separada de Telecom que despliegue infra FTTH con la posibilidad de compartir la misma tendrá acceso a nuevas fuentes de financiación y un ROI más rápido.</a:t>
            </a:r>
          </a:p>
          <a:p>
            <a:pPr marL="285750" indent="-285750">
              <a:buFont typeface="Arial,Sans-Serif"/>
              <a:buChar char="•"/>
            </a:pPr>
            <a:endParaRPr lang="es-AR" sz="1200">
              <a:latin typeface="Calibri"/>
              <a:ea typeface="Roboto"/>
              <a:cs typeface="+mn-lt"/>
            </a:endParaRPr>
          </a:p>
          <a:p>
            <a:r>
              <a:rPr lang="es-AR" sz="1200" u="sng">
                <a:latin typeface="Roboto"/>
                <a:ea typeface="Roboto"/>
                <a:cs typeface="+mn-lt"/>
              </a:rPr>
              <a:t>Solución Planteada</a:t>
            </a:r>
            <a:endParaRPr lang="es-AR" sz="1200">
              <a:latin typeface="Roboto"/>
              <a:ea typeface="Roboto"/>
              <a:cs typeface="+mn-lt"/>
            </a:endParaRPr>
          </a:p>
          <a:p>
            <a:pPr marL="285750" indent="-285750">
              <a:buFont typeface="Arial,Sans-Serif"/>
              <a:buChar char="•"/>
            </a:pPr>
            <a:r>
              <a:rPr lang="es-AR" sz="1200">
                <a:ea typeface="+mn-lt"/>
                <a:cs typeface="+mn-lt"/>
              </a:rPr>
              <a:t>Capa de software que permita el </a:t>
            </a:r>
            <a:r>
              <a:rPr lang="es-AR" sz="1200" err="1">
                <a:ea typeface="+mn-lt"/>
                <a:cs typeface="+mn-lt"/>
              </a:rPr>
              <a:t>slicing</a:t>
            </a:r>
            <a:r>
              <a:rPr lang="es-AR" sz="1200">
                <a:ea typeface="+mn-lt"/>
                <a:cs typeface="+mn-lt"/>
              </a:rPr>
              <a:t> de las OLT y una solución de transporte hacia el </a:t>
            </a:r>
            <a:r>
              <a:rPr lang="es-AR" sz="1200" err="1">
                <a:ea typeface="+mn-lt"/>
                <a:cs typeface="+mn-lt"/>
              </a:rPr>
              <a:t>service</a:t>
            </a:r>
            <a:r>
              <a:rPr lang="es-AR" sz="1200">
                <a:ea typeface="+mn-lt"/>
                <a:cs typeface="+mn-lt"/>
              </a:rPr>
              <a:t> </a:t>
            </a:r>
            <a:r>
              <a:rPr lang="es-AR" sz="1200" err="1">
                <a:ea typeface="+mn-lt"/>
                <a:cs typeface="+mn-lt"/>
              </a:rPr>
              <a:t>provider</a:t>
            </a:r>
            <a:r>
              <a:rPr lang="es-AR" sz="1200">
                <a:ea typeface="+mn-lt"/>
                <a:cs typeface="+mn-lt"/>
              </a:rPr>
              <a:t> que usa la red.</a:t>
            </a:r>
          </a:p>
          <a:p>
            <a:pPr marL="285750" indent="-285750">
              <a:buFont typeface="Arial,Sans-Serif"/>
              <a:buChar char="•"/>
            </a:pPr>
            <a:endParaRPr lang="es-AR" sz="1200" u="sng">
              <a:latin typeface="Roboto"/>
              <a:ea typeface="Roboto"/>
              <a:cs typeface="+mn-lt"/>
            </a:endParaRPr>
          </a:p>
          <a:p>
            <a:pPr marL="285750" indent="-285750">
              <a:buFont typeface="Arial,Sans-Serif"/>
              <a:buChar char="•"/>
            </a:pPr>
            <a:endParaRPr lang="es-AR" sz="1300" u="sng">
              <a:latin typeface="Lato"/>
              <a:ea typeface="Lato"/>
              <a:cs typeface="Lato"/>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06649" y="4992490"/>
            <a:ext cx="334043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a:latin typeface="Roboto"/>
                <a:ea typeface="Roboto"/>
                <a:cs typeface="+mn-lt"/>
              </a:rPr>
              <a:t>OKR 2023</a:t>
            </a:r>
          </a:p>
          <a:p>
            <a:pPr marL="285750" indent="-285750">
              <a:buFont typeface="Arial" panose="020B0604020202020204" pitchFamily="34" charset="0"/>
              <a:buChar char="•"/>
            </a:pPr>
            <a:r>
              <a:rPr lang="es-AR" sz="1100">
                <a:solidFill>
                  <a:srgbClr val="FFFFFF"/>
                </a:solidFill>
                <a:latin typeface="Roboto"/>
                <a:ea typeface="Roboto"/>
                <a:cs typeface="+mn-lt"/>
              </a:rPr>
              <a:t>VO Test en producción</a:t>
            </a:r>
          </a:p>
          <a:p>
            <a:pPr marL="285750" indent="-285750">
              <a:buFont typeface="Arial" panose="020B0604020202020204" pitchFamily="34" charset="0"/>
              <a:buChar char="•"/>
            </a:pPr>
            <a:r>
              <a:rPr lang="es-AR" sz="1100">
                <a:solidFill>
                  <a:srgbClr val="FFFFFF"/>
                </a:solidFill>
                <a:latin typeface="Roboto"/>
                <a:ea typeface="Roboto"/>
                <a:cs typeface="+mn-lt"/>
              </a:rPr>
              <a:t>Q2 Seleccionar proveedor de plataforma de software </a:t>
            </a:r>
          </a:p>
          <a:p>
            <a:pPr marL="285750" indent="-285750">
              <a:buFont typeface="Arial" panose="020B0604020202020204" pitchFamily="34" charset="0"/>
              <a:buChar char="•"/>
            </a:pPr>
            <a:endParaRPr lang="es-AR" sz="1100" b="1">
              <a:solidFill>
                <a:srgbClr val="FFFFFF"/>
              </a:solidFill>
              <a:latin typeface="Roboto"/>
              <a:ea typeface="Roboto"/>
              <a:cs typeface="+mn-lt"/>
            </a:endParaRPr>
          </a:p>
          <a:p>
            <a:endParaRPr lang="es-AR" sz="1100">
              <a:solidFill>
                <a:schemeClr val="bg1"/>
              </a:solidFill>
              <a:latin typeface="Roboto"/>
              <a:ea typeface="Roboto"/>
              <a:cs typeface="+mn-lt"/>
            </a:endParaRPr>
          </a:p>
        </p:txBody>
      </p:sp>
      <p:pic>
        <p:nvPicPr>
          <p:cNvPr id="8" name="Imagen 8">
            <a:extLst>
              <a:ext uri="{FF2B5EF4-FFF2-40B4-BE49-F238E27FC236}">
                <a16:creationId xmlns:a16="http://schemas.microsoft.com/office/drawing/2014/main" id="{EE4C71DC-D938-4FD0-4334-5EEB2418C1FA}"/>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9093A60F-92F7-44DD-4B59-0FD68AAAE961}"/>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7975A869-7680-108B-CE33-1346101B14A1}"/>
              </a:ext>
            </a:extLst>
          </p:cNvPr>
          <p:cNvSpPr txBox="1"/>
          <p:nvPr/>
        </p:nvSpPr>
        <p:spPr>
          <a:xfrm>
            <a:off x="821587" y="5032509"/>
            <a:ext cx="2880402" cy="1400383"/>
          </a:xfrm>
          <a:prstGeom prst="rect">
            <a:avLst/>
          </a:prstGeom>
          <a:noFill/>
        </p:spPr>
        <p:txBody>
          <a:bodyPr wrap="square" lIns="91440" tIns="45720" rIns="91440" bIns="45720" rtlCol="0" anchor="t">
            <a:spAutoFit/>
          </a:bodyPr>
          <a:lstStyle/>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 (</a:t>
            </a:r>
            <a:r>
              <a:rPr lang="es-AR" sz="1100" err="1">
                <a:latin typeface="Roboto"/>
                <a:ea typeface="Roboto"/>
                <a:cs typeface="+mn-lt"/>
              </a:rPr>
              <a:t>serv</a:t>
            </a:r>
            <a:r>
              <a:rPr lang="es-AR" sz="1100">
                <a:latin typeface="Roboto"/>
                <a:ea typeface="Roboto"/>
                <a:cs typeface="+mn-lt"/>
              </a:rPr>
              <a:t> mayorista)</a:t>
            </a:r>
          </a:p>
          <a:p>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a:ea typeface="Roboto"/>
              <a:cs typeface="Lato"/>
            </a:endParaRPr>
          </a:p>
          <a:p>
            <a:r>
              <a:rPr lang="es-AR" sz="1100" b="1">
                <a:latin typeface="Roboto"/>
                <a:ea typeface="Roboto"/>
                <a:cs typeface="Roboto"/>
              </a:rPr>
              <a:t>Transformación Tecnológica/Cultural</a:t>
            </a:r>
          </a:p>
          <a:p>
            <a:pPr marL="171450" indent="-171450">
              <a:buFont typeface="Arial,Sans-Serif"/>
              <a:buChar char="•"/>
            </a:pPr>
            <a:r>
              <a:rPr lang="es-AR" sz="1100">
                <a:latin typeface="Roboto"/>
                <a:ea typeface="Roboto"/>
                <a:cs typeface="+mn-lt"/>
              </a:rPr>
              <a:t>Si</a:t>
            </a:r>
          </a:p>
        </p:txBody>
      </p:sp>
      <p:pic>
        <p:nvPicPr>
          <p:cNvPr id="22" name="Imagen 9">
            <a:extLst>
              <a:ext uri="{FF2B5EF4-FFF2-40B4-BE49-F238E27FC236}">
                <a16:creationId xmlns:a16="http://schemas.microsoft.com/office/drawing/2014/main" id="{6831057E-01BB-888B-63BF-7B60C7C70454}"/>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6395C139-4EE4-7FE9-E2C6-14A2D0113904}"/>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1D5DFC1-AF61-06F8-B679-727D097F4528}"/>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r>
              <a:rPr lang="es-AR" sz="1100" b="1">
                <a:latin typeface="Roboto"/>
                <a:ea typeface="Roboto"/>
                <a:cs typeface="Roboto"/>
              </a:rPr>
              <a:t>Reducción Opex/Capex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 (arrancar de 0 permite aprovechar la experiencia de TECO, tomar lo bueno)</a:t>
            </a:r>
            <a:endParaRPr lang="es-AR" sz="1000">
              <a:latin typeface="Roboto"/>
              <a:ea typeface="Roboto"/>
            </a:endParaRPr>
          </a:p>
          <a:p>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cs typeface="Roboto"/>
            </a:endParaRPr>
          </a:p>
          <a:p>
            <a:r>
              <a:rPr lang="es-AR" sz="1100" b="1">
                <a:latin typeface="Roboto"/>
                <a:ea typeface="Roboto"/>
                <a:cs typeface="Roboto"/>
              </a:rPr>
              <a:t>Eficiencia operativa/Aumento de capacidad de una Plataforma</a:t>
            </a:r>
          </a:p>
          <a:p>
            <a:pPr marL="171450" indent="-171450">
              <a:buFont typeface="Arial"/>
              <a:buChar char="•"/>
            </a:pPr>
            <a:r>
              <a:rPr lang="es-AR" sz="1100">
                <a:latin typeface="Roboto"/>
                <a:ea typeface="Roboto"/>
                <a:cs typeface="+mn-lt"/>
              </a:rPr>
              <a:t>Sí (maximización de uso de la infra)</a:t>
            </a:r>
          </a:p>
        </p:txBody>
      </p:sp>
      <p:pic>
        <p:nvPicPr>
          <p:cNvPr id="10" name="Imagen 9">
            <a:extLst>
              <a:ext uri="{FF2B5EF4-FFF2-40B4-BE49-F238E27FC236}">
                <a16:creationId xmlns:a16="http://schemas.microsoft.com/office/drawing/2014/main" id="{5827B525-CFC4-F2CF-2204-103A4699A0B6}"/>
              </a:ext>
            </a:extLst>
          </p:cNvPr>
          <p:cNvPicPr>
            <a:picLocks noChangeAspect="1"/>
          </p:cNvPicPr>
          <p:nvPr/>
        </p:nvPicPr>
        <p:blipFill>
          <a:blip r:embed="rId8"/>
          <a:stretch>
            <a:fillRect/>
          </a:stretch>
        </p:blipFill>
        <p:spPr>
          <a:xfrm>
            <a:off x="5591499" y="1199079"/>
            <a:ext cx="6474363" cy="2689501"/>
          </a:xfrm>
          <a:prstGeom prst="rect">
            <a:avLst/>
          </a:prstGeom>
        </p:spPr>
      </p:pic>
      <p:sp>
        <p:nvSpPr>
          <p:cNvPr id="16" name="Rectángulo redondeado 5">
            <a:extLst>
              <a:ext uri="{FF2B5EF4-FFF2-40B4-BE49-F238E27FC236}">
                <a16:creationId xmlns:a16="http://schemas.microsoft.com/office/drawing/2014/main" id="{67663089-F929-45F6-87E0-10D1E3C6BDA4}"/>
              </a:ext>
            </a:extLst>
          </p:cNvPr>
          <p:cNvSpPr/>
          <p:nvPr/>
        </p:nvSpPr>
        <p:spPr>
          <a:xfrm>
            <a:off x="11185863" y="100584"/>
            <a:ext cx="943803" cy="369332"/>
          </a:xfrm>
          <a:prstGeom prst="roundRect">
            <a:avLst>
              <a:gd name="adj" fmla="val 50000"/>
            </a:avLst>
          </a:prstGeom>
          <a:solidFill>
            <a:srgbClr val="BC3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Serv</a:t>
            </a:r>
            <a:r>
              <a:rPr lang="es-AR" sz="1000"/>
              <a:t> Fijo</a:t>
            </a:r>
          </a:p>
        </p:txBody>
      </p:sp>
      <p:sp>
        <p:nvSpPr>
          <p:cNvPr id="9" name="Rectángulo redondeado 18">
            <a:extLst>
              <a:ext uri="{FF2B5EF4-FFF2-40B4-BE49-F238E27FC236}">
                <a16:creationId xmlns:a16="http://schemas.microsoft.com/office/drawing/2014/main" id="{5FDE6679-70D4-E9FE-AD22-0DBA30774D7D}"/>
              </a:ext>
            </a:extLst>
          </p:cNvPr>
          <p:cNvSpPr/>
          <p:nvPr/>
        </p:nvSpPr>
        <p:spPr>
          <a:xfrm>
            <a:off x="2587926" y="283586"/>
            <a:ext cx="1197421" cy="342445"/>
          </a:xfrm>
          <a:prstGeom prst="roundRect">
            <a:avLst>
              <a:gd name="adj" fmla="val 3237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rgbClr val="000000"/>
                </a:solidFill>
              </a:rPr>
              <a:t>FANS</a:t>
            </a:r>
          </a:p>
        </p:txBody>
      </p:sp>
    </p:spTree>
    <p:extLst>
      <p:ext uri="{BB962C8B-B14F-4D97-AF65-F5344CB8AC3E}">
        <p14:creationId xmlns:p14="http://schemas.microsoft.com/office/powerpoint/2010/main" val="35242646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13117" y="86320"/>
            <a:ext cx="9663036" cy="369332"/>
          </a:xfrm>
          <a:prstGeom prst="rect">
            <a:avLst/>
          </a:prstGeom>
          <a:noFill/>
        </p:spPr>
        <p:txBody>
          <a:bodyPr wrap="square" lIns="91440" tIns="45720" rIns="91440" bIns="45720" rtlCol="0" anchor="t">
            <a:spAutoFit/>
          </a:bodyPr>
          <a:lstStyle/>
          <a:p>
            <a:r>
              <a:rPr lang="es-AR" dirty="0"/>
              <a:t>Iniciativa IoT B2B | Industrias I&amp;U| Solución propia de VIC</a:t>
            </a:r>
            <a:endParaRPr lang="es-AR" b="1" dirty="0">
              <a:highlight>
                <a:srgbClr val="BC3CF9"/>
              </a:highlight>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9" name="Imagen 8">
            <a:extLst>
              <a:ext uri="{FF2B5EF4-FFF2-40B4-BE49-F238E27FC236}">
                <a16:creationId xmlns:a16="http://schemas.microsoft.com/office/drawing/2014/main" id="{6B594B54-E5B0-A8F3-4A7F-CE15CC5E80C9}"/>
              </a:ext>
            </a:extLst>
          </p:cNvPr>
          <p:cNvPicPr>
            <a:picLocks noChangeAspect="1"/>
          </p:cNvPicPr>
          <p:nvPr/>
        </p:nvPicPr>
        <p:blipFill>
          <a:blip r:embed="rId3"/>
          <a:stretch>
            <a:fillRect/>
          </a:stretch>
        </p:blipFill>
        <p:spPr>
          <a:xfrm>
            <a:off x="-12999" y="3948763"/>
            <a:ext cx="6412908" cy="2909237"/>
          </a:xfrm>
          <a:prstGeom prst="rect">
            <a:avLst/>
          </a:prstGeom>
        </p:spPr>
      </p:pic>
      <p:pic>
        <p:nvPicPr>
          <p:cNvPr id="10" name="Imagen 9">
            <a:extLst>
              <a:ext uri="{FF2B5EF4-FFF2-40B4-BE49-F238E27FC236}">
                <a16:creationId xmlns:a16="http://schemas.microsoft.com/office/drawing/2014/main" id="{32BDE780-AD6D-A65F-E1A0-1D13F08F777E}"/>
              </a:ext>
            </a:extLst>
          </p:cNvPr>
          <p:cNvPicPr>
            <a:picLocks noChangeAspect="1"/>
          </p:cNvPicPr>
          <p:nvPr/>
        </p:nvPicPr>
        <p:blipFill>
          <a:blip r:embed="rId4"/>
          <a:stretch>
            <a:fillRect/>
          </a:stretch>
        </p:blipFill>
        <p:spPr>
          <a:xfrm>
            <a:off x="6396007" y="3948763"/>
            <a:ext cx="5795993" cy="2909237"/>
          </a:xfrm>
          <a:prstGeom prst="rect">
            <a:avLst/>
          </a:prstGeom>
        </p:spPr>
      </p:pic>
      <p:pic>
        <p:nvPicPr>
          <p:cNvPr id="11" name="Imagen 10">
            <a:extLst>
              <a:ext uri="{FF2B5EF4-FFF2-40B4-BE49-F238E27FC236}">
                <a16:creationId xmlns:a16="http://schemas.microsoft.com/office/drawing/2014/main" id="{B3E47AB7-BC02-6B49-A234-8C628A883E23}"/>
              </a:ext>
            </a:extLst>
          </p:cNvPr>
          <p:cNvPicPr>
            <a:picLocks noChangeAspect="1"/>
          </p:cNvPicPr>
          <p:nvPr/>
        </p:nvPicPr>
        <p:blipFill>
          <a:blip r:embed="rId5"/>
          <a:stretch>
            <a:fillRect/>
          </a:stretch>
        </p:blipFill>
        <p:spPr>
          <a:xfrm>
            <a:off x="6399909" y="787400"/>
            <a:ext cx="5795993" cy="3161363"/>
          </a:xfrm>
          <a:prstGeom prst="rect">
            <a:avLst/>
          </a:prstGeom>
        </p:spPr>
      </p:pic>
      <p:pic>
        <p:nvPicPr>
          <p:cNvPr id="12" name="Imagen 11">
            <a:extLst>
              <a:ext uri="{FF2B5EF4-FFF2-40B4-BE49-F238E27FC236}">
                <a16:creationId xmlns:a16="http://schemas.microsoft.com/office/drawing/2014/main" id="{840FE801-C0F3-2448-FE4D-132F8FF688B3}"/>
              </a:ext>
            </a:extLst>
          </p:cNvPr>
          <p:cNvPicPr>
            <a:picLocks noChangeAspect="1"/>
          </p:cNvPicPr>
          <p:nvPr/>
        </p:nvPicPr>
        <p:blipFill>
          <a:blip r:embed="rId6"/>
          <a:stretch>
            <a:fillRect/>
          </a:stretch>
        </p:blipFill>
        <p:spPr>
          <a:xfrm>
            <a:off x="-12999" y="787400"/>
            <a:ext cx="6412908" cy="3161363"/>
          </a:xfrm>
          <a:prstGeom prst="rect">
            <a:avLst/>
          </a:prstGeom>
        </p:spPr>
      </p:pic>
      <p:pic>
        <p:nvPicPr>
          <p:cNvPr id="15" name="Imagen 14">
            <a:extLst>
              <a:ext uri="{FF2B5EF4-FFF2-40B4-BE49-F238E27FC236}">
                <a16:creationId xmlns:a16="http://schemas.microsoft.com/office/drawing/2014/main" id="{FAC5D63A-E4E4-164E-923B-BBE7329CF4C7}"/>
              </a:ext>
            </a:extLst>
          </p:cNvPr>
          <p:cNvPicPr>
            <a:picLocks noChangeAspect="1"/>
          </p:cNvPicPr>
          <p:nvPr/>
        </p:nvPicPr>
        <p:blipFill>
          <a:blip r:embed="rId5"/>
          <a:stretch>
            <a:fillRect/>
          </a:stretch>
        </p:blipFill>
        <p:spPr>
          <a:xfrm>
            <a:off x="0" y="563983"/>
            <a:ext cx="12204999" cy="6294017"/>
          </a:xfrm>
          <a:prstGeom prst="rect">
            <a:avLst/>
          </a:prstGeom>
        </p:spPr>
      </p:pic>
      <p:pic>
        <p:nvPicPr>
          <p:cNvPr id="13" name="Imagen 12">
            <a:extLst>
              <a:ext uri="{FF2B5EF4-FFF2-40B4-BE49-F238E27FC236}">
                <a16:creationId xmlns:a16="http://schemas.microsoft.com/office/drawing/2014/main" id="{D72BB1B9-008C-5CBC-B673-7C46235FB43C}"/>
              </a:ext>
            </a:extLst>
          </p:cNvPr>
          <p:cNvPicPr>
            <a:picLocks noChangeAspect="1"/>
          </p:cNvPicPr>
          <p:nvPr/>
        </p:nvPicPr>
        <p:blipFill>
          <a:blip r:embed="rId7"/>
          <a:stretch>
            <a:fillRect/>
          </a:stretch>
        </p:blipFill>
        <p:spPr>
          <a:xfrm>
            <a:off x="-22096" y="466283"/>
            <a:ext cx="12192001" cy="3132999"/>
          </a:xfrm>
          <a:prstGeom prst="rect">
            <a:avLst/>
          </a:prstGeom>
        </p:spPr>
      </p:pic>
      <p:pic>
        <p:nvPicPr>
          <p:cNvPr id="14" name="Imagen 13">
            <a:extLst>
              <a:ext uri="{FF2B5EF4-FFF2-40B4-BE49-F238E27FC236}">
                <a16:creationId xmlns:a16="http://schemas.microsoft.com/office/drawing/2014/main" id="{A4E19E48-AAEE-202C-F5C8-E0B9E640FBC2}"/>
              </a:ext>
            </a:extLst>
          </p:cNvPr>
          <p:cNvPicPr>
            <a:picLocks noChangeAspect="1"/>
          </p:cNvPicPr>
          <p:nvPr/>
        </p:nvPicPr>
        <p:blipFill>
          <a:blip r:embed="rId8"/>
          <a:stretch>
            <a:fillRect/>
          </a:stretch>
        </p:blipFill>
        <p:spPr>
          <a:xfrm>
            <a:off x="-12999" y="3599282"/>
            <a:ext cx="12192001" cy="3258718"/>
          </a:xfrm>
          <a:prstGeom prst="rect">
            <a:avLst/>
          </a:prstGeom>
        </p:spPr>
      </p:pic>
      <p:pic>
        <p:nvPicPr>
          <p:cNvPr id="20" name="Imagen 19">
            <a:extLst>
              <a:ext uri="{FF2B5EF4-FFF2-40B4-BE49-F238E27FC236}">
                <a16:creationId xmlns:a16="http://schemas.microsoft.com/office/drawing/2014/main" id="{10A9E75D-EEE0-6F94-A65F-FF7F1067F029}"/>
              </a:ext>
            </a:extLst>
          </p:cNvPr>
          <p:cNvPicPr>
            <a:picLocks noChangeAspect="1"/>
          </p:cNvPicPr>
          <p:nvPr/>
        </p:nvPicPr>
        <p:blipFill>
          <a:blip r:embed="rId9"/>
          <a:stretch>
            <a:fillRect/>
          </a:stretch>
        </p:blipFill>
        <p:spPr>
          <a:xfrm>
            <a:off x="9582150" y="611388"/>
            <a:ext cx="2553117" cy="1424291"/>
          </a:xfrm>
          <a:prstGeom prst="rect">
            <a:avLst/>
          </a:prstGeom>
        </p:spPr>
      </p:pic>
      <p:sp>
        <p:nvSpPr>
          <p:cNvPr id="21" name="Rectángulo 20">
            <a:extLst>
              <a:ext uri="{FF2B5EF4-FFF2-40B4-BE49-F238E27FC236}">
                <a16:creationId xmlns:a16="http://schemas.microsoft.com/office/drawing/2014/main" id="{6D96FC19-5BAA-BDF5-2D95-F0871A5EB16A}"/>
              </a:ext>
            </a:extLst>
          </p:cNvPr>
          <p:cNvSpPr/>
          <p:nvPr/>
        </p:nvSpPr>
        <p:spPr>
          <a:xfrm>
            <a:off x="9676128" y="904875"/>
            <a:ext cx="610872" cy="102870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85372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91598" y="289644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295305" y="1307612"/>
            <a:ext cx="11834362" cy="1140387"/>
          </a:xfrm>
        </p:spPr>
        <p:txBody>
          <a:bodyPr>
            <a:normAutofit/>
          </a:bodyPr>
          <a:lstStyle/>
          <a:p>
            <a:r>
              <a:rPr lang="es-AR" sz="4800" dirty="0"/>
              <a:t>Iniciativa | IoT I&amp;U| Solución Propia de VIC</a:t>
            </a:r>
            <a:endParaRPr lang="pt-BR" sz="4800" dirty="0"/>
          </a:p>
        </p:txBody>
      </p:sp>
      <p:sp>
        <p:nvSpPr>
          <p:cNvPr id="3" name="CuadroTexto 2">
            <a:extLst>
              <a:ext uri="{FF2B5EF4-FFF2-40B4-BE49-F238E27FC236}">
                <a16:creationId xmlns:a16="http://schemas.microsoft.com/office/drawing/2014/main" id="{65365338-40C6-1563-F81F-1FED58321069}"/>
              </a:ext>
            </a:extLst>
          </p:cNvPr>
          <p:cNvSpPr txBox="1"/>
          <p:nvPr/>
        </p:nvSpPr>
        <p:spPr>
          <a:xfrm>
            <a:off x="86659" y="6368104"/>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dirty="0">
                <a:latin typeface="Roboto"/>
                <a:ea typeface="Roboto"/>
              </a:rPr>
              <a:t>Expone: Guillermo Musso</a:t>
            </a:r>
            <a:endParaRPr lang="es-AR" sz="1100" b="1" dirty="0">
              <a:latin typeface="Calibri"/>
              <a:ea typeface="Roboto"/>
              <a:cs typeface="Calibri"/>
            </a:endParaRPr>
          </a:p>
          <a:p>
            <a:pPr marL="171450" indent="-171450">
              <a:buFont typeface="Arial" panose="020B0604020202020204" pitchFamily="34" charset="0"/>
              <a:buChar char="•"/>
            </a:pPr>
            <a:r>
              <a:rPr lang="es-AR" sz="1100" b="1" dirty="0">
                <a:latin typeface="Roboto"/>
                <a:ea typeface="Roboto"/>
                <a:cs typeface="Roboto"/>
              </a:rPr>
              <a:t>Responde</a:t>
            </a:r>
            <a:r>
              <a:rPr lang="es-AR" sz="1100" b="1" dirty="0">
                <a:latin typeface="Roboto"/>
                <a:ea typeface="Roboto"/>
              </a:rPr>
              <a:t> en el chat:  Guillermo </a:t>
            </a:r>
            <a:r>
              <a:rPr lang="es-AR" sz="1100" b="1" dirty="0">
                <a:ea typeface="+mn-lt"/>
                <a:cs typeface="+mn-lt"/>
              </a:rPr>
              <a:t>Musso</a:t>
            </a:r>
            <a:endParaRPr lang="es-AR" sz="1000" b="1" dirty="0">
              <a:latin typeface="Roboto"/>
              <a:ea typeface="Roboto"/>
              <a:cs typeface="Roboto"/>
            </a:endParaRPr>
          </a:p>
        </p:txBody>
      </p:sp>
      <p:sp>
        <p:nvSpPr>
          <p:cNvPr id="5" name="Rectángulo redondeado 5">
            <a:extLst>
              <a:ext uri="{FF2B5EF4-FFF2-40B4-BE49-F238E27FC236}">
                <a16:creationId xmlns:a16="http://schemas.microsoft.com/office/drawing/2014/main" id="{8366D3BA-A89D-4BE0-45FC-09DA3464176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sp>
        <p:nvSpPr>
          <p:cNvPr id="4" name="Title 4">
            <a:extLst>
              <a:ext uri="{FF2B5EF4-FFF2-40B4-BE49-F238E27FC236}">
                <a16:creationId xmlns:a16="http://schemas.microsoft.com/office/drawing/2014/main" id="{A33E906A-1BE1-B255-4731-625F2E7BA020}"/>
              </a:ext>
            </a:extLst>
          </p:cNvPr>
          <p:cNvSpPr txBox="1">
            <a:spLocks/>
          </p:cNvSpPr>
          <p:nvPr/>
        </p:nvSpPr>
        <p:spPr>
          <a:xfrm>
            <a:off x="295305" y="3660458"/>
            <a:ext cx="11834362" cy="114038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8000" b="1" dirty="0"/>
              <a:t>¡VAMOS A LA DEMO!</a:t>
            </a:r>
            <a:endParaRPr lang="pt-BR" sz="8000" b="1" dirty="0"/>
          </a:p>
        </p:txBody>
      </p:sp>
    </p:spTree>
    <p:extLst>
      <p:ext uri="{BB962C8B-B14F-4D97-AF65-F5344CB8AC3E}">
        <p14:creationId xmlns:p14="http://schemas.microsoft.com/office/powerpoint/2010/main" val="40669838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13117" y="86320"/>
            <a:ext cx="9663036" cy="369332"/>
          </a:xfrm>
          <a:prstGeom prst="rect">
            <a:avLst/>
          </a:prstGeom>
          <a:noFill/>
        </p:spPr>
        <p:txBody>
          <a:bodyPr wrap="square" lIns="91440" tIns="45720" rIns="91440" bIns="45720" rtlCol="0" anchor="t">
            <a:spAutoFit/>
          </a:bodyPr>
          <a:lstStyle/>
          <a:p>
            <a:r>
              <a:rPr lang="es-AR" dirty="0"/>
              <a:t>Iniciativa IoT B2B | Industrias I&amp;U| Solución propia de VIC</a:t>
            </a:r>
            <a:endParaRPr lang="es-AR" b="1" dirty="0">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7" y="491160"/>
            <a:ext cx="4327168" cy="4001095"/>
          </a:xfrm>
          <a:prstGeom prst="rect">
            <a:avLst/>
          </a:prstGeom>
          <a:noFill/>
        </p:spPr>
        <p:txBody>
          <a:bodyPr wrap="square" lIns="91440" tIns="45720" rIns="91440" bIns="45720" rtlCol="0" anchor="t">
            <a:spAutoFit/>
          </a:bodyPr>
          <a:lstStyle/>
          <a:p>
            <a:r>
              <a:rPr lang="es-AR" sz="1400" b="1" dirty="0">
                <a:solidFill>
                  <a:srgbClr val="952BFF"/>
                </a:solidFill>
                <a:latin typeface="Roboto"/>
                <a:ea typeface="Roboto"/>
                <a:cs typeface="Roboto"/>
              </a:rPr>
              <a:t>DESCRIPCION DE INICIATIVA</a:t>
            </a:r>
            <a:endParaRPr lang="es-AR" sz="1400" u="sng" dirty="0">
              <a:solidFill>
                <a:schemeClr val="bg1"/>
              </a:solidFill>
              <a:latin typeface="Roboto"/>
              <a:ea typeface="Roboto"/>
              <a:cs typeface="Roboto"/>
            </a:endParaRPr>
          </a:p>
          <a:p>
            <a:endParaRPr lang="es-AR" sz="1200" u="sng" dirty="0">
              <a:solidFill>
                <a:schemeClr val="bg1"/>
              </a:solidFill>
              <a:latin typeface="Roboto" panose="02000000000000000000" pitchFamily="2" charset="0"/>
              <a:ea typeface="Roboto" panose="02000000000000000000" pitchFamily="2" charset="0"/>
              <a:cs typeface="+mn-lt"/>
            </a:endParaRPr>
          </a:p>
          <a:p>
            <a:r>
              <a:rPr lang="es-AR" sz="1200" u="sng" dirty="0">
                <a:latin typeface="Roboto"/>
                <a:ea typeface="Roboto"/>
                <a:cs typeface="+mn-lt"/>
              </a:rPr>
              <a:t>Áreas involucradas</a:t>
            </a:r>
            <a:endParaRPr lang="es-AR" sz="1200" dirty="0">
              <a:latin typeface="Roboto"/>
              <a:ea typeface="Roboto"/>
              <a:cs typeface="+mn-lt"/>
            </a:endParaRPr>
          </a:p>
          <a:p>
            <a:r>
              <a:rPr lang="es-AR" sz="1200" dirty="0">
                <a:latin typeface="Roboto"/>
                <a:ea typeface="Roboto"/>
                <a:cs typeface="+mn-lt"/>
              </a:rPr>
              <a:t> TRS – Plataforma IoT B2B I&amp;U</a:t>
            </a:r>
            <a:endParaRPr lang="es-AR" sz="1200" dirty="0">
              <a:latin typeface="Roboto"/>
              <a:ea typeface="Roboto"/>
            </a:endParaRPr>
          </a:p>
          <a:p>
            <a:endParaRPr lang="es-AR" sz="1200" dirty="0">
              <a:latin typeface="Roboto" panose="02000000000000000000" pitchFamily="2" charset="0"/>
              <a:ea typeface="Roboto" panose="02000000000000000000" pitchFamily="2" charset="0"/>
              <a:cs typeface="+mn-lt"/>
            </a:endParaRPr>
          </a:p>
          <a:p>
            <a:r>
              <a:rPr lang="es-AR" sz="1200" u="sng" dirty="0">
                <a:latin typeface="Roboto"/>
                <a:ea typeface="Roboto"/>
                <a:cs typeface="+mn-lt"/>
              </a:rPr>
              <a:t>Contexto y Necesidad</a:t>
            </a:r>
            <a:endParaRPr lang="es-AR" sz="1200" dirty="0">
              <a:latin typeface="Roboto"/>
              <a:ea typeface="Roboto"/>
              <a:cs typeface="+mn-lt"/>
            </a:endParaRPr>
          </a:p>
          <a:p>
            <a:pPr marL="285750" indent="-285750" algn="just">
              <a:buFont typeface="Arial,Sans-Serif"/>
              <a:buChar char="•"/>
            </a:pPr>
            <a:r>
              <a:rPr lang="es-AR" sz="1200" dirty="0">
                <a:latin typeface="Roboto"/>
                <a:ea typeface="Roboto"/>
                <a:cs typeface="+mn-lt"/>
              </a:rPr>
              <a:t>Ofrecer nuevos VAS a clientes existentes y generar nuevos Leads de Negocio.</a:t>
            </a:r>
          </a:p>
          <a:p>
            <a:pPr marL="285750" indent="-285750" algn="just">
              <a:buFont typeface="Arial,Sans-Serif"/>
              <a:buChar char="•"/>
            </a:pPr>
            <a:r>
              <a:rPr lang="es-AR" sz="1200" dirty="0">
                <a:latin typeface="Roboto"/>
                <a:ea typeface="Roboto"/>
                <a:cs typeface="+mn-lt"/>
              </a:rPr>
              <a:t>Nuevas Capacidades al ecosistema de Soluciones B2B.</a:t>
            </a:r>
          </a:p>
          <a:p>
            <a:pPr marL="285750" indent="-285750" algn="just">
              <a:buFont typeface="Arial,Sans-Serif"/>
              <a:buChar char="•"/>
            </a:pPr>
            <a:r>
              <a:rPr lang="es-AR" sz="1200" dirty="0">
                <a:latin typeface="Roboto"/>
                <a:ea typeface="Roboto"/>
                <a:cs typeface="+mn-lt"/>
              </a:rPr>
              <a:t>Detección de acumulación de personas.</a:t>
            </a:r>
          </a:p>
          <a:p>
            <a:pPr marL="285750" indent="-285750" algn="just">
              <a:buFont typeface="Arial,Sans-Serif"/>
              <a:buChar char="•"/>
            </a:pPr>
            <a:r>
              <a:rPr lang="es-AR" sz="1200" dirty="0">
                <a:latin typeface="Roboto"/>
                <a:ea typeface="Roboto"/>
                <a:cs typeface="+mn-lt"/>
              </a:rPr>
              <a:t>Smart </a:t>
            </a:r>
            <a:r>
              <a:rPr lang="es-AR" sz="1200" dirty="0" err="1">
                <a:latin typeface="Roboto"/>
                <a:ea typeface="Roboto"/>
                <a:cs typeface="+mn-lt"/>
              </a:rPr>
              <a:t>Retail</a:t>
            </a:r>
            <a:endParaRPr lang="es-AR" sz="1200" dirty="0">
              <a:latin typeface="Roboto"/>
              <a:ea typeface="Roboto"/>
              <a:cs typeface="+mn-lt"/>
            </a:endParaRPr>
          </a:p>
          <a:p>
            <a:pPr marL="285750" indent="-285750">
              <a:buFont typeface="Arial,Sans-Serif"/>
              <a:buChar char="•"/>
            </a:pPr>
            <a:endParaRPr lang="es-AR" sz="1200" dirty="0">
              <a:latin typeface="Roboto"/>
              <a:ea typeface="Roboto"/>
              <a:cs typeface="+mn-lt"/>
            </a:endParaRPr>
          </a:p>
          <a:p>
            <a:r>
              <a:rPr lang="es-AR" sz="1200" u="sng" dirty="0">
                <a:latin typeface="Roboto"/>
                <a:ea typeface="Roboto"/>
                <a:cs typeface="+mn-lt"/>
              </a:rPr>
              <a:t>Hipótesis del beneficio</a:t>
            </a:r>
            <a:endParaRPr lang="es-AR" sz="1200" dirty="0">
              <a:latin typeface="Roboto" panose="02000000000000000000" pitchFamily="2" charset="0"/>
              <a:ea typeface="Roboto" panose="02000000000000000000" pitchFamily="2" charset="0"/>
              <a:cs typeface="+mn-lt"/>
            </a:endParaRPr>
          </a:p>
          <a:p>
            <a:pPr marL="285750" indent="-285750">
              <a:buFont typeface="Arial,Sans-Serif"/>
              <a:buChar char="•"/>
            </a:pPr>
            <a:r>
              <a:rPr lang="es-AR" sz="1200" dirty="0">
                <a:latin typeface="Roboto"/>
                <a:ea typeface="Roboto"/>
                <a:cs typeface="+mn-lt"/>
              </a:rPr>
              <a:t>Café Martínez.</a:t>
            </a:r>
          </a:p>
          <a:p>
            <a:pPr marL="285750" indent="-285750">
              <a:buFont typeface="Arial,Sans-Serif"/>
              <a:buChar char="•"/>
            </a:pPr>
            <a:r>
              <a:rPr lang="es-AR" sz="1200" dirty="0">
                <a:latin typeface="Roboto"/>
                <a:ea typeface="Roboto"/>
                <a:cs typeface="+mn-lt"/>
              </a:rPr>
              <a:t>Nissan</a:t>
            </a:r>
          </a:p>
          <a:p>
            <a:pPr marL="285750" indent="-285750">
              <a:buFont typeface="Arial,Sans-Serif"/>
              <a:buChar char="•"/>
            </a:pPr>
            <a:r>
              <a:rPr lang="es-AR" sz="1200" dirty="0">
                <a:latin typeface="Roboto"/>
                <a:ea typeface="Roboto"/>
                <a:cs typeface="+mn-lt"/>
              </a:rPr>
              <a:t>Toyota</a:t>
            </a:r>
          </a:p>
          <a:p>
            <a:endParaRPr lang="es-AR" sz="1200" dirty="0">
              <a:latin typeface="Roboto"/>
              <a:ea typeface="Roboto"/>
              <a:cs typeface="+mn-lt"/>
            </a:endParaRPr>
          </a:p>
          <a:p>
            <a:r>
              <a:rPr lang="es-AR" sz="1200" u="sng" dirty="0">
                <a:latin typeface="Roboto"/>
                <a:ea typeface="Roboto"/>
                <a:cs typeface="+mn-lt"/>
              </a:rPr>
              <a:t>Solución Planteada:</a:t>
            </a:r>
          </a:p>
          <a:p>
            <a:pPr marL="285750" indent="-285750">
              <a:buFont typeface="Arial,Sans-Serif"/>
              <a:buChar char="•"/>
            </a:pPr>
            <a:r>
              <a:rPr lang="es-AR" sz="1200" dirty="0">
                <a:latin typeface="Roboto"/>
                <a:ea typeface="Roboto"/>
                <a:cs typeface="+mn-lt"/>
              </a:rPr>
              <a:t>Desarrollo de una solución propia que Utilice Visión Computacional para hacer inferencias.</a:t>
            </a:r>
          </a:p>
          <a:p>
            <a:pPr marL="285750" indent="-285750">
              <a:buFont typeface="Arial,Sans-Serif"/>
              <a:buChar char="•"/>
            </a:pPr>
            <a:endParaRPr lang="es-AR" sz="1200" dirty="0">
              <a:latin typeface="Roboto"/>
              <a:ea typeface="Roboto"/>
              <a:cs typeface="Calibri"/>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5" name="Imagen 4">
            <a:extLst>
              <a:ext uri="{FF2B5EF4-FFF2-40B4-BE49-F238E27FC236}">
                <a16:creationId xmlns:a16="http://schemas.microsoft.com/office/drawing/2014/main" id="{D92CE885-3FB0-033F-86E1-BE3B1EAA5383}"/>
              </a:ext>
            </a:extLst>
          </p:cNvPr>
          <p:cNvPicPr>
            <a:picLocks noChangeAspect="1"/>
          </p:cNvPicPr>
          <p:nvPr/>
        </p:nvPicPr>
        <p:blipFill>
          <a:blip r:embed="rId3"/>
          <a:stretch>
            <a:fillRect/>
          </a:stretch>
        </p:blipFill>
        <p:spPr>
          <a:xfrm>
            <a:off x="0" y="657224"/>
            <a:ext cx="12192000" cy="6200775"/>
          </a:xfrm>
          <a:prstGeom prst="rect">
            <a:avLst/>
          </a:prstGeom>
        </p:spPr>
      </p:pic>
    </p:spTree>
    <p:extLst>
      <p:ext uri="{BB962C8B-B14F-4D97-AF65-F5344CB8AC3E}">
        <p14:creationId xmlns:p14="http://schemas.microsoft.com/office/powerpoint/2010/main" val="6962167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13117" y="86320"/>
            <a:ext cx="9663036" cy="369332"/>
          </a:xfrm>
          <a:prstGeom prst="rect">
            <a:avLst/>
          </a:prstGeom>
          <a:noFill/>
        </p:spPr>
        <p:txBody>
          <a:bodyPr wrap="square" lIns="91440" tIns="45720" rIns="91440" bIns="45720" rtlCol="0" anchor="t">
            <a:spAutoFit/>
          </a:bodyPr>
          <a:lstStyle/>
          <a:p>
            <a:r>
              <a:rPr lang="es-AR" dirty="0"/>
              <a:t>Iniciativa IoT B2B | Industrias I&amp;U| Solución propia de VIC</a:t>
            </a:r>
            <a:endParaRPr lang="es-AR" b="1" dirty="0">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7" y="491160"/>
            <a:ext cx="4327168" cy="4001095"/>
          </a:xfrm>
          <a:prstGeom prst="rect">
            <a:avLst/>
          </a:prstGeom>
          <a:noFill/>
        </p:spPr>
        <p:txBody>
          <a:bodyPr wrap="square" lIns="91440" tIns="45720" rIns="91440" bIns="45720" rtlCol="0" anchor="t">
            <a:spAutoFit/>
          </a:bodyPr>
          <a:lstStyle/>
          <a:p>
            <a:r>
              <a:rPr lang="es-AR" sz="1400" b="1" dirty="0">
                <a:solidFill>
                  <a:srgbClr val="952BFF"/>
                </a:solidFill>
                <a:latin typeface="Roboto"/>
                <a:ea typeface="Roboto"/>
                <a:cs typeface="Roboto"/>
              </a:rPr>
              <a:t>DESCRIPCION DE INICIATIVA</a:t>
            </a:r>
            <a:endParaRPr lang="es-AR" sz="1400" u="sng" dirty="0">
              <a:solidFill>
                <a:schemeClr val="bg1"/>
              </a:solidFill>
              <a:latin typeface="Roboto"/>
              <a:ea typeface="Roboto"/>
              <a:cs typeface="Roboto"/>
            </a:endParaRPr>
          </a:p>
          <a:p>
            <a:endParaRPr lang="es-AR" sz="1200" u="sng" dirty="0">
              <a:solidFill>
                <a:schemeClr val="bg1"/>
              </a:solidFill>
              <a:latin typeface="Roboto" panose="02000000000000000000" pitchFamily="2" charset="0"/>
              <a:ea typeface="Roboto" panose="02000000000000000000" pitchFamily="2" charset="0"/>
              <a:cs typeface="+mn-lt"/>
            </a:endParaRPr>
          </a:p>
          <a:p>
            <a:r>
              <a:rPr lang="es-AR" sz="1200" u="sng" dirty="0">
                <a:latin typeface="Roboto"/>
                <a:ea typeface="Roboto"/>
                <a:cs typeface="+mn-lt"/>
              </a:rPr>
              <a:t>Áreas involucradas</a:t>
            </a:r>
            <a:endParaRPr lang="es-AR" sz="1200" dirty="0">
              <a:latin typeface="Roboto"/>
              <a:ea typeface="Roboto"/>
              <a:cs typeface="+mn-lt"/>
            </a:endParaRPr>
          </a:p>
          <a:p>
            <a:r>
              <a:rPr lang="es-AR" sz="1200" dirty="0">
                <a:latin typeface="Roboto"/>
                <a:ea typeface="Roboto"/>
                <a:cs typeface="+mn-lt"/>
              </a:rPr>
              <a:t> TRS – Plataforma IoT B2B I&amp;U</a:t>
            </a:r>
            <a:endParaRPr lang="es-AR" sz="1200" dirty="0">
              <a:latin typeface="Roboto"/>
              <a:ea typeface="Roboto"/>
            </a:endParaRPr>
          </a:p>
          <a:p>
            <a:endParaRPr lang="es-AR" sz="1200" dirty="0">
              <a:latin typeface="Roboto" panose="02000000000000000000" pitchFamily="2" charset="0"/>
              <a:ea typeface="Roboto" panose="02000000000000000000" pitchFamily="2" charset="0"/>
              <a:cs typeface="+mn-lt"/>
            </a:endParaRPr>
          </a:p>
          <a:p>
            <a:r>
              <a:rPr lang="es-AR" sz="1200" u="sng" dirty="0">
                <a:latin typeface="Roboto"/>
                <a:ea typeface="Roboto"/>
                <a:cs typeface="+mn-lt"/>
              </a:rPr>
              <a:t>Contexto y Necesidad</a:t>
            </a:r>
            <a:endParaRPr lang="es-AR" sz="1200" dirty="0">
              <a:latin typeface="Roboto"/>
              <a:ea typeface="Roboto"/>
              <a:cs typeface="+mn-lt"/>
            </a:endParaRPr>
          </a:p>
          <a:p>
            <a:pPr marL="285750" indent="-285750" algn="just">
              <a:buFont typeface="Arial,Sans-Serif"/>
              <a:buChar char="•"/>
            </a:pPr>
            <a:r>
              <a:rPr lang="es-AR" sz="1200" dirty="0">
                <a:latin typeface="Roboto"/>
                <a:ea typeface="Roboto"/>
                <a:cs typeface="+mn-lt"/>
              </a:rPr>
              <a:t>Ofrecer nuevos VAS a clientes existentes y generar nuevos Leads de Negocio.</a:t>
            </a:r>
          </a:p>
          <a:p>
            <a:pPr marL="285750" indent="-285750" algn="just">
              <a:buFont typeface="Arial,Sans-Serif"/>
              <a:buChar char="•"/>
            </a:pPr>
            <a:r>
              <a:rPr lang="es-AR" sz="1200" dirty="0">
                <a:latin typeface="Roboto"/>
                <a:ea typeface="Roboto"/>
                <a:cs typeface="+mn-lt"/>
              </a:rPr>
              <a:t>Nuevas Capacidades al ecosistema de Soluciones B2B.</a:t>
            </a:r>
          </a:p>
          <a:p>
            <a:pPr marL="285750" indent="-285750" algn="just">
              <a:buFont typeface="Arial,Sans-Serif"/>
              <a:buChar char="•"/>
            </a:pPr>
            <a:r>
              <a:rPr lang="es-AR" sz="1200" dirty="0">
                <a:latin typeface="Roboto"/>
                <a:ea typeface="Roboto"/>
                <a:cs typeface="+mn-lt"/>
              </a:rPr>
              <a:t>Detección de acumulación de personas.</a:t>
            </a:r>
          </a:p>
          <a:p>
            <a:pPr marL="285750" indent="-285750" algn="just">
              <a:buFont typeface="Arial,Sans-Serif"/>
              <a:buChar char="•"/>
            </a:pPr>
            <a:r>
              <a:rPr lang="es-AR" sz="1200" dirty="0">
                <a:latin typeface="Roboto"/>
                <a:ea typeface="Roboto"/>
                <a:cs typeface="+mn-lt"/>
              </a:rPr>
              <a:t>Smart </a:t>
            </a:r>
            <a:r>
              <a:rPr lang="es-AR" sz="1200" dirty="0" err="1">
                <a:latin typeface="Roboto"/>
                <a:ea typeface="Roboto"/>
                <a:cs typeface="+mn-lt"/>
              </a:rPr>
              <a:t>Retail</a:t>
            </a:r>
            <a:endParaRPr lang="es-AR" sz="1200" dirty="0">
              <a:latin typeface="Roboto"/>
              <a:ea typeface="Roboto"/>
              <a:cs typeface="+mn-lt"/>
            </a:endParaRPr>
          </a:p>
          <a:p>
            <a:pPr marL="285750" indent="-285750">
              <a:buFont typeface="Arial,Sans-Serif"/>
              <a:buChar char="•"/>
            </a:pPr>
            <a:endParaRPr lang="es-AR" sz="1200" dirty="0">
              <a:latin typeface="Roboto"/>
              <a:ea typeface="Roboto"/>
              <a:cs typeface="+mn-lt"/>
            </a:endParaRPr>
          </a:p>
          <a:p>
            <a:r>
              <a:rPr lang="es-AR" sz="1200" u="sng" dirty="0">
                <a:latin typeface="Roboto"/>
                <a:ea typeface="Roboto"/>
                <a:cs typeface="+mn-lt"/>
              </a:rPr>
              <a:t>Hipótesis del beneficio</a:t>
            </a:r>
            <a:endParaRPr lang="es-AR" sz="1200" dirty="0">
              <a:latin typeface="Roboto" panose="02000000000000000000" pitchFamily="2" charset="0"/>
              <a:ea typeface="Roboto" panose="02000000000000000000" pitchFamily="2" charset="0"/>
              <a:cs typeface="+mn-lt"/>
            </a:endParaRPr>
          </a:p>
          <a:p>
            <a:pPr marL="285750" indent="-285750">
              <a:buFont typeface="Arial,Sans-Serif"/>
              <a:buChar char="•"/>
            </a:pPr>
            <a:r>
              <a:rPr lang="es-AR" sz="1200" dirty="0">
                <a:latin typeface="Roboto"/>
                <a:ea typeface="Roboto"/>
                <a:cs typeface="+mn-lt"/>
              </a:rPr>
              <a:t>Café Martínez.</a:t>
            </a:r>
          </a:p>
          <a:p>
            <a:pPr marL="285750" indent="-285750">
              <a:buFont typeface="Arial,Sans-Serif"/>
              <a:buChar char="•"/>
            </a:pPr>
            <a:r>
              <a:rPr lang="es-AR" sz="1200" dirty="0">
                <a:latin typeface="Roboto"/>
                <a:ea typeface="Roboto"/>
                <a:cs typeface="+mn-lt"/>
              </a:rPr>
              <a:t>Nissan</a:t>
            </a:r>
          </a:p>
          <a:p>
            <a:pPr marL="285750" indent="-285750">
              <a:buFont typeface="Arial,Sans-Serif"/>
              <a:buChar char="•"/>
            </a:pPr>
            <a:r>
              <a:rPr lang="es-AR" sz="1200" dirty="0">
                <a:latin typeface="Roboto"/>
                <a:ea typeface="Roboto"/>
                <a:cs typeface="+mn-lt"/>
              </a:rPr>
              <a:t>Toyota</a:t>
            </a:r>
          </a:p>
          <a:p>
            <a:endParaRPr lang="es-AR" sz="1200" dirty="0">
              <a:latin typeface="Roboto"/>
              <a:ea typeface="Roboto"/>
              <a:cs typeface="+mn-lt"/>
            </a:endParaRPr>
          </a:p>
          <a:p>
            <a:r>
              <a:rPr lang="es-AR" sz="1200" u="sng" dirty="0">
                <a:latin typeface="Roboto"/>
                <a:ea typeface="Roboto"/>
                <a:cs typeface="+mn-lt"/>
              </a:rPr>
              <a:t>Solución Planteada:</a:t>
            </a:r>
          </a:p>
          <a:p>
            <a:pPr marL="285750" indent="-285750">
              <a:buFont typeface="Arial,Sans-Serif"/>
              <a:buChar char="•"/>
            </a:pPr>
            <a:r>
              <a:rPr lang="es-AR" sz="1200" dirty="0">
                <a:latin typeface="Roboto"/>
                <a:ea typeface="Roboto"/>
                <a:cs typeface="+mn-lt"/>
              </a:rPr>
              <a:t>Desarrollo de una solución propia que Utilice Visión Computacional para hacer inferencias.</a:t>
            </a:r>
          </a:p>
          <a:p>
            <a:pPr marL="285750" indent="-285750">
              <a:buFont typeface="Arial,Sans-Serif"/>
              <a:buChar char="•"/>
            </a:pPr>
            <a:endParaRPr lang="es-AR" sz="1200" dirty="0">
              <a:latin typeface="Roboto"/>
              <a:ea typeface="Roboto"/>
              <a:cs typeface="Calibri"/>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6" name="Imagen 5">
            <a:extLst>
              <a:ext uri="{FF2B5EF4-FFF2-40B4-BE49-F238E27FC236}">
                <a16:creationId xmlns:a16="http://schemas.microsoft.com/office/drawing/2014/main" id="{81E7CDF1-3AFA-B6D2-EED6-D744FC449F8C}"/>
              </a:ext>
            </a:extLst>
          </p:cNvPr>
          <p:cNvPicPr>
            <a:picLocks noChangeAspect="1"/>
          </p:cNvPicPr>
          <p:nvPr/>
        </p:nvPicPr>
        <p:blipFill>
          <a:blip r:embed="rId3"/>
          <a:stretch>
            <a:fillRect/>
          </a:stretch>
        </p:blipFill>
        <p:spPr>
          <a:xfrm>
            <a:off x="0" y="847725"/>
            <a:ext cx="12192000" cy="6010275"/>
          </a:xfrm>
          <a:prstGeom prst="rect">
            <a:avLst/>
          </a:prstGeom>
        </p:spPr>
      </p:pic>
    </p:spTree>
    <p:extLst>
      <p:ext uri="{BB962C8B-B14F-4D97-AF65-F5344CB8AC3E}">
        <p14:creationId xmlns:p14="http://schemas.microsoft.com/office/powerpoint/2010/main" val="42031189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13117" y="86320"/>
            <a:ext cx="9663036" cy="369332"/>
          </a:xfrm>
          <a:prstGeom prst="rect">
            <a:avLst/>
          </a:prstGeom>
          <a:noFill/>
        </p:spPr>
        <p:txBody>
          <a:bodyPr wrap="square" lIns="91440" tIns="45720" rIns="91440" bIns="45720" rtlCol="0" anchor="t">
            <a:spAutoFit/>
          </a:bodyPr>
          <a:lstStyle/>
          <a:p>
            <a:r>
              <a:rPr lang="es-AR" dirty="0"/>
              <a:t>Iniciativa IoT B2B | Industrias I&amp;U| Solución propia de VIC</a:t>
            </a:r>
            <a:endParaRPr lang="es-AR" b="1" dirty="0">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7" y="491160"/>
            <a:ext cx="4327168" cy="4001095"/>
          </a:xfrm>
          <a:prstGeom prst="rect">
            <a:avLst/>
          </a:prstGeom>
          <a:noFill/>
        </p:spPr>
        <p:txBody>
          <a:bodyPr wrap="square" lIns="91440" tIns="45720" rIns="91440" bIns="45720" rtlCol="0" anchor="t">
            <a:spAutoFit/>
          </a:bodyPr>
          <a:lstStyle/>
          <a:p>
            <a:r>
              <a:rPr lang="es-AR" sz="1400" b="1" dirty="0">
                <a:solidFill>
                  <a:srgbClr val="952BFF"/>
                </a:solidFill>
                <a:latin typeface="Roboto"/>
                <a:ea typeface="Roboto"/>
                <a:cs typeface="Roboto"/>
              </a:rPr>
              <a:t>DESCRIPCION DE INICIATIVA</a:t>
            </a:r>
            <a:endParaRPr lang="es-AR" sz="1400" u="sng" dirty="0">
              <a:solidFill>
                <a:schemeClr val="bg1"/>
              </a:solidFill>
              <a:latin typeface="Roboto"/>
              <a:ea typeface="Roboto"/>
              <a:cs typeface="Roboto"/>
            </a:endParaRPr>
          </a:p>
          <a:p>
            <a:endParaRPr lang="es-AR" sz="1200" u="sng" dirty="0">
              <a:solidFill>
                <a:schemeClr val="bg1"/>
              </a:solidFill>
              <a:latin typeface="Roboto" panose="02000000000000000000" pitchFamily="2" charset="0"/>
              <a:ea typeface="Roboto" panose="02000000000000000000" pitchFamily="2" charset="0"/>
              <a:cs typeface="+mn-lt"/>
            </a:endParaRPr>
          </a:p>
          <a:p>
            <a:r>
              <a:rPr lang="es-AR" sz="1200" u="sng" dirty="0">
                <a:latin typeface="Roboto"/>
                <a:ea typeface="Roboto"/>
                <a:cs typeface="+mn-lt"/>
              </a:rPr>
              <a:t>Áreas involucradas</a:t>
            </a:r>
            <a:endParaRPr lang="es-AR" sz="1200" dirty="0">
              <a:latin typeface="Roboto"/>
              <a:ea typeface="Roboto"/>
              <a:cs typeface="+mn-lt"/>
            </a:endParaRPr>
          </a:p>
          <a:p>
            <a:r>
              <a:rPr lang="es-AR" sz="1200" dirty="0">
                <a:latin typeface="Roboto"/>
                <a:ea typeface="Roboto"/>
                <a:cs typeface="+mn-lt"/>
              </a:rPr>
              <a:t> TRS – Plataforma IoT B2B I&amp;U</a:t>
            </a:r>
            <a:endParaRPr lang="es-AR" sz="1200" dirty="0">
              <a:latin typeface="Roboto"/>
              <a:ea typeface="Roboto"/>
            </a:endParaRPr>
          </a:p>
          <a:p>
            <a:endParaRPr lang="es-AR" sz="1200" dirty="0">
              <a:latin typeface="Roboto" panose="02000000000000000000" pitchFamily="2" charset="0"/>
              <a:ea typeface="Roboto" panose="02000000000000000000" pitchFamily="2" charset="0"/>
              <a:cs typeface="+mn-lt"/>
            </a:endParaRPr>
          </a:p>
          <a:p>
            <a:r>
              <a:rPr lang="es-AR" sz="1200" u="sng" dirty="0">
                <a:latin typeface="Roboto"/>
                <a:ea typeface="Roboto"/>
                <a:cs typeface="+mn-lt"/>
              </a:rPr>
              <a:t>Contexto y Necesidad</a:t>
            </a:r>
            <a:endParaRPr lang="es-AR" sz="1200" dirty="0">
              <a:latin typeface="Roboto"/>
              <a:ea typeface="Roboto"/>
              <a:cs typeface="+mn-lt"/>
            </a:endParaRPr>
          </a:p>
          <a:p>
            <a:pPr marL="285750" indent="-285750" algn="just">
              <a:buFont typeface="Arial,Sans-Serif"/>
              <a:buChar char="•"/>
            </a:pPr>
            <a:r>
              <a:rPr lang="es-AR" sz="1200" dirty="0">
                <a:latin typeface="Roboto"/>
                <a:ea typeface="Roboto"/>
                <a:cs typeface="+mn-lt"/>
              </a:rPr>
              <a:t>Ofrecer nuevos VAS a clientes existentes y generar nuevos Leads de Negocio.</a:t>
            </a:r>
          </a:p>
          <a:p>
            <a:pPr marL="285750" indent="-285750" algn="just">
              <a:buFont typeface="Arial,Sans-Serif"/>
              <a:buChar char="•"/>
            </a:pPr>
            <a:r>
              <a:rPr lang="es-AR" sz="1200" dirty="0">
                <a:latin typeface="Roboto"/>
                <a:ea typeface="Roboto"/>
                <a:cs typeface="+mn-lt"/>
              </a:rPr>
              <a:t>Nuevas Capacidades al ecosistema de Soluciones B2B.</a:t>
            </a:r>
          </a:p>
          <a:p>
            <a:pPr marL="285750" indent="-285750" algn="just">
              <a:buFont typeface="Arial,Sans-Serif"/>
              <a:buChar char="•"/>
            </a:pPr>
            <a:r>
              <a:rPr lang="es-AR" sz="1200" dirty="0">
                <a:latin typeface="Roboto"/>
                <a:ea typeface="Roboto"/>
                <a:cs typeface="+mn-lt"/>
              </a:rPr>
              <a:t>Detección de acumulación de personas.</a:t>
            </a:r>
          </a:p>
          <a:p>
            <a:pPr marL="285750" indent="-285750" algn="just">
              <a:buFont typeface="Arial,Sans-Serif"/>
              <a:buChar char="•"/>
            </a:pPr>
            <a:r>
              <a:rPr lang="es-AR" sz="1200" dirty="0">
                <a:latin typeface="Roboto"/>
                <a:ea typeface="Roboto"/>
                <a:cs typeface="+mn-lt"/>
              </a:rPr>
              <a:t>Smart </a:t>
            </a:r>
            <a:r>
              <a:rPr lang="es-AR" sz="1200" dirty="0" err="1">
                <a:latin typeface="Roboto"/>
                <a:ea typeface="Roboto"/>
                <a:cs typeface="+mn-lt"/>
              </a:rPr>
              <a:t>Retail</a:t>
            </a:r>
            <a:endParaRPr lang="es-AR" sz="1200" dirty="0">
              <a:latin typeface="Roboto"/>
              <a:ea typeface="Roboto"/>
              <a:cs typeface="+mn-lt"/>
            </a:endParaRPr>
          </a:p>
          <a:p>
            <a:pPr marL="285750" indent="-285750">
              <a:buFont typeface="Arial,Sans-Serif"/>
              <a:buChar char="•"/>
            </a:pPr>
            <a:endParaRPr lang="es-AR" sz="1200" dirty="0">
              <a:latin typeface="Roboto"/>
              <a:ea typeface="Roboto"/>
              <a:cs typeface="+mn-lt"/>
            </a:endParaRPr>
          </a:p>
          <a:p>
            <a:r>
              <a:rPr lang="es-AR" sz="1200" u="sng" dirty="0">
                <a:latin typeface="Roboto"/>
                <a:ea typeface="Roboto"/>
                <a:cs typeface="+mn-lt"/>
              </a:rPr>
              <a:t>Hipótesis del beneficio</a:t>
            </a:r>
            <a:endParaRPr lang="es-AR" sz="1200" dirty="0">
              <a:latin typeface="Roboto" panose="02000000000000000000" pitchFamily="2" charset="0"/>
              <a:ea typeface="Roboto" panose="02000000000000000000" pitchFamily="2" charset="0"/>
              <a:cs typeface="+mn-lt"/>
            </a:endParaRPr>
          </a:p>
          <a:p>
            <a:pPr marL="285750" indent="-285750">
              <a:buFont typeface="Arial,Sans-Serif"/>
              <a:buChar char="•"/>
            </a:pPr>
            <a:r>
              <a:rPr lang="es-AR" sz="1200" dirty="0">
                <a:latin typeface="Roboto"/>
                <a:ea typeface="Roboto"/>
                <a:cs typeface="+mn-lt"/>
              </a:rPr>
              <a:t>Café Martínez.</a:t>
            </a:r>
          </a:p>
          <a:p>
            <a:pPr marL="285750" indent="-285750">
              <a:buFont typeface="Arial,Sans-Serif"/>
              <a:buChar char="•"/>
            </a:pPr>
            <a:r>
              <a:rPr lang="es-AR" sz="1200" dirty="0">
                <a:latin typeface="Roboto"/>
                <a:ea typeface="Roboto"/>
                <a:cs typeface="+mn-lt"/>
              </a:rPr>
              <a:t>Nissan</a:t>
            </a:r>
          </a:p>
          <a:p>
            <a:pPr marL="285750" indent="-285750">
              <a:buFont typeface="Arial,Sans-Serif"/>
              <a:buChar char="•"/>
            </a:pPr>
            <a:r>
              <a:rPr lang="es-AR" sz="1200" dirty="0">
                <a:latin typeface="Roboto"/>
                <a:ea typeface="Roboto"/>
                <a:cs typeface="+mn-lt"/>
              </a:rPr>
              <a:t>Toyota</a:t>
            </a:r>
          </a:p>
          <a:p>
            <a:endParaRPr lang="es-AR" sz="1200" dirty="0">
              <a:latin typeface="Roboto"/>
              <a:ea typeface="Roboto"/>
              <a:cs typeface="+mn-lt"/>
            </a:endParaRPr>
          </a:p>
          <a:p>
            <a:r>
              <a:rPr lang="es-AR" sz="1200" u="sng" dirty="0">
                <a:latin typeface="Roboto"/>
                <a:ea typeface="Roboto"/>
                <a:cs typeface="+mn-lt"/>
              </a:rPr>
              <a:t>Solución Planteada:</a:t>
            </a:r>
          </a:p>
          <a:p>
            <a:pPr marL="285750" indent="-285750">
              <a:buFont typeface="Arial,Sans-Serif"/>
              <a:buChar char="•"/>
            </a:pPr>
            <a:r>
              <a:rPr lang="es-AR" sz="1200" dirty="0">
                <a:latin typeface="Roboto"/>
                <a:ea typeface="Roboto"/>
                <a:cs typeface="+mn-lt"/>
              </a:rPr>
              <a:t>Desarrollo de una solución propia que Utilice Visión Computacional para hacer inferencias.</a:t>
            </a:r>
          </a:p>
          <a:p>
            <a:pPr marL="285750" indent="-285750">
              <a:buFont typeface="Arial,Sans-Serif"/>
              <a:buChar char="•"/>
            </a:pPr>
            <a:endParaRPr lang="es-AR" sz="1200" dirty="0">
              <a:latin typeface="Roboto"/>
              <a:ea typeface="Roboto"/>
              <a:cs typeface="Calibri"/>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5" name="Imagen 4">
            <a:extLst>
              <a:ext uri="{FF2B5EF4-FFF2-40B4-BE49-F238E27FC236}">
                <a16:creationId xmlns:a16="http://schemas.microsoft.com/office/drawing/2014/main" id="{C24D82D5-2FE1-883C-9987-9B1CB6C4CD26}"/>
              </a:ext>
            </a:extLst>
          </p:cNvPr>
          <p:cNvPicPr>
            <a:picLocks noChangeAspect="1"/>
          </p:cNvPicPr>
          <p:nvPr/>
        </p:nvPicPr>
        <p:blipFill>
          <a:blip r:embed="rId3"/>
          <a:stretch>
            <a:fillRect/>
          </a:stretch>
        </p:blipFill>
        <p:spPr>
          <a:xfrm>
            <a:off x="0" y="457200"/>
            <a:ext cx="12192000" cy="6400800"/>
          </a:xfrm>
          <a:prstGeom prst="rect">
            <a:avLst/>
          </a:prstGeom>
        </p:spPr>
      </p:pic>
    </p:spTree>
    <p:extLst>
      <p:ext uri="{BB962C8B-B14F-4D97-AF65-F5344CB8AC3E}">
        <p14:creationId xmlns:p14="http://schemas.microsoft.com/office/powerpoint/2010/main" val="12910626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13117" y="86320"/>
            <a:ext cx="9663036" cy="369332"/>
          </a:xfrm>
          <a:prstGeom prst="rect">
            <a:avLst/>
          </a:prstGeom>
          <a:noFill/>
        </p:spPr>
        <p:txBody>
          <a:bodyPr wrap="square" lIns="91440" tIns="45720" rIns="91440" bIns="45720" rtlCol="0" anchor="t">
            <a:spAutoFit/>
          </a:bodyPr>
          <a:lstStyle/>
          <a:p>
            <a:r>
              <a:rPr lang="es-AR" dirty="0"/>
              <a:t>Iniciativa IoT B2B | Industrias I&amp;U| Solución propia de VIC</a:t>
            </a:r>
            <a:endParaRPr lang="es-AR" b="1" dirty="0">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7" y="491160"/>
            <a:ext cx="4327168" cy="4001095"/>
          </a:xfrm>
          <a:prstGeom prst="rect">
            <a:avLst/>
          </a:prstGeom>
          <a:noFill/>
        </p:spPr>
        <p:txBody>
          <a:bodyPr wrap="square" lIns="91440" tIns="45720" rIns="91440" bIns="45720" rtlCol="0" anchor="t">
            <a:spAutoFit/>
          </a:bodyPr>
          <a:lstStyle/>
          <a:p>
            <a:r>
              <a:rPr lang="es-AR" sz="1400" b="1" dirty="0">
                <a:solidFill>
                  <a:srgbClr val="952BFF"/>
                </a:solidFill>
                <a:latin typeface="Roboto"/>
                <a:ea typeface="Roboto"/>
                <a:cs typeface="Roboto"/>
              </a:rPr>
              <a:t>DESCRIPCION DE INICIATIVA</a:t>
            </a:r>
            <a:endParaRPr lang="es-AR" sz="1400" u="sng" dirty="0">
              <a:solidFill>
                <a:schemeClr val="bg1"/>
              </a:solidFill>
              <a:latin typeface="Roboto"/>
              <a:ea typeface="Roboto"/>
              <a:cs typeface="Roboto"/>
            </a:endParaRPr>
          </a:p>
          <a:p>
            <a:endParaRPr lang="es-AR" sz="1200" u="sng" dirty="0">
              <a:solidFill>
                <a:schemeClr val="bg1"/>
              </a:solidFill>
              <a:latin typeface="Roboto" panose="02000000000000000000" pitchFamily="2" charset="0"/>
              <a:ea typeface="Roboto" panose="02000000000000000000" pitchFamily="2" charset="0"/>
              <a:cs typeface="+mn-lt"/>
            </a:endParaRPr>
          </a:p>
          <a:p>
            <a:r>
              <a:rPr lang="es-AR" sz="1200" u="sng" dirty="0">
                <a:latin typeface="Roboto"/>
                <a:ea typeface="Roboto"/>
                <a:cs typeface="+mn-lt"/>
              </a:rPr>
              <a:t>Áreas involucradas</a:t>
            </a:r>
            <a:endParaRPr lang="es-AR" sz="1200" dirty="0">
              <a:latin typeface="Roboto"/>
              <a:ea typeface="Roboto"/>
              <a:cs typeface="+mn-lt"/>
            </a:endParaRPr>
          </a:p>
          <a:p>
            <a:r>
              <a:rPr lang="es-AR" sz="1200" dirty="0">
                <a:latin typeface="Roboto"/>
                <a:ea typeface="Roboto"/>
                <a:cs typeface="+mn-lt"/>
              </a:rPr>
              <a:t> TRS – Plataforma IoT B2B I&amp;U</a:t>
            </a:r>
            <a:endParaRPr lang="es-AR" sz="1200" dirty="0">
              <a:latin typeface="Roboto"/>
              <a:ea typeface="Roboto"/>
            </a:endParaRPr>
          </a:p>
          <a:p>
            <a:endParaRPr lang="es-AR" sz="1200" dirty="0">
              <a:latin typeface="Roboto" panose="02000000000000000000" pitchFamily="2" charset="0"/>
              <a:ea typeface="Roboto" panose="02000000000000000000" pitchFamily="2" charset="0"/>
              <a:cs typeface="+mn-lt"/>
            </a:endParaRPr>
          </a:p>
          <a:p>
            <a:r>
              <a:rPr lang="es-AR" sz="1200" u="sng" dirty="0">
                <a:latin typeface="Roboto"/>
                <a:ea typeface="Roboto"/>
                <a:cs typeface="+mn-lt"/>
              </a:rPr>
              <a:t>Contexto y Necesidad</a:t>
            </a:r>
            <a:endParaRPr lang="es-AR" sz="1200" dirty="0">
              <a:latin typeface="Roboto"/>
              <a:ea typeface="Roboto"/>
              <a:cs typeface="+mn-lt"/>
            </a:endParaRPr>
          </a:p>
          <a:p>
            <a:pPr marL="285750" indent="-285750" algn="just">
              <a:buFont typeface="Arial,Sans-Serif"/>
              <a:buChar char="•"/>
            </a:pPr>
            <a:r>
              <a:rPr lang="es-AR" sz="1200" dirty="0">
                <a:latin typeface="Roboto"/>
                <a:ea typeface="Roboto"/>
                <a:cs typeface="+mn-lt"/>
              </a:rPr>
              <a:t>Ofrecer nuevos VAS a clientes existentes y generar nuevos Leads de Negocio.</a:t>
            </a:r>
          </a:p>
          <a:p>
            <a:pPr marL="285750" indent="-285750" algn="just">
              <a:buFont typeface="Arial,Sans-Serif"/>
              <a:buChar char="•"/>
            </a:pPr>
            <a:r>
              <a:rPr lang="es-AR" sz="1200" dirty="0">
                <a:latin typeface="Roboto"/>
                <a:ea typeface="Roboto"/>
                <a:cs typeface="+mn-lt"/>
              </a:rPr>
              <a:t>Nuevas Capacidades al ecosistema de Soluciones B2B.</a:t>
            </a:r>
          </a:p>
          <a:p>
            <a:pPr marL="285750" indent="-285750" algn="just">
              <a:buFont typeface="Arial,Sans-Serif"/>
              <a:buChar char="•"/>
            </a:pPr>
            <a:r>
              <a:rPr lang="es-AR" sz="1200" dirty="0">
                <a:latin typeface="Roboto"/>
                <a:ea typeface="Roboto"/>
                <a:cs typeface="+mn-lt"/>
              </a:rPr>
              <a:t>Detección de acumulación de personas.</a:t>
            </a:r>
          </a:p>
          <a:p>
            <a:pPr marL="285750" indent="-285750" algn="just">
              <a:buFont typeface="Arial,Sans-Serif"/>
              <a:buChar char="•"/>
            </a:pPr>
            <a:r>
              <a:rPr lang="es-AR" sz="1200" dirty="0">
                <a:latin typeface="Roboto"/>
                <a:ea typeface="Roboto"/>
                <a:cs typeface="+mn-lt"/>
              </a:rPr>
              <a:t>Smart </a:t>
            </a:r>
            <a:r>
              <a:rPr lang="es-AR" sz="1200" dirty="0" err="1">
                <a:latin typeface="Roboto"/>
                <a:ea typeface="Roboto"/>
                <a:cs typeface="+mn-lt"/>
              </a:rPr>
              <a:t>Retail</a:t>
            </a:r>
            <a:endParaRPr lang="es-AR" sz="1200" dirty="0">
              <a:latin typeface="Roboto"/>
              <a:ea typeface="Roboto"/>
              <a:cs typeface="+mn-lt"/>
            </a:endParaRPr>
          </a:p>
          <a:p>
            <a:pPr marL="285750" indent="-285750">
              <a:buFont typeface="Arial,Sans-Serif"/>
              <a:buChar char="•"/>
            </a:pPr>
            <a:endParaRPr lang="es-AR" sz="1200" dirty="0">
              <a:latin typeface="Roboto"/>
              <a:ea typeface="Roboto"/>
              <a:cs typeface="+mn-lt"/>
            </a:endParaRPr>
          </a:p>
          <a:p>
            <a:r>
              <a:rPr lang="es-AR" sz="1200" u="sng" dirty="0">
                <a:latin typeface="Roboto"/>
                <a:ea typeface="Roboto"/>
                <a:cs typeface="+mn-lt"/>
              </a:rPr>
              <a:t>Hipótesis del beneficio</a:t>
            </a:r>
            <a:endParaRPr lang="es-AR" sz="1200" dirty="0">
              <a:latin typeface="Roboto" panose="02000000000000000000" pitchFamily="2" charset="0"/>
              <a:ea typeface="Roboto" panose="02000000000000000000" pitchFamily="2" charset="0"/>
              <a:cs typeface="+mn-lt"/>
            </a:endParaRPr>
          </a:p>
          <a:p>
            <a:pPr marL="285750" indent="-285750">
              <a:buFont typeface="Arial,Sans-Serif"/>
              <a:buChar char="•"/>
            </a:pPr>
            <a:r>
              <a:rPr lang="es-AR" sz="1200" dirty="0">
                <a:latin typeface="Roboto"/>
                <a:ea typeface="Roboto"/>
                <a:cs typeface="+mn-lt"/>
              </a:rPr>
              <a:t>Café Martínez.</a:t>
            </a:r>
          </a:p>
          <a:p>
            <a:pPr marL="285750" indent="-285750">
              <a:buFont typeface="Arial,Sans-Serif"/>
              <a:buChar char="•"/>
            </a:pPr>
            <a:r>
              <a:rPr lang="es-AR" sz="1200" dirty="0">
                <a:latin typeface="Roboto"/>
                <a:ea typeface="Roboto"/>
                <a:cs typeface="+mn-lt"/>
              </a:rPr>
              <a:t>Nissan</a:t>
            </a:r>
          </a:p>
          <a:p>
            <a:pPr marL="285750" indent="-285750">
              <a:buFont typeface="Arial,Sans-Serif"/>
              <a:buChar char="•"/>
            </a:pPr>
            <a:r>
              <a:rPr lang="es-AR" sz="1200" dirty="0">
                <a:latin typeface="Roboto"/>
                <a:ea typeface="Roboto"/>
                <a:cs typeface="+mn-lt"/>
              </a:rPr>
              <a:t>Toyota</a:t>
            </a:r>
          </a:p>
          <a:p>
            <a:endParaRPr lang="es-AR" sz="1200" dirty="0">
              <a:latin typeface="Roboto"/>
              <a:ea typeface="Roboto"/>
              <a:cs typeface="+mn-lt"/>
            </a:endParaRPr>
          </a:p>
          <a:p>
            <a:r>
              <a:rPr lang="es-AR" sz="1200" u="sng" dirty="0">
                <a:latin typeface="Roboto"/>
                <a:ea typeface="Roboto"/>
                <a:cs typeface="+mn-lt"/>
              </a:rPr>
              <a:t>Solución Planteada:</a:t>
            </a:r>
          </a:p>
          <a:p>
            <a:pPr marL="285750" indent="-285750">
              <a:buFont typeface="Arial,Sans-Serif"/>
              <a:buChar char="•"/>
            </a:pPr>
            <a:r>
              <a:rPr lang="es-AR" sz="1200" dirty="0">
                <a:latin typeface="Roboto"/>
                <a:ea typeface="Roboto"/>
                <a:cs typeface="+mn-lt"/>
              </a:rPr>
              <a:t>Desarrollo de una solución propia que Utilice Visión Computacional para hacer inferencias.</a:t>
            </a:r>
          </a:p>
          <a:p>
            <a:pPr marL="285750" indent="-285750">
              <a:buFont typeface="Arial,Sans-Serif"/>
              <a:buChar char="•"/>
            </a:pPr>
            <a:endParaRPr lang="es-AR" sz="1200" dirty="0">
              <a:latin typeface="Roboto"/>
              <a:ea typeface="Roboto"/>
              <a:cs typeface="Calibri"/>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6" name="Imagen 5">
            <a:extLst>
              <a:ext uri="{FF2B5EF4-FFF2-40B4-BE49-F238E27FC236}">
                <a16:creationId xmlns:a16="http://schemas.microsoft.com/office/drawing/2014/main" id="{75D06866-1D99-2034-2A81-99D789D1D0BC}"/>
              </a:ext>
            </a:extLst>
          </p:cNvPr>
          <p:cNvPicPr>
            <a:picLocks noChangeAspect="1"/>
          </p:cNvPicPr>
          <p:nvPr/>
        </p:nvPicPr>
        <p:blipFill>
          <a:blip r:embed="rId3"/>
          <a:stretch>
            <a:fillRect/>
          </a:stretch>
        </p:blipFill>
        <p:spPr>
          <a:xfrm>
            <a:off x="0" y="831273"/>
            <a:ext cx="12192000" cy="6026726"/>
          </a:xfrm>
          <a:prstGeom prst="rect">
            <a:avLst/>
          </a:prstGeom>
        </p:spPr>
      </p:pic>
    </p:spTree>
    <p:extLst>
      <p:ext uri="{BB962C8B-B14F-4D97-AF65-F5344CB8AC3E}">
        <p14:creationId xmlns:p14="http://schemas.microsoft.com/office/powerpoint/2010/main" val="13589981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213117" y="86320"/>
            <a:ext cx="9663036" cy="369332"/>
          </a:xfrm>
          <a:prstGeom prst="rect">
            <a:avLst/>
          </a:prstGeom>
          <a:noFill/>
        </p:spPr>
        <p:txBody>
          <a:bodyPr wrap="square" lIns="91440" tIns="45720" rIns="91440" bIns="45720" rtlCol="0" anchor="t">
            <a:spAutoFit/>
          </a:bodyPr>
          <a:lstStyle/>
          <a:p>
            <a:r>
              <a:rPr lang="es-AR" dirty="0"/>
              <a:t>Iniciativa IoT B2B | Industrias I&amp;U| Solución propia de VIC</a:t>
            </a:r>
            <a:endParaRPr lang="es-AR" b="1" dirty="0">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7" y="491160"/>
            <a:ext cx="4327168" cy="4001095"/>
          </a:xfrm>
          <a:prstGeom prst="rect">
            <a:avLst/>
          </a:prstGeom>
          <a:noFill/>
        </p:spPr>
        <p:txBody>
          <a:bodyPr wrap="square" lIns="91440" tIns="45720" rIns="91440" bIns="45720" rtlCol="0" anchor="t">
            <a:spAutoFit/>
          </a:bodyPr>
          <a:lstStyle/>
          <a:p>
            <a:r>
              <a:rPr lang="es-AR" sz="1400" b="1" dirty="0">
                <a:solidFill>
                  <a:srgbClr val="952BFF"/>
                </a:solidFill>
                <a:latin typeface="Roboto"/>
                <a:ea typeface="Roboto"/>
                <a:cs typeface="Roboto"/>
              </a:rPr>
              <a:t>DESCRIPCION DE INICIATIVA</a:t>
            </a:r>
            <a:endParaRPr lang="es-AR" sz="1400" u="sng" dirty="0">
              <a:solidFill>
                <a:schemeClr val="bg1"/>
              </a:solidFill>
              <a:latin typeface="Roboto"/>
              <a:ea typeface="Roboto"/>
              <a:cs typeface="Roboto"/>
            </a:endParaRPr>
          </a:p>
          <a:p>
            <a:endParaRPr lang="es-AR" sz="1200" u="sng" dirty="0">
              <a:solidFill>
                <a:schemeClr val="bg1"/>
              </a:solidFill>
              <a:latin typeface="Roboto" panose="02000000000000000000" pitchFamily="2" charset="0"/>
              <a:ea typeface="Roboto" panose="02000000000000000000" pitchFamily="2" charset="0"/>
              <a:cs typeface="+mn-lt"/>
            </a:endParaRPr>
          </a:p>
          <a:p>
            <a:r>
              <a:rPr lang="es-AR" sz="1200" u="sng" dirty="0">
                <a:latin typeface="Roboto"/>
                <a:ea typeface="Roboto"/>
                <a:cs typeface="+mn-lt"/>
              </a:rPr>
              <a:t>Áreas involucradas</a:t>
            </a:r>
            <a:endParaRPr lang="es-AR" sz="1200" dirty="0">
              <a:latin typeface="Roboto"/>
              <a:ea typeface="Roboto"/>
              <a:cs typeface="+mn-lt"/>
            </a:endParaRPr>
          </a:p>
          <a:p>
            <a:r>
              <a:rPr lang="es-AR" sz="1200" dirty="0">
                <a:latin typeface="Roboto"/>
                <a:ea typeface="Roboto"/>
                <a:cs typeface="+mn-lt"/>
              </a:rPr>
              <a:t> TRS – Plataforma IoT B2B I&amp;U</a:t>
            </a:r>
            <a:endParaRPr lang="es-AR" sz="1200" dirty="0">
              <a:latin typeface="Roboto"/>
              <a:ea typeface="Roboto"/>
            </a:endParaRPr>
          </a:p>
          <a:p>
            <a:endParaRPr lang="es-AR" sz="1200" dirty="0">
              <a:latin typeface="Roboto" panose="02000000000000000000" pitchFamily="2" charset="0"/>
              <a:ea typeface="Roboto" panose="02000000000000000000" pitchFamily="2" charset="0"/>
              <a:cs typeface="+mn-lt"/>
            </a:endParaRPr>
          </a:p>
          <a:p>
            <a:r>
              <a:rPr lang="es-AR" sz="1200" u="sng" dirty="0">
                <a:latin typeface="Roboto"/>
                <a:ea typeface="Roboto"/>
                <a:cs typeface="+mn-lt"/>
              </a:rPr>
              <a:t>Contexto y Necesidad</a:t>
            </a:r>
            <a:endParaRPr lang="es-AR" sz="1200" dirty="0">
              <a:latin typeface="Roboto"/>
              <a:ea typeface="Roboto"/>
              <a:cs typeface="+mn-lt"/>
            </a:endParaRPr>
          </a:p>
          <a:p>
            <a:pPr marL="285750" indent="-285750" algn="just">
              <a:buFont typeface="Arial,Sans-Serif"/>
              <a:buChar char="•"/>
            </a:pPr>
            <a:r>
              <a:rPr lang="es-AR" sz="1200" dirty="0">
                <a:latin typeface="Roboto"/>
                <a:ea typeface="Roboto"/>
                <a:cs typeface="+mn-lt"/>
              </a:rPr>
              <a:t>Ofrecer nuevos VAS a clientes existentes y generar nuevos Leads de Negocio.</a:t>
            </a:r>
          </a:p>
          <a:p>
            <a:pPr marL="285750" indent="-285750" algn="just">
              <a:buFont typeface="Arial,Sans-Serif"/>
              <a:buChar char="•"/>
            </a:pPr>
            <a:r>
              <a:rPr lang="es-AR" sz="1200" dirty="0">
                <a:latin typeface="Roboto"/>
                <a:ea typeface="Roboto"/>
                <a:cs typeface="+mn-lt"/>
              </a:rPr>
              <a:t>Nuevas Capacidades al ecosistema de Soluciones B2B.</a:t>
            </a:r>
          </a:p>
          <a:p>
            <a:pPr marL="285750" indent="-285750" algn="just">
              <a:buFont typeface="Arial,Sans-Serif"/>
              <a:buChar char="•"/>
            </a:pPr>
            <a:r>
              <a:rPr lang="es-AR" sz="1200" dirty="0">
                <a:latin typeface="Roboto"/>
                <a:ea typeface="Roboto"/>
                <a:cs typeface="+mn-lt"/>
              </a:rPr>
              <a:t>Detección de acumulación de personas.</a:t>
            </a:r>
          </a:p>
          <a:p>
            <a:pPr marL="285750" indent="-285750" algn="just">
              <a:buFont typeface="Arial,Sans-Serif"/>
              <a:buChar char="•"/>
            </a:pPr>
            <a:r>
              <a:rPr lang="es-AR" sz="1200" dirty="0">
                <a:latin typeface="Roboto"/>
                <a:ea typeface="Roboto"/>
                <a:cs typeface="+mn-lt"/>
              </a:rPr>
              <a:t>Smart </a:t>
            </a:r>
            <a:r>
              <a:rPr lang="es-AR" sz="1200" dirty="0" err="1">
                <a:latin typeface="Roboto"/>
                <a:ea typeface="Roboto"/>
                <a:cs typeface="+mn-lt"/>
              </a:rPr>
              <a:t>Retail</a:t>
            </a:r>
            <a:endParaRPr lang="es-AR" sz="1200" dirty="0">
              <a:latin typeface="Roboto"/>
              <a:ea typeface="Roboto"/>
              <a:cs typeface="+mn-lt"/>
            </a:endParaRPr>
          </a:p>
          <a:p>
            <a:pPr marL="285750" indent="-285750">
              <a:buFont typeface="Arial,Sans-Serif"/>
              <a:buChar char="•"/>
            </a:pPr>
            <a:endParaRPr lang="es-AR" sz="1200" dirty="0">
              <a:latin typeface="Roboto"/>
              <a:ea typeface="Roboto"/>
              <a:cs typeface="+mn-lt"/>
            </a:endParaRPr>
          </a:p>
          <a:p>
            <a:r>
              <a:rPr lang="es-AR" sz="1200" u="sng" dirty="0">
                <a:latin typeface="Roboto"/>
                <a:ea typeface="Roboto"/>
                <a:cs typeface="+mn-lt"/>
              </a:rPr>
              <a:t>Hipótesis del beneficio</a:t>
            </a:r>
            <a:endParaRPr lang="es-AR" sz="1200" dirty="0">
              <a:latin typeface="Roboto" panose="02000000000000000000" pitchFamily="2" charset="0"/>
              <a:ea typeface="Roboto" panose="02000000000000000000" pitchFamily="2" charset="0"/>
              <a:cs typeface="+mn-lt"/>
            </a:endParaRPr>
          </a:p>
          <a:p>
            <a:pPr marL="285750" indent="-285750">
              <a:buFont typeface="Arial,Sans-Serif"/>
              <a:buChar char="•"/>
            </a:pPr>
            <a:r>
              <a:rPr lang="es-AR" sz="1200" dirty="0">
                <a:latin typeface="Roboto"/>
                <a:ea typeface="Roboto"/>
                <a:cs typeface="+mn-lt"/>
              </a:rPr>
              <a:t>Café Martínez.</a:t>
            </a:r>
          </a:p>
          <a:p>
            <a:pPr marL="285750" indent="-285750">
              <a:buFont typeface="Arial,Sans-Serif"/>
              <a:buChar char="•"/>
            </a:pPr>
            <a:r>
              <a:rPr lang="es-AR" sz="1200" dirty="0">
                <a:latin typeface="Roboto"/>
                <a:ea typeface="Roboto"/>
                <a:cs typeface="+mn-lt"/>
              </a:rPr>
              <a:t>Nissan</a:t>
            </a:r>
          </a:p>
          <a:p>
            <a:pPr marL="285750" indent="-285750">
              <a:buFont typeface="Arial,Sans-Serif"/>
              <a:buChar char="•"/>
            </a:pPr>
            <a:r>
              <a:rPr lang="es-AR" sz="1200" dirty="0">
                <a:latin typeface="Roboto"/>
                <a:ea typeface="Roboto"/>
                <a:cs typeface="+mn-lt"/>
              </a:rPr>
              <a:t>Toyota</a:t>
            </a:r>
          </a:p>
          <a:p>
            <a:endParaRPr lang="es-AR" sz="1200" dirty="0">
              <a:latin typeface="Roboto"/>
              <a:ea typeface="Roboto"/>
              <a:cs typeface="+mn-lt"/>
            </a:endParaRPr>
          </a:p>
          <a:p>
            <a:r>
              <a:rPr lang="es-AR" sz="1200" u="sng" dirty="0">
                <a:latin typeface="Roboto"/>
                <a:ea typeface="Roboto"/>
                <a:cs typeface="+mn-lt"/>
              </a:rPr>
              <a:t>Solución Planteada:</a:t>
            </a:r>
          </a:p>
          <a:p>
            <a:pPr marL="285750" indent="-285750">
              <a:buFont typeface="Arial,Sans-Serif"/>
              <a:buChar char="•"/>
            </a:pPr>
            <a:r>
              <a:rPr lang="es-AR" sz="1200" dirty="0">
                <a:latin typeface="Roboto"/>
                <a:ea typeface="Roboto"/>
                <a:cs typeface="+mn-lt"/>
              </a:rPr>
              <a:t>Desarrollo de una solución propia que Utilice Visión Computacional para hacer inferencias.</a:t>
            </a:r>
          </a:p>
          <a:p>
            <a:pPr marL="285750" indent="-285750">
              <a:buFont typeface="Arial,Sans-Serif"/>
              <a:buChar char="•"/>
            </a:pPr>
            <a:endParaRPr lang="es-AR" sz="1200" dirty="0">
              <a:latin typeface="Roboto"/>
              <a:ea typeface="Roboto"/>
              <a:cs typeface="Calibri"/>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5" name="Imagen 4">
            <a:extLst>
              <a:ext uri="{FF2B5EF4-FFF2-40B4-BE49-F238E27FC236}">
                <a16:creationId xmlns:a16="http://schemas.microsoft.com/office/drawing/2014/main" id="{3C1461FE-621B-F846-C53C-E1460A6E9F44}"/>
              </a:ext>
            </a:extLst>
          </p:cNvPr>
          <p:cNvPicPr>
            <a:picLocks noChangeAspect="1"/>
          </p:cNvPicPr>
          <p:nvPr/>
        </p:nvPicPr>
        <p:blipFill>
          <a:blip r:embed="rId3"/>
          <a:stretch>
            <a:fillRect/>
          </a:stretch>
        </p:blipFill>
        <p:spPr>
          <a:xfrm>
            <a:off x="0" y="947403"/>
            <a:ext cx="12192000" cy="4963193"/>
          </a:xfrm>
          <a:prstGeom prst="rect">
            <a:avLst/>
          </a:prstGeom>
        </p:spPr>
      </p:pic>
    </p:spTree>
    <p:extLst>
      <p:ext uri="{BB962C8B-B14F-4D97-AF65-F5344CB8AC3E}">
        <p14:creationId xmlns:p14="http://schemas.microsoft.com/office/powerpoint/2010/main" val="4131760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Redes Autónomas</a:t>
            </a:r>
            <a:endParaRPr lang="pt-BR" sz="4800">
              <a:cs typeface="Calibri Light" panose="020F0302020204030204"/>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Nicolás Tellechea</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Grimaldi/Delgado</a:t>
            </a:r>
            <a:endParaRPr lang="es-AR" sz="1100" b="1">
              <a:latin typeface="Roboto"/>
              <a:ea typeface="Roboto"/>
              <a:cs typeface="Roboto"/>
            </a:endParaRPr>
          </a:p>
        </p:txBody>
      </p:sp>
      <p:sp>
        <p:nvSpPr>
          <p:cNvPr id="5" name="Rectángulo redondeado 5">
            <a:extLst>
              <a:ext uri="{FF2B5EF4-FFF2-40B4-BE49-F238E27FC236}">
                <a16:creationId xmlns:a16="http://schemas.microsoft.com/office/drawing/2014/main" id="{428EE725-8BE0-8BC0-BDB7-853702E0590B}"/>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spTree>
    <p:extLst>
      <p:ext uri="{BB962C8B-B14F-4D97-AF65-F5344CB8AC3E}">
        <p14:creationId xmlns:p14="http://schemas.microsoft.com/office/powerpoint/2010/main" val="3509194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r>
              <a:rPr lang="es-AR"/>
              <a:t>Iniciativa | Redes Autónomas | Consultorías</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76469" y="753929"/>
            <a:ext cx="5415030" cy="3631763"/>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r>
              <a:rPr lang="es-AR" sz="1200" err="1">
                <a:latin typeface="Roboto"/>
                <a:ea typeface="Roboto"/>
                <a:cs typeface="+mn-lt"/>
              </a:rPr>
              <a:t>Eq</a:t>
            </a:r>
            <a:r>
              <a:rPr lang="es-AR" sz="1200">
                <a:latin typeface="Roboto"/>
                <a:ea typeface="Roboto"/>
                <a:cs typeface="+mn-lt"/>
              </a:rPr>
              <a:t> Tecnológicos de TRS, Plataformas de Automatización, OSS, </a:t>
            </a:r>
            <a:r>
              <a:rPr lang="es-AR" sz="1200" err="1">
                <a:latin typeface="Roboto"/>
                <a:ea typeface="Roboto"/>
                <a:cs typeface="+mn-lt"/>
              </a:rPr>
              <a:t>MultiCloud</a:t>
            </a:r>
            <a:r>
              <a:rPr lang="es-AR" sz="1200">
                <a:latin typeface="Roboto"/>
                <a:ea typeface="Roboto"/>
                <a:cs typeface="+mn-lt"/>
              </a:rPr>
              <a:t>, Core de </a:t>
            </a:r>
            <a:r>
              <a:rPr lang="es-AR" sz="1200" err="1">
                <a:latin typeface="Roboto"/>
                <a:ea typeface="Roboto"/>
                <a:cs typeface="+mn-lt"/>
              </a:rPr>
              <a:t>Serv</a:t>
            </a:r>
            <a:r>
              <a:rPr lang="es-AR" sz="1200">
                <a:latin typeface="Roboto"/>
                <a:ea typeface="Roboto"/>
                <a:cs typeface="+mn-lt"/>
              </a:rPr>
              <a:t>, otros</a:t>
            </a:r>
            <a:endParaRPr lang="es-AR" sz="1200" err="1">
              <a:latin typeface="Roboto"/>
              <a:ea typeface="Roboto"/>
            </a:endParaRP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285750" indent="-285750">
              <a:buFont typeface="Arial,Sans-Serif"/>
              <a:buChar char="•"/>
            </a:pPr>
            <a:r>
              <a:rPr lang="es-AR" sz="1200">
                <a:ea typeface="+mn-lt"/>
                <a:cs typeface="+mn-lt"/>
              </a:rPr>
              <a:t>Aprovechar el impulso actual de automatización a escala moviendo carga cognitiva fuertemente relacionadas a tomas de decisión del hombre a los sistemas para hacer frente a la complejidad de los nuevos servicios y de la forma de operar la red.</a:t>
            </a:r>
          </a:p>
          <a:p>
            <a:pPr marL="285750" indent="-285750">
              <a:buFont typeface="Arial,Sans-Serif"/>
              <a:buChar char="•"/>
            </a:pPr>
            <a:endParaRPr lang="es-AR" sz="1200">
              <a:latin typeface="Calibri" panose="020F0502020204030204"/>
              <a:ea typeface="Roboto"/>
              <a:cs typeface="+mn-lt"/>
            </a:endParaRP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r>
              <a:rPr lang="es-AR" sz="1200">
                <a:ea typeface="+mn-lt"/>
                <a:cs typeface="+mn-lt"/>
              </a:rPr>
              <a:t>Sostener el crecimiento de </a:t>
            </a:r>
            <a:r>
              <a:rPr lang="es-AR" sz="1200" b="1">
                <a:ea typeface="+mn-lt"/>
                <a:cs typeface="+mn-lt"/>
              </a:rPr>
              <a:t>Negocios Digitales</a:t>
            </a:r>
            <a:r>
              <a:rPr lang="es-AR" sz="1200">
                <a:ea typeface="+mn-lt"/>
                <a:cs typeface="+mn-lt"/>
              </a:rPr>
              <a:t> y </a:t>
            </a:r>
            <a:r>
              <a:rPr lang="es-AR" sz="1200" b="1">
                <a:ea typeface="+mn-lt"/>
                <a:cs typeface="+mn-lt"/>
              </a:rPr>
              <a:t>Eficiencia Operativa</a:t>
            </a:r>
            <a:r>
              <a:rPr lang="es-AR" sz="1200">
                <a:ea typeface="+mn-lt"/>
                <a:cs typeface="+mn-lt"/>
              </a:rPr>
              <a:t> con foco en la satisfacción del cliente y rápido TTM</a:t>
            </a:r>
          </a:p>
          <a:p>
            <a:pPr marL="285750" indent="-285750">
              <a:buFont typeface="Arial,Sans-Serif"/>
              <a:buChar char="•"/>
            </a:pPr>
            <a:endParaRPr lang="es-AR" sz="1200">
              <a:latin typeface="Calibri"/>
              <a:ea typeface="Roboto"/>
              <a:cs typeface="+mn-lt"/>
            </a:endParaRPr>
          </a:p>
          <a:p>
            <a:r>
              <a:rPr lang="es-AR" sz="1200" u="sng">
                <a:latin typeface="Roboto"/>
                <a:ea typeface="Roboto"/>
                <a:cs typeface="+mn-lt"/>
              </a:rPr>
              <a:t>Solución Planteada</a:t>
            </a:r>
            <a:endParaRPr lang="es-AR" sz="1200">
              <a:latin typeface="Roboto"/>
              <a:ea typeface="Roboto"/>
              <a:cs typeface="+mn-lt"/>
            </a:endParaRPr>
          </a:p>
          <a:p>
            <a:pPr marL="285750" indent="-285750">
              <a:buFont typeface="Arial,Sans-Serif"/>
              <a:buChar char="•"/>
            </a:pPr>
            <a:r>
              <a:rPr lang="es-AR" sz="1200">
                <a:latin typeface="Roboto"/>
                <a:ea typeface="Roboto"/>
                <a:cs typeface="+mn-lt"/>
              </a:rPr>
              <a:t>Estrategia y Framework Tecnológico de AN, Marco de Operación de AN y </a:t>
            </a:r>
            <a:r>
              <a:rPr lang="es-AR" sz="1200" err="1">
                <a:latin typeface="Roboto"/>
                <a:ea typeface="Roboto"/>
                <a:cs typeface="+mn-lt"/>
              </a:rPr>
              <a:t>Roadmap</a:t>
            </a:r>
            <a:endParaRPr lang="es-AR" sz="1300" u="sng" err="1">
              <a:latin typeface="Lato"/>
              <a:ea typeface="Lato"/>
              <a:cs typeface="Lato"/>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472613" y="4605978"/>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089244" y="4600448"/>
            <a:ext cx="3509767"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dirty="0">
                <a:latin typeface="Roboto"/>
                <a:ea typeface="Roboto"/>
                <a:cs typeface="+mn-lt"/>
              </a:rPr>
              <a:t>OKR Q2 2023</a:t>
            </a:r>
            <a:br>
              <a:rPr lang="es-AR" sz="1100" b="1" dirty="0">
                <a:latin typeface="Roboto"/>
                <a:ea typeface="Roboto"/>
                <a:cs typeface="+mn-lt"/>
              </a:rPr>
            </a:br>
            <a:r>
              <a:rPr lang="es-AR" sz="1100" b="1" dirty="0">
                <a:latin typeface="Roboto"/>
                <a:ea typeface="Roboto"/>
                <a:cs typeface="+mn-lt"/>
              </a:rPr>
              <a:t>O: </a:t>
            </a:r>
            <a:r>
              <a:rPr lang="es-ES" sz="1100" b="1" dirty="0" err="1">
                <a:latin typeface="Roboto"/>
                <a:ea typeface="Roboto"/>
                <a:cs typeface="+mn-lt"/>
              </a:rPr>
              <a:t>Disponibilizar</a:t>
            </a:r>
            <a:r>
              <a:rPr lang="es-ES" sz="1100" b="1" dirty="0">
                <a:latin typeface="Roboto"/>
                <a:ea typeface="Roboto"/>
                <a:cs typeface="+mn-lt"/>
              </a:rPr>
              <a:t> marcos de Arquitectura y Operativo de AN que incluya </a:t>
            </a:r>
            <a:r>
              <a:rPr lang="es-ES" sz="1100" b="1" dirty="0" err="1">
                <a:latin typeface="Roboto"/>
                <a:ea typeface="Roboto"/>
                <a:cs typeface="+mn-lt"/>
              </a:rPr>
              <a:t>roadmap</a:t>
            </a:r>
            <a:r>
              <a:rPr lang="es-ES" sz="1100" b="1" dirty="0">
                <a:latin typeface="Roboto"/>
                <a:ea typeface="Roboto"/>
                <a:cs typeface="+mn-lt"/>
              </a:rPr>
              <a:t> y evolución para ser validado y desafiado</a:t>
            </a:r>
            <a:br>
              <a:rPr lang="es-AR" sz="1100" b="1" dirty="0">
                <a:latin typeface="Roboto"/>
                <a:ea typeface="Roboto"/>
                <a:cs typeface="+mn-lt"/>
              </a:rPr>
            </a:br>
            <a:r>
              <a:rPr lang="es-AR" sz="1100" b="1" dirty="0">
                <a:latin typeface="Roboto"/>
                <a:ea typeface="Roboto"/>
                <a:cs typeface="+mn-lt"/>
              </a:rPr>
              <a:t>KR1: Finalizar al menos una (1) consultoría  --&gt;</a:t>
            </a:r>
            <a:r>
              <a:rPr lang="es-AR" sz="1100" b="1" dirty="0">
                <a:solidFill>
                  <a:srgbClr val="009900"/>
                </a:solidFill>
                <a:latin typeface="Roboto"/>
                <a:ea typeface="Roboto"/>
                <a:cs typeface="+mn-lt"/>
              </a:rPr>
              <a:t>100%</a:t>
            </a:r>
            <a:br>
              <a:rPr lang="es-AR" sz="1100" b="1" dirty="0">
                <a:latin typeface="Roboto"/>
                <a:ea typeface="Roboto"/>
                <a:cs typeface="+mn-lt"/>
              </a:rPr>
            </a:br>
            <a:endParaRPr lang="es-AR" sz="1100" dirty="0">
              <a:ea typeface="+mn-lt"/>
              <a:cs typeface="+mn-lt"/>
            </a:endParaRPr>
          </a:p>
          <a:p>
            <a:endParaRPr lang="es-AR" sz="1100" dirty="0">
              <a:solidFill>
                <a:schemeClr val="bg1"/>
              </a:solidFill>
              <a:latin typeface="Roboto"/>
              <a:ea typeface="Roboto"/>
              <a:cs typeface="+mn-lt"/>
            </a:endParaRPr>
          </a:p>
        </p:txBody>
      </p:sp>
      <p:pic>
        <p:nvPicPr>
          <p:cNvPr id="8" name="Imagen 8">
            <a:extLst>
              <a:ext uri="{FF2B5EF4-FFF2-40B4-BE49-F238E27FC236}">
                <a16:creationId xmlns:a16="http://schemas.microsoft.com/office/drawing/2014/main" id="{EE4C71DC-D938-4FD0-4334-5EEB2418C1FA}"/>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9093A60F-92F7-44DD-4B59-0FD68AAAE961}"/>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7975A869-7680-108B-CE33-1346101B14A1}"/>
              </a:ext>
            </a:extLst>
          </p:cNvPr>
          <p:cNvSpPr txBox="1"/>
          <p:nvPr/>
        </p:nvSpPr>
        <p:spPr>
          <a:xfrm>
            <a:off x="821587" y="5032509"/>
            <a:ext cx="2880402" cy="1400383"/>
          </a:xfrm>
          <a:prstGeom prst="rect">
            <a:avLst/>
          </a:prstGeom>
          <a:noFill/>
        </p:spPr>
        <p:txBody>
          <a:bodyPr wrap="square" lIns="91440" tIns="45720" rIns="91440" bIns="45720" rtlCol="0" anchor="t">
            <a:spAutoFit/>
          </a:bodyPr>
          <a:lstStyle/>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a:t>
            </a:r>
          </a:p>
          <a:p>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a:ea typeface="Roboto"/>
              <a:cs typeface="Lato"/>
            </a:endParaRPr>
          </a:p>
          <a:p>
            <a:r>
              <a:rPr lang="es-AR" sz="1100" b="1">
                <a:latin typeface="Roboto"/>
                <a:ea typeface="Roboto"/>
                <a:cs typeface="Roboto"/>
              </a:rPr>
              <a:t>Transformación Tecnológica/Cultural</a:t>
            </a:r>
          </a:p>
          <a:p>
            <a:pPr marL="171450" indent="-171450">
              <a:buFont typeface="Arial,Sans-Serif"/>
              <a:buChar char="•"/>
            </a:pPr>
            <a:r>
              <a:rPr lang="es-AR" sz="1100">
                <a:latin typeface="Roboto"/>
                <a:ea typeface="Roboto"/>
                <a:cs typeface="+mn-lt"/>
              </a:rPr>
              <a:t>Sí</a:t>
            </a:r>
          </a:p>
        </p:txBody>
      </p:sp>
      <p:pic>
        <p:nvPicPr>
          <p:cNvPr id="22" name="Imagen 9">
            <a:extLst>
              <a:ext uri="{FF2B5EF4-FFF2-40B4-BE49-F238E27FC236}">
                <a16:creationId xmlns:a16="http://schemas.microsoft.com/office/drawing/2014/main" id="{6831057E-01BB-888B-63BF-7B60C7C70454}"/>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6395C139-4EE4-7FE9-E2C6-14A2D0113904}"/>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1D5DFC1-AF61-06F8-B679-727D097F4528}"/>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r>
              <a:rPr lang="es-AR" sz="1100" b="1">
                <a:latin typeface="Roboto"/>
                <a:ea typeface="Roboto"/>
                <a:cs typeface="Roboto"/>
              </a:rPr>
              <a:t>Reducción Opex/Capex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Sí</a:t>
            </a:r>
            <a:endParaRPr lang="es-AR" sz="1000">
              <a:latin typeface="Roboto"/>
              <a:ea typeface="Roboto"/>
            </a:endParaRPr>
          </a:p>
          <a:p>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cs typeface="Roboto"/>
            </a:endParaRPr>
          </a:p>
          <a:p>
            <a:endParaRPr lang="es-AR" sz="1100" b="1">
              <a:latin typeface="Roboto"/>
              <a:ea typeface="Roboto"/>
              <a:cs typeface="Roboto"/>
            </a:endParaRPr>
          </a:p>
          <a:p>
            <a:r>
              <a:rPr lang="es-AR" sz="1100" b="1">
                <a:latin typeface="Roboto"/>
                <a:ea typeface="Roboto"/>
                <a:cs typeface="Roboto"/>
              </a:rPr>
              <a:t>Eficiencia operativa/Aumento de capacidad de una Plataforma</a:t>
            </a:r>
          </a:p>
          <a:p>
            <a:pPr marL="171450" indent="-171450">
              <a:buFont typeface="Arial"/>
              <a:buChar char="•"/>
            </a:pPr>
            <a:r>
              <a:rPr lang="es-AR" sz="1100">
                <a:latin typeface="Roboto"/>
                <a:ea typeface="Roboto"/>
                <a:cs typeface="+mn-lt"/>
              </a:rPr>
              <a:t>Sí</a:t>
            </a:r>
          </a:p>
        </p:txBody>
      </p:sp>
      <p:sp>
        <p:nvSpPr>
          <p:cNvPr id="5" name="Rectángulo redondeado 5">
            <a:extLst>
              <a:ext uri="{FF2B5EF4-FFF2-40B4-BE49-F238E27FC236}">
                <a16:creationId xmlns:a16="http://schemas.microsoft.com/office/drawing/2014/main" id="{96627328-21BC-BA4B-594E-AF9DBBB0A910}"/>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10" name="Imagen 9">
            <a:extLst>
              <a:ext uri="{FF2B5EF4-FFF2-40B4-BE49-F238E27FC236}">
                <a16:creationId xmlns:a16="http://schemas.microsoft.com/office/drawing/2014/main" id="{3858D168-BDFF-1856-A48E-5E4F24446E1C}"/>
              </a:ext>
            </a:extLst>
          </p:cNvPr>
          <p:cNvPicPr>
            <a:picLocks noChangeAspect="1"/>
          </p:cNvPicPr>
          <p:nvPr/>
        </p:nvPicPr>
        <p:blipFill>
          <a:blip r:embed="rId8"/>
          <a:stretch>
            <a:fillRect/>
          </a:stretch>
        </p:blipFill>
        <p:spPr>
          <a:xfrm>
            <a:off x="7965973" y="3536968"/>
            <a:ext cx="1862381" cy="661004"/>
          </a:xfrm>
          <a:prstGeom prst="rect">
            <a:avLst/>
          </a:prstGeom>
        </p:spPr>
      </p:pic>
      <p:pic>
        <p:nvPicPr>
          <p:cNvPr id="12" name="Imagen 11">
            <a:extLst>
              <a:ext uri="{FF2B5EF4-FFF2-40B4-BE49-F238E27FC236}">
                <a16:creationId xmlns:a16="http://schemas.microsoft.com/office/drawing/2014/main" id="{76954DD6-F4A5-94E2-719E-B44D1916B908}"/>
              </a:ext>
            </a:extLst>
          </p:cNvPr>
          <p:cNvPicPr>
            <a:picLocks noChangeAspect="1"/>
          </p:cNvPicPr>
          <p:nvPr/>
        </p:nvPicPr>
        <p:blipFill>
          <a:blip r:embed="rId9"/>
          <a:stretch>
            <a:fillRect/>
          </a:stretch>
        </p:blipFill>
        <p:spPr>
          <a:xfrm>
            <a:off x="7965973" y="842065"/>
            <a:ext cx="1862381" cy="1021723"/>
          </a:xfrm>
          <a:prstGeom prst="rect">
            <a:avLst/>
          </a:prstGeom>
        </p:spPr>
      </p:pic>
      <p:pic>
        <p:nvPicPr>
          <p:cNvPr id="16" name="Imagen 15">
            <a:extLst>
              <a:ext uri="{FF2B5EF4-FFF2-40B4-BE49-F238E27FC236}">
                <a16:creationId xmlns:a16="http://schemas.microsoft.com/office/drawing/2014/main" id="{7E421A7C-541E-6B83-832F-ACEAFEF50E35}"/>
              </a:ext>
            </a:extLst>
          </p:cNvPr>
          <p:cNvPicPr>
            <a:picLocks noChangeAspect="1"/>
          </p:cNvPicPr>
          <p:nvPr/>
        </p:nvPicPr>
        <p:blipFill>
          <a:blip r:embed="rId10"/>
          <a:stretch>
            <a:fillRect/>
          </a:stretch>
        </p:blipFill>
        <p:spPr>
          <a:xfrm>
            <a:off x="8250701" y="2155790"/>
            <a:ext cx="1292923" cy="1089175"/>
          </a:xfrm>
          <a:prstGeom prst="rect">
            <a:avLst/>
          </a:prstGeom>
        </p:spPr>
      </p:pic>
      <p:pic>
        <p:nvPicPr>
          <p:cNvPr id="6" name="Imagen 5">
            <a:extLst>
              <a:ext uri="{FF2B5EF4-FFF2-40B4-BE49-F238E27FC236}">
                <a16:creationId xmlns:a16="http://schemas.microsoft.com/office/drawing/2014/main" id="{BDFCA386-3BCB-7420-592B-5883B314B3EA}"/>
              </a:ext>
            </a:extLst>
          </p:cNvPr>
          <p:cNvPicPr>
            <a:picLocks noChangeAspect="1"/>
          </p:cNvPicPr>
          <p:nvPr/>
        </p:nvPicPr>
        <p:blipFill>
          <a:blip r:embed="rId3"/>
          <a:stretch>
            <a:fillRect/>
          </a:stretch>
        </p:blipFill>
        <p:spPr>
          <a:xfrm>
            <a:off x="7492347" y="5685497"/>
            <a:ext cx="540000" cy="545400"/>
          </a:xfrm>
          <a:prstGeom prst="rect">
            <a:avLst/>
          </a:prstGeom>
          <a:noFill/>
        </p:spPr>
      </p:pic>
      <p:sp>
        <p:nvSpPr>
          <p:cNvPr id="9" name="TextBox 4">
            <a:extLst>
              <a:ext uri="{FF2B5EF4-FFF2-40B4-BE49-F238E27FC236}">
                <a16:creationId xmlns:a16="http://schemas.microsoft.com/office/drawing/2014/main" id="{B5F90CFD-821C-DF87-405B-200DFAA868EE}"/>
              </a:ext>
            </a:extLst>
          </p:cNvPr>
          <p:cNvSpPr txBox="1"/>
          <p:nvPr/>
        </p:nvSpPr>
        <p:spPr>
          <a:xfrm>
            <a:off x="8094867" y="5679967"/>
            <a:ext cx="3523878"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a:latin typeface="Roboto"/>
                <a:ea typeface="Roboto"/>
                <a:cs typeface="+mn-lt"/>
              </a:rPr>
              <a:t>OKR Q2 2023 </a:t>
            </a:r>
            <a:br>
              <a:rPr lang="es-AR" sz="1100" b="1">
                <a:latin typeface="Roboto"/>
                <a:ea typeface="Roboto"/>
                <a:cs typeface="+mn-lt"/>
              </a:rPr>
            </a:br>
            <a:r>
              <a:rPr lang="es-AR" sz="1100" b="1">
                <a:latin typeface="Roboto"/>
                <a:ea typeface="Roboto"/>
                <a:cs typeface="+mn-lt"/>
              </a:rPr>
              <a:t>O: </a:t>
            </a:r>
            <a:r>
              <a:rPr lang="es-ES" sz="1100" b="1" err="1">
                <a:latin typeface="Roboto"/>
                <a:ea typeface="Roboto"/>
                <a:cs typeface="+mn-lt"/>
              </a:rPr>
              <a:t>Disponibilizar</a:t>
            </a:r>
            <a:r>
              <a:rPr lang="es-ES" sz="1100" b="1">
                <a:latin typeface="Roboto"/>
                <a:ea typeface="Roboto"/>
                <a:cs typeface="+mn-lt"/>
              </a:rPr>
              <a:t> marco de referencia para definir los niveles de autonomía de los procesos en el ciclo de vida de los servicios para ser validado</a:t>
            </a:r>
            <a:br>
              <a:rPr lang="es-AR" sz="1100" b="1">
                <a:latin typeface="Roboto"/>
                <a:ea typeface="Roboto"/>
                <a:cs typeface="+mn-lt"/>
              </a:rPr>
            </a:br>
            <a:r>
              <a:rPr lang="es-AR" sz="1100" b="1">
                <a:latin typeface="Roboto"/>
                <a:ea typeface="Roboto"/>
                <a:cs typeface="+mn-lt"/>
              </a:rPr>
              <a:t>KR1: </a:t>
            </a:r>
            <a:r>
              <a:rPr lang="es-ES" sz="1100" b="1">
                <a:latin typeface="Roboto"/>
                <a:ea typeface="Roboto"/>
                <a:cs typeface="+mn-lt"/>
              </a:rPr>
              <a:t>Finalizar el 50% del </a:t>
            </a:r>
            <a:r>
              <a:rPr lang="es-ES" sz="1100" b="1" err="1">
                <a:latin typeface="Roboto"/>
                <a:ea typeface="Roboto"/>
                <a:cs typeface="+mn-lt"/>
              </a:rPr>
              <a:t>track</a:t>
            </a:r>
            <a:r>
              <a:rPr lang="es-ES" sz="1100" b="1">
                <a:latin typeface="Roboto"/>
                <a:ea typeface="Roboto"/>
                <a:cs typeface="+mn-lt"/>
              </a:rPr>
              <a:t> de ANL de consultoría con Huawei  --&gt; </a:t>
            </a:r>
            <a:r>
              <a:rPr lang="es-ES" sz="1100" b="1">
                <a:solidFill>
                  <a:srgbClr val="009900"/>
                </a:solidFill>
                <a:latin typeface="Roboto"/>
                <a:ea typeface="Roboto"/>
                <a:cs typeface="+mn-lt"/>
              </a:rPr>
              <a:t>100%</a:t>
            </a:r>
            <a:br>
              <a:rPr lang="es-AR" sz="1100" b="1">
                <a:latin typeface="Roboto"/>
                <a:ea typeface="Roboto"/>
                <a:cs typeface="+mn-lt"/>
              </a:rPr>
            </a:br>
            <a:endParaRPr lang="es-AR" sz="1100">
              <a:ea typeface="+mn-lt"/>
              <a:cs typeface="+mn-lt"/>
            </a:endParaRPr>
          </a:p>
          <a:p>
            <a:endParaRPr lang="es-AR" sz="1100">
              <a:solidFill>
                <a:schemeClr val="bg1"/>
              </a:solidFill>
              <a:latin typeface="Roboto"/>
              <a:ea typeface="Roboto"/>
              <a:cs typeface="+mn-lt"/>
            </a:endParaRPr>
          </a:p>
        </p:txBody>
      </p:sp>
      <p:sp>
        <p:nvSpPr>
          <p:cNvPr id="13" name="Rectángulo redondeado 19">
            <a:extLst>
              <a:ext uri="{FF2B5EF4-FFF2-40B4-BE49-F238E27FC236}">
                <a16:creationId xmlns:a16="http://schemas.microsoft.com/office/drawing/2014/main" id="{49C4514F-83BC-7691-CAFC-7464342C6078}"/>
              </a:ext>
            </a:extLst>
          </p:cNvPr>
          <p:cNvSpPr/>
          <p:nvPr/>
        </p:nvSpPr>
        <p:spPr>
          <a:xfrm>
            <a:off x="4721275" y="310547"/>
            <a:ext cx="1197421" cy="342445"/>
          </a:xfrm>
          <a:prstGeom prst="roundRect">
            <a:avLst>
              <a:gd name="adj" fmla="val 32379"/>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900" b="1" err="1">
                <a:solidFill>
                  <a:schemeClr val="bg1"/>
                </a:solidFill>
              </a:rPr>
              <a:t>Autonomus</a:t>
            </a:r>
            <a:r>
              <a:rPr lang="es-AR" sz="900" b="1">
                <a:solidFill>
                  <a:schemeClr val="bg1"/>
                </a:solidFill>
              </a:rPr>
              <a:t> Network</a:t>
            </a:r>
          </a:p>
        </p:txBody>
      </p:sp>
    </p:spTree>
    <p:extLst>
      <p:ext uri="{BB962C8B-B14F-4D97-AF65-F5344CB8AC3E}">
        <p14:creationId xmlns:p14="http://schemas.microsoft.com/office/powerpoint/2010/main" val="1247276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261546" y="2125328"/>
            <a:ext cx="11834362" cy="1140387"/>
          </a:xfrm>
        </p:spPr>
        <p:txBody>
          <a:bodyPr>
            <a:normAutofit/>
          </a:bodyPr>
          <a:lstStyle/>
          <a:p>
            <a:r>
              <a:rPr lang="es-AR" sz="4800" dirty="0"/>
              <a:t>Iniciativa | IoT I&amp;U| Solución Propia de VIC</a:t>
            </a:r>
            <a:endParaRPr lang="pt-BR" sz="4800" dirty="0"/>
          </a:p>
        </p:txBody>
      </p:sp>
      <p:sp>
        <p:nvSpPr>
          <p:cNvPr id="3" name="CuadroTexto 2">
            <a:extLst>
              <a:ext uri="{FF2B5EF4-FFF2-40B4-BE49-F238E27FC236}">
                <a16:creationId xmlns:a16="http://schemas.microsoft.com/office/drawing/2014/main" id="{65365338-40C6-1563-F81F-1FED58321069}"/>
              </a:ext>
            </a:extLst>
          </p:cNvPr>
          <p:cNvSpPr txBox="1"/>
          <p:nvPr/>
        </p:nvSpPr>
        <p:spPr>
          <a:xfrm>
            <a:off x="86659" y="6368104"/>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dirty="0">
                <a:latin typeface="Roboto"/>
                <a:ea typeface="Roboto"/>
              </a:rPr>
              <a:t>Expone: Guillermo Musso</a:t>
            </a:r>
            <a:endParaRPr lang="es-AR" sz="1100" b="1" dirty="0">
              <a:latin typeface="Calibri"/>
              <a:ea typeface="Roboto"/>
              <a:cs typeface="Calibri"/>
            </a:endParaRPr>
          </a:p>
          <a:p>
            <a:pPr marL="171450" indent="-171450">
              <a:buFont typeface="Arial" panose="020B0604020202020204" pitchFamily="34" charset="0"/>
              <a:buChar char="•"/>
            </a:pPr>
            <a:r>
              <a:rPr lang="es-AR" sz="1100" b="1" dirty="0">
                <a:latin typeface="Roboto"/>
                <a:ea typeface="Roboto"/>
                <a:cs typeface="Roboto"/>
              </a:rPr>
              <a:t>Responde</a:t>
            </a:r>
            <a:r>
              <a:rPr lang="es-AR" sz="1100" b="1" dirty="0">
                <a:latin typeface="Roboto"/>
                <a:ea typeface="Roboto"/>
              </a:rPr>
              <a:t> en el chat:  Guillermo </a:t>
            </a:r>
            <a:r>
              <a:rPr lang="es-AR" sz="1100" b="1" dirty="0">
                <a:ea typeface="+mn-lt"/>
                <a:cs typeface="+mn-lt"/>
              </a:rPr>
              <a:t>Musso</a:t>
            </a:r>
            <a:endParaRPr lang="es-AR" sz="1000" b="1" dirty="0">
              <a:latin typeface="Roboto"/>
              <a:ea typeface="Roboto"/>
              <a:cs typeface="Roboto"/>
            </a:endParaRPr>
          </a:p>
        </p:txBody>
      </p:sp>
      <p:sp>
        <p:nvSpPr>
          <p:cNvPr id="5" name="Rectángulo redondeado 5">
            <a:extLst>
              <a:ext uri="{FF2B5EF4-FFF2-40B4-BE49-F238E27FC236}">
                <a16:creationId xmlns:a16="http://schemas.microsoft.com/office/drawing/2014/main" id="{8366D3BA-A89D-4BE0-45FC-09DA3464176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spTree>
    <p:extLst>
      <p:ext uri="{BB962C8B-B14F-4D97-AF65-F5344CB8AC3E}">
        <p14:creationId xmlns:p14="http://schemas.microsoft.com/office/powerpoint/2010/main" val="293659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740244" y="1166325"/>
            <a:ext cx="10800000" cy="2387600"/>
          </a:xfrm>
        </p:spPr>
        <p:txBody>
          <a:bodyPr>
            <a:normAutofit/>
          </a:bodyPr>
          <a:lstStyle/>
          <a:p>
            <a:pPr algn="l"/>
            <a:r>
              <a:rPr lang="en-US"/>
              <a:t>ACUERDOS</a:t>
            </a:r>
            <a:br>
              <a:rPr lang="en-US"/>
            </a:br>
            <a:endParaRPr lang="es-A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1044514" y="3698303"/>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C3ADEDE0-02BF-2F5F-B77F-F40269EEDC51}"/>
              </a:ext>
            </a:extLst>
          </p:cNvPr>
          <p:cNvPicPr>
            <a:picLocks noChangeAspect="1"/>
          </p:cNvPicPr>
          <p:nvPr/>
        </p:nvPicPr>
        <p:blipFill rotWithShape="1">
          <a:blip r:embed="rId3">
            <a:alphaModFix/>
          </a:blip>
          <a:srcRect t="31354" r="1" b="1"/>
          <a:stretch/>
        </p:blipFill>
        <p:spPr>
          <a:xfrm>
            <a:off x="8422912" y="427726"/>
            <a:ext cx="2793681" cy="2880000"/>
          </a:xfrm>
          <a:prstGeom prst="rect">
            <a:avLst/>
          </a:prstGeom>
        </p:spPr>
      </p:pic>
      <p:pic>
        <p:nvPicPr>
          <p:cNvPr id="11" name="Imagen 10">
            <a:extLst>
              <a:ext uri="{FF2B5EF4-FFF2-40B4-BE49-F238E27FC236}">
                <a16:creationId xmlns:a16="http://schemas.microsoft.com/office/drawing/2014/main" id="{5505D166-C927-BEA9-5D48-A9D5CD5AC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2912" y="4046325"/>
            <a:ext cx="2880000" cy="2611525"/>
          </a:xfrm>
          <a:prstGeom prst="rect">
            <a:avLst/>
          </a:prstGeom>
        </p:spPr>
      </p:pic>
      <p:pic>
        <p:nvPicPr>
          <p:cNvPr id="15" name="Imagen 14" descr="Logotipo, Icono&#10;&#10;Descripción generada automáticamente">
            <a:extLst>
              <a:ext uri="{FF2B5EF4-FFF2-40B4-BE49-F238E27FC236}">
                <a16:creationId xmlns:a16="http://schemas.microsoft.com/office/drawing/2014/main" id="{0D6CC39C-02F6-1A97-696D-E067943F9803}"/>
              </a:ext>
            </a:extLst>
          </p:cNvPr>
          <p:cNvPicPr>
            <a:picLocks noChangeAspect="1"/>
          </p:cNvPicPr>
          <p:nvPr/>
        </p:nvPicPr>
        <p:blipFill rotWithShape="1">
          <a:blip r:embed="rId5">
            <a:extLst>
              <a:ext uri="{28A0092B-C50C-407E-A947-70E740481C1C}">
                <a14:useLocalDpi xmlns:a14="http://schemas.microsoft.com/office/drawing/2010/main" val="0"/>
              </a:ext>
            </a:extLst>
          </a:blip>
          <a:srcRect l="46898"/>
          <a:stretch/>
        </p:blipFill>
        <p:spPr>
          <a:xfrm>
            <a:off x="4674246" y="464999"/>
            <a:ext cx="2798710" cy="2880000"/>
          </a:xfrm>
          <a:prstGeom prst="rect">
            <a:avLst/>
          </a:prstGeom>
        </p:spPr>
      </p:pic>
      <p:pic>
        <p:nvPicPr>
          <p:cNvPr id="9" name="Imagen 8" descr="Interfaz de usuario gráfica, Aplicación, Teams&#10;&#10;Descripción generada automáticamente">
            <a:extLst>
              <a:ext uri="{FF2B5EF4-FFF2-40B4-BE49-F238E27FC236}">
                <a16:creationId xmlns:a16="http://schemas.microsoft.com/office/drawing/2014/main" id="{E168DCB5-6BE6-1862-AC12-8D1137D6CF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6746" y="5081152"/>
            <a:ext cx="2857500" cy="1600200"/>
          </a:xfrm>
          <a:prstGeom prst="rect">
            <a:avLst/>
          </a:prstGeom>
        </p:spPr>
      </p:pic>
      <p:pic>
        <p:nvPicPr>
          <p:cNvPr id="16" name="Imagen 15" descr="Icono&#10;&#10;Descripción generada automáticamente con confianza baja">
            <a:extLst>
              <a:ext uri="{FF2B5EF4-FFF2-40B4-BE49-F238E27FC236}">
                <a16:creationId xmlns:a16="http://schemas.microsoft.com/office/drawing/2014/main" id="{46326498-7933-951A-F05B-AD9A3FE5AE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4246" y="4072214"/>
            <a:ext cx="2880000" cy="2609138"/>
          </a:xfrm>
          <a:prstGeom prst="rect">
            <a:avLst/>
          </a:prstGeom>
        </p:spPr>
      </p:pic>
    </p:spTree>
    <p:extLst>
      <p:ext uri="{BB962C8B-B14F-4D97-AF65-F5344CB8AC3E}">
        <p14:creationId xmlns:p14="http://schemas.microsoft.com/office/powerpoint/2010/main" val="1020166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213117" y="86320"/>
            <a:ext cx="9663036" cy="369332"/>
          </a:xfrm>
          <a:prstGeom prst="rect">
            <a:avLst/>
          </a:prstGeom>
          <a:noFill/>
        </p:spPr>
        <p:txBody>
          <a:bodyPr wrap="square" lIns="91440" tIns="45720" rIns="91440" bIns="45720" rtlCol="0" anchor="t">
            <a:spAutoFit/>
          </a:bodyPr>
          <a:lstStyle/>
          <a:p>
            <a:r>
              <a:rPr lang="es-AR" dirty="0"/>
              <a:t>Iniciativa IoT B2B | Industrias I&amp;U| Solución propia de VIC</a:t>
            </a:r>
            <a:endParaRPr lang="es-AR" b="1" dirty="0">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13117" y="491160"/>
            <a:ext cx="4327168" cy="4001095"/>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r>
              <a:rPr lang="es-AR" sz="1200">
                <a:latin typeface="Roboto"/>
                <a:ea typeface="Roboto"/>
                <a:cs typeface="+mn-lt"/>
              </a:rPr>
              <a:t> TRS – Plataforma IoT B2B I&amp;U</a:t>
            </a:r>
            <a:endParaRPr lang="es-AR" sz="1200">
              <a:latin typeface="Roboto"/>
              <a:ea typeface="Roboto"/>
            </a:endParaRP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285750" indent="-285750" algn="just">
              <a:buFont typeface="Arial,Sans-Serif"/>
              <a:buChar char="•"/>
            </a:pPr>
            <a:r>
              <a:rPr lang="es-AR" sz="1200">
                <a:latin typeface="Roboto"/>
                <a:ea typeface="Roboto"/>
                <a:cs typeface="+mn-lt"/>
              </a:rPr>
              <a:t>Ofrecer nuevos VAS a clientes existentes y generar nuevos Leads de Negocio.</a:t>
            </a:r>
          </a:p>
          <a:p>
            <a:pPr marL="285750" indent="-285750" algn="just">
              <a:buFont typeface="Arial,Sans-Serif"/>
              <a:buChar char="•"/>
            </a:pPr>
            <a:r>
              <a:rPr lang="es-AR" sz="1200">
                <a:latin typeface="Roboto"/>
                <a:ea typeface="Roboto"/>
                <a:cs typeface="+mn-lt"/>
              </a:rPr>
              <a:t>Nuevas Capacidades al ecosistema de Soluciones B2B.</a:t>
            </a:r>
          </a:p>
          <a:p>
            <a:pPr marL="285750" indent="-285750" algn="just">
              <a:buFont typeface="Arial,Sans-Serif"/>
              <a:buChar char="•"/>
            </a:pPr>
            <a:r>
              <a:rPr lang="es-AR" sz="1200">
                <a:latin typeface="Roboto"/>
                <a:ea typeface="Roboto"/>
                <a:cs typeface="+mn-lt"/>
              </a:rPr>
              <a:t>Detección de acumulación de personas.</a:t>
            </a:r>
          </a:p>
          <a:p>
            <a:pPr marL="285750" indent="-285750" algn="just">
              <a:buFont typeface="Arial,Sans-Serif"/>
              <a:buChar char="•"/>
            </a:pPr>
            <a:r>
              <a:rPr lang="es-AR" sz="1200">
                <a:latin typeface="Roboto"/>
                <a:ea typeface="Roboto"/>
                <a:cs typeface="+mn-lt"/>
              </a:rPr>
              <a:t>Smart </a:t>
            </a:r>
            <a:r>
              <a:rPr lang="es-AR" sz="1200" err="1">
                <a:latin typeface="Roboto"/>
                <a:ea typeface="Roboto"/>
                <a:cs typeface="+mn-lt"/>
              </a:rPr>
              <a:t>Retail</a:t>
            </a:r>
            <a:endParaRPr lang="es-AR" sz="1200">
              <a:latin typeface="Roboto"/>
              <a:ea typeface="Roboto"/>
              <a:cs typeface="+mn-lt"/>
            </a:endParaRPr>
          </a:p>
          <a:p>
            <a:pPr marL="285750" indent="-285750">
              <a:buFont typeface="Arial,Sans-Serif"/>
              <a:buChar char="•"/>
            </a:pPr>
            <a:endParaRPr lang="es-AR" sz="1200">
              <a:latin typeface="Roboto"/>
              <a:ea typeface="Roboto"/>
              <a:cs typeface="+mn-lt"/>
            </a:endParaRP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r>
              <a:rPr lang="es-AR" sz="1200">
                <a:latin typeface="Roboto"/>
                <a:ea typeface="Roboto"/>
                <a:cs typeface="+mn-lt"/>
              </a:rPr>
              <a:t>Café Martínez.</a:t>
            </a:r>
          </a:p>
          <a:p>
            <a:pPr marL="285750" indent="-285750">
              <a:buFont typeface="Arial,Sans-Serif"/>
              <a:buChar char="•"/>
            </a:pPr>
            <a:r>
              <a:rPr lang="es-AR" sz="1200">
                <a:latin typeface="Roboto"/>
                <a:ea typeface="Roboto"/>
                <a:cs typeface="+mn-lt"/>
              </a:rPr>
              <a:t>Nissan</a:t>
            </a:r>
          </a:p>
          <a:p>
            <a:pPr marL="285750" indent="-285750">
              <a:buFont typeface="Arial,Sans-Serif"/>
              <a:buChar char="•"/>
            </a:pPr>
            <a:r>
              <a:rPr lang="es-AR" sz="1200">
                <a:latin typeface="Roboto"/>
                <a:ea typeface="Roboto"/>
                <a:cs typeface="+mn-lt"/>
              </a:rPr>
              <a:t>Toyota</a:t>
            </a:r>
          </a:p>
          <a:p>
            <a:endParaRPr lang="es-AR" sz="1200">
              <a:latin typeface="Roboto"/>
              <a:ea typeface="Roboto"/>
              <a:cs typeface="+mn-lt"/>
            </a:endParaRPr>
          </a:p>
          <a:p>
            <a:r>
              <a:rPr lang="es-AR" sz="1200" u="sng">
                <a:latin typeface="Roboto"/>
                <a:ea typeface="Roboto"/>
                <a:cs typeface="+mn-lt"/>
              </a:rPr>
              <a:t>Solución Planteada:</a:t>
            </a:r>
          </a:p>
          <a:p>
            <a:pPr marL="285750" indent="-285750">
              <a:buFont typeface="Arial,Sans-Serif"/>
              <a:buChar char="•"/>
            </a:pPr>
            <a:r>
              <a:rPr lang="es-AR" sz="1200">
                <a:latin typeface="Roboto"/>
                <a:ea typeface="Roboto"/>
                <a:cs typeface="+mn-lt"/>
              </a:rPr>
              <a:t>Desarrollo de una solución propia que Utilice Visión Computacional para hacer inferencias.</a:t>
            </a:r>
          </a:p>
          <a:p>
            <a:pPr marL="285750" indent="-285750">
              <a:buFont typeface="Arial,Sans-Serif"/>
              <a:buChar char="•"/>
            </a:pPr>
            <a:endParaRPr lang="es-AR" sz="1200">
              <a:latin typeface="Roboto"/>
              <a:ea typeface="Roboto"/>
              <a:cs typeface="Calibri"/>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063883" y="4976618"/>
            <a:ext cx="441208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a:latin typeface="Roboto"/>
                <a:ea typeface="Roboto"/>
                <a:cs typeface="+mn-lt"/>
              </a:rPr>
              <a:t>OKR Q2 2023</a:t>
            </a:r>
            <a:endParaRPr lang="es-ES"/>
          </a:p>
          <a:p>
            <a:pPr rtl="0"/>
            <a:r>
              <a:rPr lang="es-ES" sz="1100" err="1">
                <a:latin typeface="Roboto"/>
                <a:ea typeface="Roboto"/>
                <a:cs typeface="Roboto"/>
              </a:rPr>
              <a:t>Disponibilizar</a:t>
            </a:r>
            <a:r>
              <a:rPr lang="es-ES" sz="1100">
                <a:latin typeface="Roboto"/>
                <a:ea typeface="Roboto"/>
                <a:cs typeface="Roboto"/>
              </a:rPr>
              <a:t> una implementación de referencia para realizar inspección visual.</a:t>
            </a:r>
          </a:p>
          <a:p>
            <a:pPr rtl="0"/>
            <a:r>
              <a:rPr lang="es-ES" sz="1100">
                <a:latin typeface="Roboto"/>
                <a:ea typeface="Roboto"/>
                <a:cs typeface="Roboto"/>
              </a:rPr>
              <a:t>KR1:el 80% de los módulos definidos implementados --&gt; 100%</a:t>
            </a:r>
          </a:p>
          <a:p>
            <a:pPr rtl="0"/>
            <a:r>
              <a:rPr lang="es-ES" sz="1100">
                <a:latin typeface="Roboto"/>
                <a:ea typeface="Roboto"/>
                <a:cs typeface="Roboto"/>
              </a:rPr>
              <a:t>KR2:el 80% de los servicios definidos implementados --&gt; 100%</a:t>
            </a:r>
          </a:p>
          <a:p>
            <a:pPr rtl="0"/>
            <a:r>
              <a:rPr lang="es-ES" sz="1100">
                <a:latin typeface="Roboto"/>
                <a:ea typeface="Roboto"/>
                <a:cs typeface="Roboto"/>
              </a:rPr>
              <a:t>KR3:el 80% de los flujos definidos implementados --&gt; 100%</a:t>
            </a:r>
          </a:p>
          <a:p>
            <a:endParaRPr lang="en-US" sz="1100">
              <a:latin typeface="Roboto"/>
              <a:ea typeface="Roboto"/>
              <a:cs typeface="Roboto"/>
            </a:endParaRPr>
          </a:p>
          <a:p>
            <a:endParaRPr lang="es-AR" sz="1100">
              <a:solidFill>
                <a:schemeClr val="bg1"/>
              </a:solidFill>
              <a:latin typeface="Roboto"/>
              <a:ea typeface="Roboto"/>
              <a:cs typeface="+mn-lt"/>
            </a:endParaRPr>
          </a:p>
        </p:txBody>
      </p:sp>
      <p:pic>
        <p:nvPicPr>
          <p:cNvPr id="8" name="Imagen 8">
            <a:extLst>
              <a:ext uri="{FF2B5EF4-FFF2-40B4-BE49-F238E27FC236}">
                <a16:creationId xmlns:a16="http://schemas.microsoft.com/office/drawing/2014/main" id="{7BFE7E69-0768-AF16-798A-F947F072A9EE}"/>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40517B00-C55A-C353-0AF7-A33E5B37F49C}"/>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5116B7D4-0496-9F92-FA35-F413216FBAB5}"/>
              </a:ext>
            </a:extLst>
          </p:cNvPr>
          <p:cNvSpPr txBox="1"/>
          <p:nvPr/>
        </p:nvSpPr>
        <p:spPr>
          <a:xfrm>
            <a:off x="821587" y="5032509"/>
            <a:ext cx="2880402" cy="1585049"/>
          </a:xfrm>
          <a:prstGeom prst="rect">
            <a:avLst/>
          </a:prstGeom>
          <a:noFill/>
        </p:spPr>
        <p:txBody>
          <a:bodyPr wrap="square" lIns="91440" tIns="45720" rIns="91440" bIns="45720" rtlCol="0" anchor="t">
            <a:spAutoFit/>
          </a:bodyPr>
          <a:lstStyle/>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a:t>
            </a:r>
          </a:p>
          <a:p>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a:ea typeface="Roboto"/>
              <a:cs typeface="Lato"/>
            </a:endParaRPr>
          </a:p>
          <a:p>
            <a:r>
              <a:rPr lang="es-AR" sz="1100" b="1">
                <a:ea typeface="+mn-lt"/>
                <a:cs typeface="+mn-lt"/>
              </a:rPr>
              <a:t>Transformación Tecnológica/Cultural</a:t>
            </a:r>
            <a:endParaRPr lang="es-AR" sz="1100">
              <a:ea typeface="+mn-lt"/>
              <a:cs typeface="+mn-lt"/>
            </a:endParaRPr>
          </a:p>
          <a:p>
            <a:pPr marL="171450" indent="-171450">
              <a:buFont typeface="Arial,Sans-Serif"/>
              <a:buChar char="•"/>
            </a:pPr>
            <a:r>
              <a:rPr lang="es-AR" sz="1100">
                <a:latin typeface="Roboto"/>
                <a:ea typeface="Roboto"/>
                <a:cs typeface="+mn-lt"/>
              </a:rPr>
              <a:t>No</a:t>
            </a:r>
            <a:endParaRPr lang="es-AR" sz="1100">
              <a:latin typeface="Roboto"/>
              <a:ea typeface="Roboto"/>
              <a:cs typeface="Lato"/>
            </a:endParaRPr>
          </a:p>
          <a:p>
            <a:endParaRPr lang="es-AR" sz="1100">
              <a:solidFill>
                <a:schemeClr val="bg1"/>
              </a:solidFill>
              <a:latin typeface="Roboto"/>
              <a:ea typeface="Roboto"/>
            </a:endParaRPr>
          </a:p>
        </p:txBody>
      </p:sp>
      <p:pic>
        <p:nvPicPr>
          <p:cNvPr id="22" name="Imagen 9">
            <a:extLst>
              <a:ext uri="{FF2B5EF4-FFF2-40B4-BE49-F238E27FC236}">
                <a16:creationId xmlns:a16="http://schemas.microsoft.com/office/drawing/2014/main" id="{45586DDC-5326-1CA9-46A5-F74FCDE9031D}"/>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FE96BE9E-5DE8-4344-256A-1D7845F401B3}"/>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5BA82B18-054F-B9F0-7222-E328A40F1639}"/>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r>
              <a:rPr lang="es-AR" sz="1100" b="1">
                <a:latin typeface="Roboto"/>
                <a:ea typeface="Roboto"/>
                <a:cs typeface="Roboto"/>
              </a:rPr>
              <a:t>Reducción </a:t>
            </a:r>
            <a:r>
              <a:rPr lang="es-AR" sz="1100" b="1" err="1">
                <a:latin typeface="Roboto"/>
                <a:ea typeface="Roboto"/>
                <a:cs typeface="Roboto"/>
              </a:rPr>
              <a:t>Opex</a:t>
            </a:r>
            <a:r>
              <a:rPr lang="es-AR" sz="1100" b="1">
                <a:latin typeface="Roboto"/>
                <a:ea typeface="Roboto"/>
                <a:cs typeface="Roboto"/>
              </a:rPr>
              <a:t>/</a:t>
            </a:r>
            <a:r>
              <a:rPr lang="es-AR" sz="1100" b="1" err="1">
                <a:latin typeface="Roboto"/>
                <a:ea typeface="Roboto"/>
                <a:cs typeface="Roboto"/>
              </a:rPr>
              <a:t>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NA</a:t>
            </a:r>
            <a:endParaRPr lang="es-AR" sz="1000">
              <a:latin typeface="Roboto"/>
              <a:ea typeface="Roboto"/>
              <a:cs typeface="Roboto"/>
            </a:endParaRPr>
          </a:p>
          <a:p>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a:ea typeface="Roboto"/>
              <a:cs typeface="Roboto"/>
            </a:endParaRPr>
          </a:p>
          <a:p>
            <a:r>
              <a:rPr lang="es-AR" sz="1100" b="1">
                <a:latin typeface="Roboto"/>
                <a:ea typeface="Roboto"/>
                <a:cs typeface="Roboto"/>
              </a:rPr>
              <a:t>Eficiencia operativa/Aumento de capacidad de una Plataforma</a:t>
            </a:r>
          </a:p>
          <a:p>
            <a:pPr indent="-171450">
              <a:buFont typeface="Arial"/>
              <a:buChar char="•"/>
            </a:pPr>
            <a:r>
              <a:rPr lang="es-AR" sz="1100">
                <a:latin typeface="Roboto"/>
                <a:ea typeface="Roboto"/>
                <a:cs typeface="Roboto"/>
              </a:rPr>
              <a:t>Si</a:t>
            </a: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17" name="Imagen 16">
            <a:extLst>
              <a:ext uri="{FF2B5EF4-FFF2-40B4-BE49-F238E27FC236}">
                <a16:creationId xmlns:a16="http://schemas.microsoft.com/office/drawing/2014/main" id="{C1232C21-CD61-E989-9D82-9FF6C6231434}"/>
              </a:ext>
            </a:extLst>
          </p:cNvPr>
          <p:cNvPicPr>
            <a:picLocks noChangeAspect="1"/>
          </p:cNvPicPr>
          <p:nvPr/>
        </p:nvPicPr>
        <p:blipFill>
          <a:blip r:embed="rId8"/>
          <a:stretch>
            <a:fillRect/>
          </a:stretch>
        </p:blipFill>
        <p:spPr>
          <a:xfrm>
            <a:off x="4783466" y="139482"/>
            <a:ext cx="7429500" cy="4495800"/>
          </a:xfrm>
          <a:prstGeom prst="rect">
            <a:avLst/>
          </a:prstGeom>
          <a:effectLst>
            <a:glow>
              <a:srgbClr val="00FF00"/>
            </a:glow>
            <a:softEdge rad="482600"/>
          </a:effectLst>
        </p:spPr>
      </p:pic>
      <p:sp>
        <p:nvSpPr>
          <p:cNvPr id="10" name="Rectángulo redondeado 19">
            <a:extLst>
              <a:ext uri="{FF2B5EF4-FFF2-40B4-BE49-F238E27FC236}">
                <a16:creationId xmlns:a16="http://schemas.microsoft.com/office/drawing/2014/main" id="{49905A57-B5E0-3A3E-9C03-6C90B6C17280}"/>
              </a:ext>
            </a:extLst>
          </p:cNvPr>
          <p:cNvSpPr/>
          <p:nvPr/>
        </p:nvSpPr>
        <p:spPr>
          <a:xfrm>
            <a:off x="6047719" y="84769"/>
            <a:ext cx="1197421" cy="342445"/>
          </a:xfrm>
          <a:prstGeom prst="roundRect">
            <a:avLst>
              <a:gd name="adj" fmla="val 32379"/>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900" b="1" err="1">
                <a:solidFill>
                  <a:schemeClr val="bg1"/>
                </a:solidFill>
              </a:rPr>
              <a:t>Computer</a:t>
            </a:r>
            <a:r>
              <a:rPr lang="es-AR" sz="900" b="1">
                <a:solidFill>
                  <a:schemeClr val="bg1"/>
                </a:solidFill>
              </a:rPr>
              <a:t> Vision</a:t>
            </a:r>
            <a:endParaRPr lang="es-ES"/>
          </a:p>
        </p:txBody>
      </p:sp>
    </p:spTree>
    <p:extLst>
      <p:ext uri="{BB962C8B-B14F-4D97-AF65-F5344CB8AC3E}">
        <p14:creationId xmlns:p14="http://schemas.microsoft.com/office/powerpoint/2010/main" val="3232151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DAI Contextual</a:t>
            </a:r>
            <a:endParaRPr lang="pt-BR" sz="4800">
              <a:cs typeface="Calibri Light" panose="020F0302020204030204"/>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Lucas </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Lucas </a:t>
            </a:r>
            <a:endParaRPr lang="es-AR" sz="1100" b="1">
              <a:latin typeface="Roboto"/>
              <a:ea typeface="Roboto"/>
              <a:cs typeface="Roboto"/>
            </a:endParaRPr>
          </a:p>
        </p:txBody>
      </p:sp>
      <p:sp>
        <p:nvSpPr>
          <p:cNvPr id="5" name="Rectángulo redondeado 5">
            <a:extLst>
              <a:ext uri="{FF2B5EF4-FFF2-40B4-BE49-F238E27FC236}">
                <a16:creationId xmlns:a16="http://schemas.microsoft.com/office/drawing/2014/main" id="{7DBD1279-6B99-EC2A-55C2-B0EEE3A16AF7}"/>
              </a:ext>
            </a:extLst>
          </p:cNvPr>
          <p:cNvSpPr/>
          <p:nvPr/>
        </p:nvSpPr>
        <p:spPr>
          <a:xfrm>
            <a:off x="10660816" y="100584"/>
            <a:ext cx="1468851" cy="252296"/>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cs typeface="Calibri"/>
              </a:rPr>
              <a:t>TRS- Multimedia</a:t>
            </a:r>
          </a:p>
        </p:txBody>
      </p:sp>
    </p:spTree>
    <p:extLst>
      <p:ext uri="{BB962C8B-B14F-4D97-AF65-F5344CB8AC3E}">
        <p14:creationId xmlns:p14="http://schemas.microsoft.com/office/powerpoint/2010/main" val="373708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r>
              <a:rPr lang="es-AR"/>
              <a:t>Iniciativa | DAI Contextual</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76469" y="753929"/>
            <a:ext cx="5415030" cy="3447098"/>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r>
              <a:rPr lang="es-AR" sz="1200">
                <a:latin typeface="Roboto"/>
                <a:ea typeface="Roboto"/>
                <a:cs typeface="+mn-lt"/>
              </a:rPr>
              <a:t>TRS Media</a:t>
            </a:r>
            <a:endParaRPr lang="es-AR" sz="1200">
              <a:latin typeface="Roboto"/>
              <a:ea typeface="Roboto"/>
            </a:endParaRP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r>
              <a:rPr lang="es-AR" sz="1200">
                <a:latin typeface="Roboto"/>
                <a:ea typeface="Roboto"/>
                <a:cs typeface="+mn-lt"/>
              </a:rPr>
              <a:t>En el marco de la inserción de anuncios publicitarios en los servicios de TV, surge la necesidad de mejorar la experiencia del usuario proporcionando anuncios que estén alineados con el contenido. Como así también encontrar los momentos y la forma más apropiada para mostrar los mismos. Se plantea el uso de visión computacional para automatizar este tipo de tareas en base al análisis del contenido multimedia.</a:t>
            </a:r>
          </a:p>
          <a:p>
            <a:pPr marL="285750" indent="-285750">
              <a:buFont typeface="Arial,Sans-Serif"/>
              <a:buChar char="•"/>
            </a:pPr>
            <a:endParaRPr lang="es-AR" sz="1200">
              <a:latin typeface="Calibri" panose="020F0502020204030204"/>
              <a:ea typeface="Roboto"/>
              <a:cs typeface="+mn-lt"/>
            </a:endParaRP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r>
              <a:rPr lang="es-AR" sz="1200">
                <a:ea typeface="+mn-lt"/>
                <a:cs typeface="+mn-lt"/>
              </a:rPr>
              <a:t>Incremento del ARPU en base a la monetización de los anuncios publicitarios.</a:t>
            </a:r>
          </a:p>
          <a:p>
            <a:pPr marL="285750" indent="-285750">
              <a:buFont typeface="Arial,Sans-Serif"/>
              <a:buChar char="•"/>
            </a:pPr>
            <a:endParaRPr lang="es-AR" sz="1200">
              <a:latin typeface="Calibri"/>
              <a:ea typeface="Roboto"/>
              <a:cs typeface="+mn-lt"/>
            </a:endParaRPr>
          </a:p>
          <a:p>
            <a:r>
              <a:rPr lang="es-AR" sz="1200" u="sng">
                <a:latin typeface="Roboto"/>
                <a:ea typeface="Roboto"/>
                <a:cs typeface="+mn-lt"/>
              </a:rPr>
              <a:t>Solución Planteada</a:t>
            </a:r>
            <a:endParaRPr lang="es-AR" sz="1200">
              <a:latin typeface="Roboto"/>
              <a:ea typeface="Roboto"/>
              <a:cs typeface="+mn-lt"/>
            </a:endParaRPr>
          </a:p>
          <a:p>
            <a:pPr marL="285750" indent="-285750">
              <a:buFont typeface="Arial,Sans-Serif"/>
              <a:buChar char="•"/>
            </a:pPr>
            <a:r>
              <a:rPr lang="es-AR" sz="1200">
                <a:latin typeface="Roboto"/>
                <a:ea typeface="Roboto"/>
                <a:cs typeface="Calibri" panose="020F0502020204030204"/>
              </a:rPr>
              <a:t>PoC de DAI Contextual en AWS</a:t>
            </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06649" y="4982594"/>
            <a:ext cx="4082641" cy="14003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Q2- O- </a:t>
            </a:r>
            <a:r>
              <a:rPr lang="en-US" sz="1200" err="1">
                <a:ea typeface="+mn-lt"/>
                <a:cs typeface="+mn-lt"/>
              </a:rPr>
              <a:t>Analizar</a:t>
            </a:r>
            <a:r>
              <a:rPr lang="en-US" sz="1200">
                <a:ea typeface="+mn-lt"/>
                <a:cs typeface="+mn-lt"/>
              </a:rPr>
              <a:t> un video </a:t>
            </a:r>
            <a:r>
              <a:rPr lang="en-US" sz="1200" err="1">
                <a:ea typeface="+mn-lt"/>
                <a:cs typeface="+mn-lt"/>
              </a:rPr>
              <a:t>en</a:t>
            </a:r>
            <a:r>
              <a:rPr lang="en-US" sz="1200">
                <a:ea typeface="+mn-lt"/>
                <a:cs typeface="+mn-lt"/>
              </a:rPr>
              <a:t> vivo con </a:t>
            </a:r>
            <a:r>
              <a:rPr lang="en-US" sz="1200" err="1">
                <a:ea typeface="+mn-lt"/>
                <a:cs typeface="+mn-lt"/>
              </a:rPr>
              <a:t>contenido</a:t>
            </a:r>
            <a:r>
              <a:rPr lang="en-US" sz="1200">
                <a:ea typeface="+mn-lt"/>
                <a:cs typeface="+mn-lt"/>
              </a:rPr>
              <a:t> de </a:t>
            </a:r>
            <a:r>
              <a:rPr lang="en-US" sz="1200" err="1">
                <a:ea typeface="+mn-lt"/>
                <a:cs typeface="+mn-lt"/>
              </a:rPr>
              <a:t>fútbol</a:t>
            </a:r>
            <a:r>
              <a:rPr lang="en-US" sz="1200">
                <a:ea typeface="+mn-lt"/>
                <a:cs typeface="+mn-lt"/>
              </a:rPr>
              <a:t> </a:t>
            </a:r>
            <a:r>
              <a:rPr lang="en-US" sz="1200" err="1">
                <a:ea typeface="+mn-lt"/>
                <a:cs typeface="+mn-lt"/>
              </a:rPr>
              <a:t>utilizando</a:t>
            </a:r>
            <a:r>
              <a:rPr lang="en-US" sz="1200">
                <a:ea typeface="+mn-lt"/>
                <a:cs typeface="+mn-lt"/>
              </a:rPr>
              <a:t> AWS </a:t>
            </a:r>
            <a:r>
              <a:rPr lang="en-US" sz="1200" err="1">
                <a:ea typeface="+mn-lt"/>
                <a:cs typeface="+mn-lt"/>
              </a:rPr>
              <a:t>Rekognition</a:t>
            </a:r>
            <a:r>
              <a:rPr lang="en-US" sz="1200">
                <a:ea typeface="+mn-lt"/>
                <a:cs typeface="+mn-lt"/>
              </a:rPr>
              <a:t> con </a:t>
            </a:r>
            <a:r>
              <a:rPr lang="en-US" sz="1200" err="1">
                <a:ea typeface="+mn-lt"/>
                <a:cs typeface="+mn-lt"/>
              </a:rPr>
              <a:t>el</a:t>
            </a:r>
            <a:r>
              <a:rPr lang="en-US" sz="1200">
                <a:ea typeface="+mn-lt"/>
                <a:cs typeface="+mn-lt"/>
              </a:rPr>
              <a:t> fin de </a:t>
            </a:r>
            <a:r>
              <a:rPr lang="en-US" sz="1200" err="1">
                <a:ea typeface="+mn-lt"/>
                <a:cs typeface="+mn-lt"/>
              </a:rPr>
              <a:t>poder</a:t>
            </a:r>
            <a:r>
              <a:rPr lang="en-US" sz="1200">
                <a:ea typeface="+mn-lt"/>
                <a:cs typeface="+mn-lt"/>
              </a:rPr>
              <a:t> </a:t>
            </a:r>
            <a:r>
              <a:rPr lang="en-US" sz="1200" err="1">
                <a:ea typeface="+mn-lt"/>
                <a:cs typeface="+mn-lt"/>
              </a:rPr>
              <a:t>sugerir</a:t>
            </a:r>
            <a:r>
              <a:rPr lang="en-US" sz="1200">
                <a:ea typeface="+mn-lt"/>
                <a:cs typeface="+mn-lt"/>
              </a:rPr>
              <a:t> un </a:t>
            </a:r>
            <a:r>
              <a:rPr lang="en-US" sz="1200" err="1">
                <a:ea typeface="+mn-lt"/>
                <a:cs typeface="+mn-lt"/>
              </a:rPr>
              <a:t>determinado</a:t>
            </a:r>
            <a:r>
              <a:rPr lang="en-US" sz="1200">
                <a:ea typeface="+mn-lt"/>
                <a:cs typeface="+mn-lt"/>
              </a:rPr>
              <a:t> </a:t>
            </a:r>
            <a:r>
              <a:rPr lang="en-US" sz="1200" err="1">
                <a:ea typeface="+mn-lt"/>
                <a:cs typeface="+mn-lt"/>
              </a:rPr>
              <a:t>anuncio</a:t>
            </a:r>
            <a:r>
              <a:rPr lang="en-US" sz="1200">
                <a:ea typeface="+mn-lt"/>
                <a:cs typeface="+mn-lt"/>
              </a:rPr>
              <a:t> </a:t>
            </a:r>
            <a:r>
              <a:rPr lang="en-US" sz="1200" err="1">
                <a:ea typeface="+mn-lt"/>
                <a:cs typeface="+mn-lt"/>
              </a:rPr>
              <a:t>publicitario</a:t>
            </a:r>
            <a:r>
              <a:rPr lang="en-US" sz="1200">
                <a:ea typeface="+mn-lt"/>
                <a:cs typeface="+mn-lt"/>
              </a:rPr>
              <a:t>. </a:t>
            </a:r>
            <a:endParaRPr lang="en-US" sz="1200" err="1">
              <a:ea typeface="Calibri"/>
              <a:cs typeface="Calibri"/>
            </a:endParaRPr>
          </a:p>
          <a:p>
            <a:endParaRPr lang="en-US" sz="1200">
              <a:ea typeface="Calibri"/>
              <a:cs typeface="Calibri"/>
            </a:endParaRPr>
          </a:p>
          <a:p>
            <a:r>
              <a:rPr lang="en-US" sz="1200">
                <a:ea typeface="Calibri"/>
                <a:cs typeface="Calibri"/>
              </a:rPr>
              <a:t>KR1- </a:t>
            </a:r>
            <a:r>
              <a:rPr lang="en-US" sz="1200" err="1">
                <a:ea typeface="Calibri"/>
                <a:cs typeface="Calibri"/>
              </a:rPr>
              <a:t>Realizar</a:t>
            </a:r>
            <a:r>
              <a:rPr lang="en-US" sz="1200">
                <a:ea typeface="Calibri"/>
                <a:cs typeface="Calibri"/>
              </a:rPr>
              <a:t> </a:t>
            </a:r>
            <a:r>
              <a:rPr lang="en-US" sz="1200" err="1">
                <a:ea typeface="Calibri"/>
                <a:cs typeface="Calibri"/>
              </a:rPr>
              <a:t>una</a:t>
            </a:r>
            <a:r>
              <a:rPr lang="en-US" sz="1200">
                <a:ea typeface="Calibri"/>
                <a:cs typeface="Calibri"/>
              </a:rPr>
              <a:t> PoC con </a:t>
            </a:r>
            <a:r>
              <a:rPr lang="en-US" sz="1200" err="1">
                <a:ea typeface="Calibri"/>
                <a:cs typeface="Calibri"/>
              </a:rPr>
              <a:t>contenido</a:t>
            </a:r>
            <a:r>
              <a:rPr lang="en-US" sz="1200">
                <a:ea typeface="Calibri"/>
                <a:cs typeface="Calibri"/>
              </a:rPr>
              <a:t> </a:t>
            </a:r>
            <a:r>
              <a:rPr lang="en-US" sz="1200" err="1">
                <a:ea typeface="Calibri"/>
                <a:cs typeface="Calibri"/>
              </a:rPr>
              <a:t>en</a:t>
            </a:r>
            <a:r>
              <a:rPr lang="en-US" sz="1200">
                <a:ea typeface="Calibri"/>
                <a:cs typeface="Calibri"/>
              </a:rPr>
              <a:t> vivo </a:t>
            </a:r>
            <a:r>
              <a:rPr lang="en-US" sz="1200" err="1">
                <a:ea typeface="Calibri"/>
                <a:cs typeface="Calibri"/>
              </a:rPr>
              <a:t>sobre</a:t>
            </a:r>
            <a:r>
              <a:rPr lang="en-US" sz="1200">
                <a:ea typeface="Calibri"/>
                <a:cs typeface="Calibri"/>
              </a:rPr>
              <a:t> AWS- 100%</a:t>
            </a:r>
            <a:endParaRPr lang="en-US" sz="1200" b="1">
              <a:ea typeface="Calibri"/>
              <a:cs typeface="Calibri"/>
            </a:endParaRPr>
          </a:p>
          <a:p>
            <a:endParaRPr lang="es-ES" sz="1400">
              <a:ea typeface="Calibri"/>
              <a:cs typeface="Calibri"/>
            </a:endParaRPr>
          </a:p>
          <a:p>
            <a:endParaRPr lang="es-AR" sz="1100">
              <a:ea typeface="Calibri"/>
              <a:cs typeface="Calibri"/>
            </a:endParaRPr>
          </a:p>
        </p:txBody>
      </p:sp>
      <p:pic>
        <p:nvPicPr>
          <p:cNvPr id="8" name="Imagen 8">
            <a:extLst>
              <a:ext uri="{FF2B5EF4-FFF2-40B4-BE49-F238E27FC236}">
                <a16:creationId xmlns:a16="http://schemas.microsoft.com/office/drawing/2014/main" id="{EE4C71DC-D938-4FD0-4334-5EEB2418C1FA}"/>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9093A60F-92F7-44DD-4B59-0FD68AAAE961}"/>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7975A869-7680-108B-CE33-1346101B14A1}"/>
              </a:ext>
            </a:extLst>
          </p:cNvPr>
          <p:cNvSpPr txBox="1"/>
          <p:nvPr/>
        </p:nvSpPr>
        <p:spPr>
          <a:xfrm>
            <a:off x="821587" y="5032509"/>
            <a:ext cx="2880402" cy="1738938"/>
          </a:xfrm>
          <a:prstGeom prst="rect">
            <a:avLst/>
          </a:prstGeom>
          <a:noFill/>
        </p:spPr>
        <p:txBody>
          <a:bodyPr wrap="square" lIns="91440" tIns="45720" rIns="91440" bIns="45720" rtlCol="0" anchor="t">
            <a:spAutoFit/>
          </a:bodyPr>
          <a:lstStyle/>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endParaRPr>
          </a:p>
          <a:p>
            <a:pPr marL="171450" indent="-171450">
              <a:buFont typeface="Arial" panose="020B0604020202020204" pitchFamily="34" charset="0"/>
              <a:buChar char="•"/>
            </a:pPr>
            <a:r>
              <a:rPr lang="es-AR" sz="1100" b="1">
                <a:latin typeface="Roboto"/>
                <a:ea typeface="Roboto"/>
                <a:cs typeface="Roboto"/>
              </a:rPr>
              <a:t>Si</a:t>
            </a:r>
          </a:p>
          <a:p>
            <a:pPr marL="171450" indent="-171450">
              <a:buFont typeface="Arial,Sans-Serif"/>
              <a:buChar char="•"/>
            </a:pPr>
            <a:endParaRPr lang="es-AR" sz="1100">
              <a:latin typeface="Roboto" panose="02000000000000000000" pitchFamily="2" charset="0"/>
              <a:ea typeface="Roboto" panose="02000000000000000000" pitchFamily="2" charset="0"/>
              <a:cs typeface="Calibri" panose="020F0502020204030204"/>
            </a:endParaRPr>
          </a:p>
          <a:p>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a:ea typeface="Roboto"/>
              <a:cs typeface="Lato"/>
            </a:endParaRPr>
          </a:p>
          <a:p>
            <a:r>
              <a:rPr lang="es-AR" sz="1100" b="1">
                <a:latin typeface="Roboto"/>
                <a:ea typeface="Roboto"/>
                <a:cs typeface="Roboto"/>
              </a:rPr>
              <a:t>Transformación Tecnológica/Cultural</a:t>
            </a:r>
          </a:p>
          <a:p>
            <a:pPr marL="171450" indent="-171450">
              <a:buFont typeface="Arial" panose="020B0604020202020204" pitchFamily="34" charset="0"/>
              <a:buChar char="•"/>
            </a:pPr>
            <a:r>
              <a:rPr lang="es-AR" sz="1100" b="1">
                <a:latin typeface="Roboto"/>
                <a:ea typeface="Roboto"/>
                <a:cs typeface="Roboto"/>
              </a:rPr>
              <a:t>No</a:t>
            </a:r>
          </a:p>
          <a:p>
            <a:endParaRPr lang="es-AR" sz="1100">
              <a:latin typeface="Roboto"/>
              <a:ea typeface="Roboto"/>
              <a:cs typeface="+mn-lt"/>
            </a:endParaRPr>
          </a:p>
        </p:txBody>
      </p:sp>
      <p:pic>
        <p:nvPicPr>
          <p:cNvPr id="22" name="Imagen 9">
            <a:extLst>
              <a:ext uri="{FF2B5EF4-FFF2-40B4-BE49-F238E27FC236}">
                <a16:creationId xmlns:a16="http://schemas.microsoft.com/office/drawing/2014/main" id="{6831057E-01BB-888B-63BF-7B60C7C70454}"/>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6395C139-4EE4-7FE9-E2C6-14A2D0113904}"/>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1D5DFC1-AF61-06F8-B679-727D097F4528}"/>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r>
              <a:rPr lang="es-AR" sz="1100" b="1">
                <a:ea typeface="+mn-lt"/>
                <a:cs typeface="+mn-lt"/>
              </a:rPr>
              <a:t>Reducción Opex/Capex</a:t>
            </a:r>
            <a:endParaRPr lang="es-AR" sz="1100">
              <a:latin typeface="Roboto"/>
              <a:ea typeface="Roboto"/>
              <a:cs typeface="Calibri"/>
            </a:endParaRPr>
          </a:p>
          <a:p>
            <a:pPr marL="171450" indent="-171450">
              <a:buFont typeface="Arial" panose="020B0604020202020204" pitchFamily="34" charset="0"/>
              <a:buChar char="•"/>
            </a:pPr>
            <a:r>
              <a:rPr lang="es-AR" sz="1000">
                <a:latin typeface="Roboto"/>
                <a:ea typeface="Roboto"/>
                <a:cs typeface="Roboto"/>
              </a:rPr>
              <a:t>No</a:t>
            </a:r>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cs typeface="Roboto"/>
            </a:endParaRPr>
          </a:p>
          <a:p>
            <a:endParaRPr lang="es-AR" sz="1100" b="1">
              <a:latin typeface="Roboto"/>
              <a:ea typeface="Roboto"/>
              <a:cs typeface="Roboto"/>
            </a:endParaRPr>
          </a:p>
          <a:p>
            <a:r>
              <a:rPr lang="es-AR" sz="1100" b="1">
                <a:latin typeface="Roboto"/>
                <a:ea typeface="Roboto"/>
                <a:cs typeface="Roboto"/>
              </a:rPr>
              <a:t>Eficiencia operativa/Aumento de capacidad de una Plataforma</a:t>
            </a:r>
          </a:p>
          <a:p>
            <a:pPr marL="171450" indent="-171450">
              <a:buFont typeface="Arial" panose="020B0604020202020204" pitchFamily="34" charset="0"/>
              <a:buChar char="•"/>
            </a:pPr>
            <a:r>
              <a:rPr lang="es-AR" sz="1100" b="1">
                <a:latin typeface="Roboto"/>
                <a:ea typeface="Roboto"/>
                <a:cs typeface="Roboto"/>
              </a:rPr>
              <a:t>Si</a:t>
            </a:r>
          </a:p>
          <a:p>
            <a:pPr marL="171450" indent="-171450">
              <a:buFont typeface="Arial"/>
              <a:buChar char="•"/>
            </a:pPr>
            <a:endParaRPr lang="es-AR" sz="1100">
              <a:latin typeface="Roboto"/>
              <a:ea typeface="Roboto"/>
              <a:cs typeface="+mn-lt"/>
            </a:endParaRPr>
          </a:p>
        </p:txBody>
      </p:sp>
      <p:sp>
        <p:nvSpPr>
          <p:cNvPr id="5" name="Rectángulo redondeado 5">
            <a:extLst>
              <a:ext uri="{FF2B5EF4-FFF2-40B4-BE49-F238E27FC236}">
                <a16:creationId xmlns:a16="http://schemas.microsoft.com/office/drawing/2014/main" id="{96627328-21BC-BA4B-594E-AF9DBBB0A910}"/>
              </a:ext>
            </a:extLst>
          </p:cNvPr>
          <p:cNvSpPr/>
          <p:nvPr/>
        </p:nvSpPr>
        <p:spPr>
          <a:xfrm>
            <a:off x="10660816" y="100584"/>
            <a:ext cx="1468851" cy="252296"/>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cs typeface="Calibri"/>
              </a:rPr>
              <a:t>TRS- Multimedia</a:t>
            </a:r>
          </a:p>
        </p:txBody>
      </p:sp>
      <p:pic>
        <p:nvPicPr>
          <p:cNvPr id="6" name="Imagen 8">
            <a:extLst>
              <a:ext uri="{FF2B5EF4-FFF2-40B4-BE49-F238E27FC236}">
                <a16:creationId xmlns:a16="http://schemas.microsoft.com/office/drawing/2014/main" id="{44ED3717-1571-EB5D-9A5A-C095BE835E74}"/>
              </a:ext>
            </a:extLst>
          </p:cNvPr>
          <p:cNvPicPr>
            <a:picLocks noChangeAspect="1"/>
          </p:cNvPicPr>
          <p:nvPr/>
        </p:nvPicPr>
        <p:blipFill>
          <a:blip r:embed="rId8"/>
          <a:stretch>
            <a:fillRect/>
          </a:stretch>
        </p:blipFill>
        <p:spPr>
          <a:xfrm>
            <a:off x="6272580" y="879775"/>
            <a:ext cx="5342620" cy="3008399"/>
          </a:xfrm>
          <a:prstGeom prst="rect">
            <a:avLst/>
          </a:prstGeom>
        </p:spPr>
      </p:pic>
      <p:sp>
        <p:nvSpPr>
          <p:cNvPr id="12" name="Rectángulo 11">
            <a:extLst>
              <a:ext uri="{FF2B5EF4-FFF2-40B4-BE49-F238E27FC236}">
                <a16:creationId xmlns:a16="http://schemas.microsoft.com/office/drawing/2014/main" id="{867483FB-2F67-18D7-2F19-CF68DEF18AAA}"/>
              </a:ext>
            </a:extLst>
          </p:cNvPr>
          <p:cNvSpPr/>
          <p:nvPr/>
        </p:nvSpPr>
        <p:spPr>
          <a:xfrm>
            <a:off x="7402286" y="1066801"/>
            <a:ext cx="1328056" cy="1219199"/>
          </a:xfrm>
          <a:prstGeom prst="rect">
            <a:avLst/>
          </a:prstGeom>
          <a:noFill/>
          <a:ln w="28575">
            <a:solidFill>
              <a:srgbClr val="93D1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redondeado 6">
            <a:extLst>
              <a:ext uri="{FF2B5EF4-FFF2-40B4-BE49-F238E27FC236}">
                <a16:creationId xmlns:a16="http://schemas.microsoft.com/office/drawing/2014/main" id="{0CF5E179-843A-F1A7-B090-77551A40E322}"/>
              </a:ext>
            </a:extLst>
          </p:cNvPr>
          <p:cNvSpPr/>
          <p:nvPr/>
        </p:nvSpPr>
        <p:spPr>
          <a:xfrm>
            <a:off x="3170335" y="323990"/>
            <a:ext cx="1197421" cy="342445"/>
          </a:xfrm>
          <a:prstGeom prst="roundRect">
            <a:avLst>
              <a:gd name="adj" fmla="val 32379"/>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bg1"/>
                </a:solidFill>
              </a:rPr>
              <a:t>Content </a:t>
            </a:r>
            <a:r>
              <a:rPr lang="es-AR" sz="1000" b="1" err="1">
                <a:solidFill>
                  <a:schemeClr val="bg1"/>
                </a:solidFill>
              </a:rPr>
              <a:t>Monetization</a:t>
            </a:r>
            <a:endParaRPr lang="es-AR" sz="1000" b="1">
              <a:solidFill>
                <a:schemeClr val="bg1"/>
              </a:solidFill>
            </a:endParaRPr>
          </a:p>
        </p:txBody>
      </p:sp>
    </p:spTree>
    <p:extLst>
      <p:ext uri="{BB962C8B-B14F-4D97-AF65-F5344CB8AC3E}">
        <p14:creationId xmlns:p14="http://schemas.microsoft.com/office/powerpoint/2010/main" val="4112716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676609"/>
          </a:xfrm>
        </p:spPr>
        <p:txBody>
          <a:bodyPr>
            <a:normAutofit/>
          </a:bodyPr>
          <a:lstStyle/>
          <a:p>
            <a:r>
              <a:rPr lang="es-AR" sz="4800"/>
              <a:t>Iniciativa | Clasificación de audios para </a:t>
            </a:r>
            <a:r>
              <a:rPr lang="es-AR" sz="4800" err="1"/>
              <a:t>Smarthome</a:t>
            </a:r>
            <a:endParaRPr lang="pt-BR" sz="4800" err="1">
              <a:cs typeface="Calibri Light" panose="020F0302020204030204"/>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Lucas </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Lucas </a:t>
            </a:r>
            <a:endParaRPr lang="es-AR" sz="1100" b="1">
              <a:latin typeface="Roboto"/>
              <a:ea typeface="Roboto"/>
              <a:cs typeface="Roboto"/>
            </a:endParaRPr>
          </a:p>
        </p:txBody>
      </p:sp>
      <p:sp>
        <p:nvSpPr>
          <p:cNvPr id="5" name="Rectángulo redondeado 5">
            <a:extLst>
              <a:ext uri="{FF2B5EF4-FFF2-40B4-BE49-F238E27FC236}">
                <a16:creationId xmlns:a16="http://schemas.microsoft.com/office/drawing/2014/main" id="{6EDD7CA5-DBC9-4485-AA28-0C1333EA2F63}"/>
              </a:ext>
            </a:extLst>
          </p:cNvPr>
          <p:cNvSpPr/>
          <p:nvPr/>
        </p:nvSpPr>
        <p:spPr>
          <a:xfrm>
            <a:off x="10660816" y="100584"/>
            <a:ext cx="1468851" cy="252296"/>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cs typeface="Calibri"/>
              </a:rPr>
              <a:t>TRS- Multimedia</a:t>
            </a:r>
          </a:p>
        </p:txBody>
      </p:sp>
    </p:spTree>
    <p:extLst>
      <p:ext uri="{BB962C8B-B14F-4D97-AF65-F5344CB8AC3E}">
        <p14:creationId xmlns:p14="http://schemas.microsoft.com/office/powerpoint/2010/main" val="3274397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r>
              <a:rPr lang="es-AR"/>
              <a:t>Iniciativa | Visión de Computadora</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76469" y="753929"/>
            <a:ext cx="5415030" cy="3447098"/>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r>
              <a:rPr lang="es-AR" sz="1200">
                <a:latin typeface="Roboto"/>
                <a:ea typeface="Roboto"/>
                <a:cs typeface="+mn-lt"/>
              </a:rPr>
              <a:t>TRS Media, </a:t>
            </a:r>
            <a:r>
              <a:rPr lang="es-AR" sz="1200" err="1">
                <a:latin typeface="Roboto"/>
                <a:ea typeface="Roboto"/>
                <a:cs typeface="+mn-lt"/>
              </a:rPr>
              <a:t>SmartHome</a:t>
            </a:r>
            <a:endParaRPr lang="es-AR" sz="1200" err="1">
              <a:latin typeface="Roboto"/>
              <a:ea typeface="Roboto"/>
            </a:endParaRP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171450" indent="-171450">
              <a:buFont typeface="Arial"/>
              <a:buChar char="•"/>
            </a:pPr>
            <a:r>
              <a:rPr lang="es-AR" sz="1200">
                <a:latin typeface="Roboto"/>
                <a:ea typeface="Roboto"/>
                <a:cs typeface="+mn-lt"/>
              </a:rPr>
              <a:t>En la búsqueda de generar nuevos atributos brindados por el servicio de </a:t>
            </a:r>
            <a:r>
              <a:rPr lang="es-AR" sz="1200" err="1">
                <a:latin typeface="Roboto"/>
                <a:ea typeface="Roboto"/>
                <a:cs typeface="+mn-lt"/>
              </a:rPr>
              <a:t>SmartHome</a:t>
            </a:r>
            <a:r>
              <a:rPr lang="es-AR" sz="1200">
                <a:latin typeface="Roboto"/>
                <a:ea typeface="Roboto"/>
                <a:cs typeface="+mn-lt"/>
              </a:rPr>
              <a:t>. Se exploró una iniciativa de clasificación de audios, generados a través de las cámaras, para la detección de eventos y desarrollo de automatizaciones .</a:t>
            </a:r>
            <a:endParaRPr lang="es-AR" sz="1200">
              <a:ea typeface="+mn-lt"/>
              <a:cs typeface="+mn-lt"/>
            </a:endParaRPr>
          </a:p>
          <a:p>
            <a:endParaRPr lang="es-AR" sz="1200" u="sng">
              <a:latin typeface="Roboto"/>
              <a:ea typeface="Roboto"/>
              <a:cs typeface="+mn-lt"/>
            </a:endParaRP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pPr marL="171450" indent="-171450">
              <a:buFont typeface="Arial"/>
              <a:buChar char="•"/>
            </a:pPr>
            <a:r>
              <a:rPr lang="es-AR" sz="1200">
                <a:latin typeface="Roboto"/>
                <a:ea typeface="Roboto"/>
                <a:cs typeface="+mn-lt"/>
              </a:rPr>
              <a:t>Nuevos servicios para la solución de </a:t>
            </a:r>
            <a:r>
              <a:rPr lang="es-AR" sz="1200" err="1">
                <a:latin typeface="Roboto"/>
                <a:ea typeface="Roboto"/>
                <a:cs typeface="+mn-lt"/>
              </a:rPr>
              <a:t>SmartHome</a:t>
            </a:r>
            <a:r>
              <a:rPr lang="es-AR" sz="1200">
                <a:latin typeface="Roboto"/>
                <a:ea typeface="Roboto"/>
                <a:cs typeface="+mn-lt"/>
              </a:rPr>
              <a:t>.</a:t>
            </a:r>
          </a:p>
          <a:p>
            <a:endParaRPr lang="es-AR" sz="1200">
              <a:latin typeface="Roboto"/>
              <a:ea typeface="Roboto"/>
              <a:cs typeface="Calibri"/>
            </a:endParaRPr>
          </a:p>
          <a:p>
            <a:pPr marL="171450" indent="-171450">
              <a:buFont typeface="Arial"/>
              <a:buChar char="•"/>
            </a:pPr>
            <a:endParaRPr lang="es-AR" sz="1200">
              <a:latin typeface="Calibri"/>
              <a:ea typeface="Calibri"/>
              <a:cs typeface="+mn-lt"/>
            </a:endParaRPr>
          </a:p>
          <a:p>
            <a:pPr marL="285750" indent="-285750">
              <a:buFont typeface="Arial,Sans-Serif"/>
              <a:buChar char="•"/>
            </a:pPr>
            <a:endParaRPr lang="es-AR" sz="1200">
              <a:latin typeface="Roboto"/>
              <a:ea typeface="Roboto"/>
              <a:cs typeface="+mn-lt"/>
            </a:endParaRPr>
          </a:p>
          <a:p>
            <a:r>
              <a:rPr lang="es-AR" sz="1200" u="sng">
                <a:latin typeface="Roboto"/>
                <a:ea typeface="Roboto"/>
                <a:cs typeface="+mn-lt"/>
              </a:rPr>
              <a:t>Solución Planteada</a:t>
            </a:r>
            <a:endParaRPr lang="es-AR" sz="1200">
              <a:latin typeface="Roboto"/>
              <a:ea typeface="Roboto"/>
              <a:cs typeface="+mn-lt"/>
            </a:endParaRPr>
          </a:p>
          <a:p>
            <a:pPr marL="171450" indent="-171450">
              <a:buFont typeface="Arial"/>
              <a:buChar char="•"/>
            </a:pPr>
            <a:r>
              <a:rPr lang="es-AR" sz="1200">
                <a:latin typeface="Roboto"/>
                <a:ea typeface="Roboto"/>
                <a:cs typeface="Calibri" panose="020F0502020204030204"/>
              </a:rPr>
              <a:t>PoC Clasificación de Audios.</a:t>
            </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06649" y="4992490"/>
            <a:ext cx="334043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AR" sz="1100">
              <a:ea typeface="Calibri"/>
              <a:cs typeface="Calibri"/>
            </a:endParaRPr>
          </a:p>
          <a:p>
            <a:endParaRPr lang="es-AR" sz="1100">
              <a:solidFill>
                <a:schemeClr val="bg1"/>
              </a:solidFill>
              <a:latin typeface="Roboto"/>
              <a:ea typeface="Roboto"/>
              <a:cs typeface="+mn-lt"/>
            </a:endParaRPr>
          </a:p>
        </p:txBody>
      </p:sp>
      <p:pic>
        <p:nvPicPr>
          <p:cNvPr id="8" name="Imagen 8">
            <a:extLst>
              <a:ext uri="{FF2B5EF4-FFF2-40B4-BE49-F238E27FC236}">
                <a16:creationId xmlns:a16="http://schemas.microsoft.com/office/drawing/2014/main" id="{EE4C71DC-D938-4FD0-4334-5EEB2418C1FA}"/>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9093A60F-92F7-44DD-4B59-0FD68AAAE961}"/>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7975A869-7680-108B-CE33-1346101B14A1}"/>
              </a:ext>
            </a:extLst>
          </p:cNvPr>
          <p:cNvSpPr txBox="1"/>
          <p:nvPr/>
        </p:nvSpPr>
        <p:spPr>
          <a:xfrm>
            <a:off x="821587" y="5032509"/>
            <a:ext cx="2880402" cy="1569660"/>
          </a:xfrm>
          <a:prstGeom prst="rect">
            <a:avLst/>
          </a:prstGeom>
          <a:noFill/>
        </p:spPr>
        <p:txBody>
          <a:bodyPr wrap="square" lIns="91440" tIns="45720" rIns="91440" bIns="45720" rtlCol="0" anchor="t">
            <a:spAutoFit/>
          </a:bodyPr>
          <a:lstStyle/>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endParaRPr>
          </a:p>
          <a:p>
            <a:pPr marL="171450" indent="-171450">
              <a:buFont typeface="Arial"/>
              <a:buChar char="•"/>
            </a:pPr>
            <a:r>
              <a:rPr lang="es-AR" sz="1100" b="1">
                <a:latin typeface="Roboto"/>
                <a:ea typeface="Roboto"/>
                <a:cs typeface="Roboto"/>
              </a:rPr>
              <a:t>Si</a:t>
            </a:r>
          </a:p>
          <a:p>
            <a:pPr marL="171450" indent="-171450">
              <a:buFont typeface="Arial,Sans-Serif"/>
              <a:buChar char="•"/>
            </a:pPr>
            <a:endParaRPr lang="es-AR" sz="1100">
              <a:latin typeface="Roboto" panose="02000000000000000000" pitchFamily="2" charset="0"/>
              <a:ea typeface="Roboto" panose="02000000000000000000" pitchFamily="2" charset="0"/>
              <a:cs typeface="Calibri" panose="020F0502020204030204"/>
            </a:endParaRPr>
          </a:p>
          <a:p>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a:ea typeface="Roboto"/>
              <a:cs typeface="Lato"/>
            </a:endParaRPr>
          </a:p>
          <a:p>
            <a:r>
              <a:rPr lang="es-AR" sz="1100" b="1">
                <a:latin typeface="Roboto"/>
                <a:ea typeface="Roboto"/>
                <a:cs typeface="Roboto"/>
              </a:rPr>
              <a:t>Transformación Tecnológica/Cultural</a:t>
            </a:r>
          </a:p>
          <a:p>
            <a:r>
              <a:rPr lang="es-AR" sz="1100">
                <a:latin typeface="Roboto"/>
                <a:ea typeface="Roboto"/>
                <a:cs typeface="+mn-lt"/>
              </a:rPr>
              <a:t>No</a:t>
            </a:r>
            <a:endParaRPr lang="es-AR"/>
          </a:p>
        </p:txBody>
      </p:sp>
      <p:pic>
        <p:nvPicPr>
          <p:cNvPr id="22" name="Imagen 9">
            <a:extLst>
              <a:ext uri="{FF2B5EF4-FFF2-40B4-BE49-F238E27FC236}">
                <a16:creationId xmlns:a16="http://schemas.microsoft.com/office/drawing/2014/main" id="{6831057E-01BB-888B-63BF-7B60C7C70454}"/>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6395C139-4EE4-7FE9-E2C6-14A2D0113904}"/>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1D5DFC1-AF61-06F8-B679-727D097F4528}"/>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r>
              <a:rPr lang="es-AR" sz="1100" b="1">
                <a:latin typeface="Roboto"/>
                <a:ea typeface="Roboto"/>
                <a:cs typeface="Roboto"/>
              </a:rPr>
              <a:t>Reducción Opex/Capex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Calibri"/>
              </a:rPr>
              <a:t>No</a:t>
            </a:r>
          </a:p>
          <a:p>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cs typeface="Roboto"/>
            </a:endParaRPr>
          </a:p>
          <a:p>
            <a:endParaRPr lang="es-AR" sz="1100" b="1">
              <a:latin typeface="Roboto"/>
              <a:ea typeface="Roboto"/>
              <a:cs typeface="Roboto"/>
            </a:endParaRPr>
          </a:p>
          <a:p>
            <a:r>
              <a:rPr lang="es-AR" sz="1100" b="1">
                <a:latin typeface="Roboto"/>
                <a:ea typeface="Roboto"/>
                <a:cs typeface="Roboto"/>
              </a:rPr>
              <a:t>Eficiencia operativa/Aumento de capacidad de una Plataforma</a:t>
            </a:r>
          </a:p>
          <a:p>
            <a:pPr marL="171450" indent="-171450">
              <a:buFont typeface="Arial"/>
              <a:buChar char="•"/>
            </a:pPr>
            <a:r>
              <a:rPr lang="es-AR" sz="1100">
                <a:latin typeface="Roboto"/>
                <a:ea typeface="Roboto"/>
                <a:cs typeface="+mn-lt"/>
              </a:rPr>
              <a:t>No</a:t>
            </a:r>
          </a:p>
        </p:txBody>
      </p:sp>
      <p:sp>
        <p:nvSpPr>
          <p:cNvPr id="10" name="Rectángulo redondeado 5">
            <a:extLst>
              <a:ext uri="{FF2B5EF4-FFF2-40B4-BE49-F238E27FC236}">
                <a16:creationId xmlns:a16="http://schemas.microsoft.com/office/drawing/2014/main" id="{892DF610-2DCD-D5B7-5E17-BE09804C651A}"/>
              </a:ext>
            </a:extLst>
          </p:cNvPr>
          <p:cNvSpPr/>
          <p:nvPr/>
        </p:nvSpPr>
        <p:spPr>
          <a:xfrm>
            <a:off x="9683156" y="158093"/>
            <a:ext cx="1468851" cy="252296"/>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cs typeface="Calibri"/>
              </a:rPr>
              <a:t>TRS- Multimedia</a:t>
            </a:r>
          </a:p>
        </p:txBody>
      </p:sp>
      <p:pic>
        <p:nvPicPr>
          <p:cNvPr id="9" name="Picture 10">
            <a:extLst>
              <a:ext uri="{FF2B5EF4-FFF2-40B4-BE49-F238E27FC236}">
                <a16:creationId xmlns:a16="http://schemas.microsoft.com/office/drawing/2014/main" id="{314BA41A-70AB-5999-62C1-BCF731389952}"/>
              </a:ext>
            </a:extLst>
          </p:cNvPr>
          <p:cNvPicPr>
            <a:picLocks noChangeAspect="1"/>
          </p:cNvPicPr>
          <p:nvPr/>
        </p:nvPicPr>
        <p:blipFill>
          <a:blip r:embed="rId8"/>
          <a:stretch>
            <a:fillRect/>
          </a:stretch>
        </p:blipFill>
        <p:spPr>
          <a:xfrm>
            <a:off x="5773387" y="754996"/>
            <a:ext cx="5900056" cy="3378682"/>
          </a:xfrm>
          <a:prstGeom prst="rect">
            <a:avLst/>
          </a:prstGeom>
        </p:spPr>
      </p:pic>
      <p:sp>
        <p:nvSpPr>
          <p:cNvPr id="5" name="TextBox 4">
            <a:extLst>
              <a:ext uri="{FF2B5EF4-FFF2-40B4-BE49-F238E27FC236}">
                <a16:creationId xmlns:a16="http://schemas.microsoft.com/office/drawing/2014/main" id="{BD3853BA-BCF9-D9B4-6602-CA1925241FBB}"/>
              </a:ext>
            </a:extLst>
          </p:cNvPr>
          <p:cNvSpPr txBox="1"/>
          <p:nvPr/>
        </p:nvSpPr>
        <p:spPr>
          <a:xfrm>
            <a:off x="8106648" y="4793075"/>
            <a:ext cx="3691460" cy="1569660"/>
          </a:xfrm>
          <a:prstGeom prst="rect">
            <a:avLst/>
          </a:prstGeom>
          <a:noFill/>
        </p:spPr>
        <p:txBody>
          <a:bodyPr wrap="none" lIns="91440" tIns="45720" rIns="91440" bIns="45720" rtlCol="0" anchor="t">
            <a:spAutoFit/>
          </a:bodyPr>
          <a:lstStyle/>
          <a:p>
            <a:br>
              <a:rPr lang="en-US" sz="1200"/>
            </a:br>
            <a:r>
              <a:rPr lang="en-US" sz="1200">
                <a:ea typeface="Calibri"/>
                <a:cs typeface="Calibri"/>
              </a:rPr>
              <a:t>Q2-O- </a:t>
            </a:r>
            <a:r>
              <a:rPr lang="en-US" sz="1200" err="1">
                <a:ea typeface="Calibri"/>
                <a:cs typeface="Calibri"/>
              </a:rPr>
              <a:t>Disponibilizar</a:t>
            </a:r>
            <a:r>
              <a:rPr lang="en-US" sz="1200">
                <a:ea typeface="Calibri"/>
                <a:cs typeface="Calibri"/>
              </a:rPr>
              <a:t> </a:t>
            </a:r>
            <a:r>
              <a:rPr lang="en-US" sz="1200" err="1">
                <a:ea typeface="Calibri"/>
                <a:cs typeface="Calibri"/>
              </a:rPr>
              <a:t>solución</a:t>
            </a:r>
            <a:r>
              <a:rPr lang="en-US" sz="1200">
                <a:ea typeface="Calibri"/>
                <a:cs typeface="Calibri"/>
              </a:rPr>
              <a:t> para </a:t>
            </a:r>
            <a:r>
              <a:rPr lang="en-US" sz="1200" err="1">
                <a:ea typeface="Calibri"/>
                <a:cs typeface="Calibri"/>
              </a:rPr>
              <a:t>reconocer</a:t>
            </a:r>
            <a:r>
              <a:rPr lang="en-US" sz="1200">
                <a:ea typeface="Calibri"/>
                <a:cs typeface="Calibri"/>
              </a:rPr>
              <a:t> </a:t>
            </a:r>
            <a:r>
              <a:rPr lang="en-US" sz="1200" err="1">
                <a:ea typeface="Calibri"/>
                <a:cs typeface="Calibri"/>
              </a:rPr>
              <a:t>sonidos</a:t>
            </a:r>
            <a:br>
              <a:rPr lang="en-US" sz="1200">
                <a:ea typeface="Calibri"/>
                <a:cs typeface="Calibri"/>
              </a:rPr>
            </a:br>
            <a:r>
              <a:rPr lang="en-US" sz="1200">
                <a:ea typeface="Calibri"/>
                <a:cs typeface="Calibri"/>
              </a:rPr>
              <a:t>KR1- HLD con </a:t>
            </a:r>
            <a:r>
              <a:rPr lang="en-US" sz="1200" err="1">
                <a:ea typeface="Calibri"/>
                <a:cs typeface="Calibri"/>
              </a:rPr>
              <a:t>solución</a:t>
            </a:r>
            <a:r>
              <a:rPr lang="en-US" sz="1200">
                <a:ea typeface="Calibri"/>
                <a:cs typeface="Calibri"/>
              </a:rPr>
              <a:t> – 100%</a:t>
            </a:r>
            <a:br>
              <a:rPr lang="en-US"/>
            </a:br>
            <a:r>
              <a:rPr lang="en-US" sz="1200">
                <a:ea typeface="Calibri"/>
                <a:cs typeface="Calibri"/>
              </a:rPr>
              <a:t>KR2- </a:t>
            </a:r>
            <a:r>
              <a:rPr lang="en-US" sz="1200" err="1">
                <a:ea typeface="Calibri"/>
                <a:cs typeface="Calibri"/>
              </a:rPr>
              <a:t>prueba</a:t>
            </a:r>
            <a:r>
              <a:rPr lang="en-US" sz="1200">
                <a:ea typeface="Calibri"/>
                <a:cs typeface="Calibri"/>
              </a:rPr>
              <a:t> de </a:t>
            </a:r>
            <a:r>
              <a:rPr lang="en-US" sz="1200" err="1">
                <a:ea typeface="Calibri"/>
                <a:cs typeface="Calibri"/>
              </a:rPr>
              <a:t>concepto</a:t>
            </a:r>
            <a:r>
              <a:rPr lang="en-US" sz="1200">
                <a:ea typeface="Calibri"/>
                <a:cs typeface="Calibri"/>
              </a:rPr>
              <a:t> – 100%</a:t>
            </a:r>
          </a:p>
          <a:p>
            <a:endParaRPr lang="en-US" sz="1200">
              <a:solidFill>
                <a:srgbClr val="FFFFFF"/>
              </a:solidFill>
              <a:ea typeface="Calibri"/>
              <a:cs typeface="Calibri"/>
            </a:endParaRPr>
          </a:p>
          <a:p>
            <a:r>
              <a:rPr lang="en-US" sz="1200">
                <a:solidFill>
                  <a:srgbClr val="FFFFFF"/>
                </a:solidFill>
                <a:ea typeface="Calibri"/>
                <a:cs typeface="Calibri"/>
              </a:rPr>
              <a:t>Q2- O- </a:t>
            </a:r>
            <a:r>
              <a:rPr lang="en-US" sz="1200" err="1">
                <a:solidFill>
                  <a:srgbClr val="FFFFFF"/>
                </a:solidFill>
                <a:ea typeface="Calibri"/>
                <a:cs typeface="Calibri"/>
              </a:rPr>
              <a:t>Desarrollar</a:t>
            </a:r>
            <a:r>
              <a:rPr lang="en-US" sz="1200">
                <a:solidFill>
                  <a:srgbClr val="FFFFFF"/>
                </a:solidFill>
                <a:ea typeface="Calibri"/>
                <a:cs typeface="Calibri"/>
              </a:rPr>
              <a:t> un </a:t>
            </a:r>
            <a:r>
              <a:rPr lang="en-US" sz="1200" err="1">
                <a:solidFill>
                  <a:srgbClr val="FFFFFF"/>
                </a:solidFill>
                <a:ea typeface="Calibri"/>
                <a:cs typeface="Calibri"/>
              </a:rPr>
              <a:t>modelo</a:t>
            </a:r>
            <a:r>
              <a:rPr lang="en-US" sz="1200">
                <a:solidFill>
                  <a:srgbClr val="FFFFFF"/>
                </a:solidFill>
                <a:ea typeface="Calibri"/>
                <a:cs typeface="Calibri"/>
              </a:rPr>
              <a:t> de </a:t>
            </a:r>
            <a:r>
              <a:rPr lang="en-US" sz="1200" err="1">
                <a:solidFill>
                  <a:srgbClr val="FFFFFF"/>
                </a:solidFill>
                <a:ea typeface="Calibri"/>
                <a:cs typeface="Calibri"/>
              </a:rPr>
              <a:t>clasificacion</a:t>
            </a:r>
            <a:r>
              <a:rPr lang="en-US" sz="1200">
                <a:solidFill>
                  <a:srgbClr val="FFFFFF"/>
                </a:solidFill>
                <a:ea typeface="Calibri"/>
                <a:cs typeface="Calibri"/>
              </a:rPr>
              <a:t> de audios.</a:t>
            </a:r>
          </a:p>
          <a:p>
            <a:r>
              <a:rPr lang="en-US" sz="1200">
                <a:solidFill>
                  <a:srgbClr val="FFFFFF"/>
                </a:solidFill>
                <a:ea typeface="Calibri"/>
                <a:cs typeface="Calibri"/>
              </a:rPr>
              <a:t>KR1- </a:t>
            </a:r>
            <a:r>
              <a:rPr lang="en-US" sz="1200" b="1">
                <a:ea typeface="+mn-lt"/>
                <a:cs typeface="+mn-lt"/>
              </a:rPr>
              <a:t>80% </a:t>
            </a:r>
            <a:r>
              <a:rPr lang="en-US" sz="1200" b="1" err="1">
                <a:ea typeface="+mn-lt"/>
                <a:cs typeface="+mn-lt"/>
              </a:rPr>
              <a:t>precisión</a:t>
            </a:r>
            <a:r>
              <a:rPr lang="en-US" sz="1200" b="1">
                <a:ea typeface="+mn-lt"/>
                <a:cs typeface="+mn-lt"/>
              </a:rPr>
              <a:t> </a:t>
            </a:r>
            <a:r>
              <a:rPr lang="en-US" sz="1200" b="1" err="1">
                <a:ea typeface="+mn-lt"/>
                <a:cs typeface="+mn-lt"/>
              </a:rPr>
              <a:t>alcanzada</a:t>
            </a:r>
            <a:r>
              <a:rPr lang="en-US" sz="1200">
                <a:solidFill>
                  <a:srgbClr val="FFFFFF"/>
                </a:solidFill>
                <a:ea typeface="Calibri"/>
                <a:cs typeface="Calibri"/>
              </a:rPr>
              <a:t> -95.8%</a:t>
            </a:r>
          </a:p>
          <a:p>
            <a:r>
              <a:rPr lang="en-US" sz="1200">
                <a:solidFill>
                  <a:srgbClr val="FFFFFF"/>
                </a:solidFill>
                <a:ea typeface="Calibri"/>
                <a:cs typeface="Calibri"/>
              </a:rPr>
              <a:t>KR2- </a:t>
            </a:r>
            <a:r>
              <a:rPr lang="en-US" sz="1200" err="1">
                <a:solidFill>
                  <a:srgbClr val="FFFFFF"/>
                </a:solidFill>
                <a:ea typeface="Calibri"/>
                <a:cs typeface="Calibri"/>
              </a:rPr>
              <a:t>Integrar</a:t>
            </a:r>
            <a:r>
              <a:rPr lang="en-US" sz="1200">
                <a:solidFill>
                  <a:srgbClr val="FFFFFF"/>
                </a:solidFill>
                <a:ea typeface="Calibri"/>
                <a:cs typeface="Calibri"/>
              </a:rPr>
              <a:t> </a:t>
            </a:r>
            <a:r>
              <a:rPr lang="en-US" sz="1200" err="1">
                <a:solidFill>
                  <a:srgbClr val="FFFFFF"/>
                </a:solidFill>
                <a:ea typeface="Calibri"/>
                <a:cs typeface="Calibri"/>
              </a:rPr>
              <a:t>el</a:t>
            </a:r>
            <a:r>
              <a:rPr lang="en-US" sz="1200">
                <a:solidFill>
                  <a:srgbClr val="FFFFFF"/>
                </a:solidFill>
                <a:ea typeface="Calibri"/>
                <a:cs typeface="Calibri"/>
              </a:rPr>
              <a:t> </a:t>
            </a:r>
            <a:r>
              <a:rPr lang="en-US" sz="1200" err="1">
                <a:solidFill>
                  <a:srgbClr val="FFFFFF"/>
                </a:solidFill>
                <a:ea typeface="Calibri"/>
                <a:cs typeface="Calibri"/>
              </a:rPr>
              <a:t>modelo</a:t>
            </a:r>
            <a:r>
              <a:rPr lang="en-US" sz="1200">
                <a:solidFill>
                  <a:srgbClr val="FFFFFF"/>
                </a:solidFill>
                <a:ea typeface="Calibri"/>
                <a:cs typeface="Calibri"/>
              </a:rPr>
              <a:t> con la </a:t>
            </a:r>
            <a:r>
              <a:rPr lang="en-US" sz="1200" err="1">
                <a:solidFill>
                  <a:srgbClr val="FFFFFF"/>
                </a:solidFill>
                <a:ea typeface="Calibri"/>
                <a:cs typeface="Calibri"/>
              </a:rPr>
              <a:t>plataforma</a:t>
            </a:r>
            <a:r>
              <a:rPr lang="en-US" sz="1200">
                <a:solidFill>
                  <a:srgbClr val="FFFFFF"/>
                </a:solidFill>
                <a:ea typeface="Calibri"/>
                <a:cs typeface="Calibri"/>
              </a:rPr>
              <a:t> de SH. -100%</a:t>
            </a:r>
          </a:p>
        </p:txBody>
      </p:sp>
      <p:sp>
        <p:nvSpPr>
          <p:cNvPr id="11" name="Rectángulo redondeado 7">
            <a:extLst>
              <a:ext uri="{FF2B5EF4-FFF2-40B4-BE49-F238E27FC236}">
                <a16:creationId xmlns:a16="http://schemas.microsoft.com/office/drawing/2014/main" id="{0746021C-B173-66D7-68A0-9CCD3260EE53}"/>
              </a:ext>
            </a:extLst>
          </p:cNvPr>
          <p:cNvSpPr/>
          <p:nvPr/>
        </p:nvSpPr>
        <p:spPr>
          <a:xfrm>
            <a:off x="4014114" y="311150"/>
            <a:ext cx="1197421" cy="342445"/>
          </a:xfrm>
          <a:prstGeom prst="roundRect">
            <a:avLst>
              <a:gd name="adj" fmla="val 3237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b="1">
                <a:solidFill>
                  <a:schemeClr val="bg1"/>
                </a:solidFill>
              </a:rPr>
              <a:t>Home Network &amp; </a:t>
            </a:r>
            <a:r>
              <a:rPr lang="es-AR" sz="1000" b="1" err="1">
                <a:solidFill>
                  <a:schemeClr val="bg1"/>
                </a:solidFill>
              </a:rPr>
              <a:t>Smarthome</a:t>
            </a:r>
            <a:endParaRPr lang="es-AR" sz="1000" b="1">
              <a:solidFill>
                <a:schemeClr val="bg1"/>
              </a:solidFill>
              <a:ea typeface="Calibri"/>
              <a:cs typeface="Calibri"/>
            </a:endParaRPr>
          </a:p>
        </p:txBody>
      </p:sp>
      <p:sp>
        <p:nvSpPr>
          <p:cNvPr id="13" name="Rectángulo redondeado 3">
            <a:extLst>
              <a:ext uri="{FF2B5EF4-FFF2-40B4-BE49-F238E27FC236}">
                <a16:creationId xmlns:a16="http://schemas.microsoft.com/office/drawing/2014/main" id="{BCABB819-9F3B-D24A-06DB-C3E9093B7187}"/>
              </a:ext>
            </a:extLst>
          </p:cNvPr>
          <p:cNvSpPr/>
          <p:nvPr/>
        </p:nvSpPr>
        <p:spPr>
          <a:xfrm>
            <a:off x="11275666" y="185022"/>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1105357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Evolución 5G – Core Convergente</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Expone: Gerardo </a:t>
            </a:r>
            <a:r>
              <a:rPr kumimoji="0" lang="es-AR" sz="1100" b="1" i="0" u="none" strike="noStrike" kern="1200" cap="none" spc="0" normalizeH="0" baseline="0" noProof="0" err="1">
                <a:ln>
                  <a:noFill/>
                </a:ln>
                <a:solidFill>
                  <a:prstClr val="white"/>
                </a:solidFill>
                <a:effectLst/>
                <a:uLnTx/>
                <a:uFillTx/>
                <a:latin typeface="Roboto"/>
                <a:ea typeface="Roboto"/>
                <a:cs typeface="+mn-cs"/>
              </a:rPr>
              <a:t>Gruszka</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Responde en el chat: Claudio Alí Santoro</a:t>
            </a:r>
            <a:endParaRPr kumimoji="0" lang="es-AR" sz="1100" b="1" i="0" u="none" strike="noStrike" kern="1200" cap="none" spc="0" normalizeH="0" baseline="0" noProof="0">
              <a:ln>
                <a:noFill/>
              </a:ln>
              <a:solidFill>
                <a:prstClr val="white"/>
              </a:solidFill>
              <a:effectLst/>
              <a:uLnTx/>
              <a:uFillTx/>
              <a:latin typeface="Roboto"/>
              <a:ea typeface="Roboto"/>
              <a:cs typeface="Roboto"/>
            </a:endParaRPr>
          </a:p>
        </p:txBody>
      </p:sp>
      <p:sp>
        <p:nvSpPr>
          <p:cNvPr id="4" name="Rectángulo redondeado 5">
            <a:extLst>
              <a:ext uri="{FF2B5EF4-FFF2-40B4-BE49-F238E27FC236}">
                <a16:creationId xmlns:a16="http://schemas.microsoft.com/office/drawing/2014/main" id="{4F37E7CB-B73F-1B75-3D48-C544975139F6}"/>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2633992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Evolución 5G – Core Convergente</a:t>
            </a:r>
            <a:endParaRPr kumimoji="0" lang="es-AR" sz="1800" b="1" i="0" u="none" strike="noStrike" kern="1200" cap="none" spc="0" normalizeH="0" baseline="0" noProof="0">
              <a:ln>
                <a:noFill/>
              </a:ln>
              <a:solidFill>
                <a:prstClr val="white"/>
              </a:solidFill>
              <a:effectLst/>
              <a:highlight>
                <a:srgbClr val="BC3CF9"/>
              </a:highlight>
              <a:uLnTx/>
              <a:uFillTx/>
              <a:latin typeface="Calibri" panose="020F0502020204030204"/>
              <a:ea typeface="+mn-ea"/>
              <a:cs typeface="+mn-cs"/>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88536" y="753929"/>
            <a:ext cx="7588577" cy="34470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Áreas involucradas</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TRS Servicio Móvil, Plataforma de Core y Servicios, Plataforma de Transporte.</a:t>
            </a:r>
            <a:endParaRPr kumimoji="0" lang="es-AR" sz="12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Despliegue de capacidad en redes actuales mediante la renovación tecnológica del Core 2G/3G/4G/5G NSA de servicios móviles, habilitación de servicios 5G SA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Continuar explotando los servicios legados en forma segura, habiendo realizado la renovación tecnológica por obsolescencia y la ampliación de capacidad, e introducir las funciones de red necesarias para los servicios de 5G SA con una visión final hacia los servicios de alta velocidad, baja latencia, alta confiabilidad y masividad.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Renovación y ampliación de capacidad del Core Móvil Huawei hacia la nueva infraestructura e incorporar las funciones de red básicas para los servicios sobre acceso 5G SA.</a:t>
            </a:r>
            <a:endParaRPr kumimoji="0" lang="es-AR" sz="1300" b="0" i="0" u="sng" strike="noStrike" kern="1200" cap="none" spc="0" normalizeH="0" baseline="0" noProof="0">
              <a:ln>
                <a:noFill/>
              </a:ln>
              <a:solidFill>
                <a:prstClr val="white"/>
              </a:solidFill>
              <a:effectLst/>
              <a:uLnTx/>
              <a:uFillTx/>
              <a:latin typeface="Roboto"/>
              <a:ea typeface="Roboto"/>
              <a:cs typeface="Lato"/>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008689" y="4983909"/>
            <a:ext cx="540000" cy="545400"/>
          </a:xfrm>
          <a:prstGeom prst="rect">
            <a:avLst/>
          </a:prstGeom>
          <a:noFill/>
        </p:spPr>
      </p:pic>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032509"/>
            <a:ext cx="2880402" cy="156966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Enabler Tecnológico/Nuevo Servicio</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Sí.</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Transformación Tecnológica y Cultural</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Sí</a:t>
            </a:r>
            <a:endParaRPr kumimoji="0" lang="es-AR" sz="1100" b="0" i="0" u="none" strike="noStrike" kern="1200" cap="none" spc="0" normalizeH="0" baseline="0" noProof="0">
              <a:ln>
                <a:noFill/>
              </a:ln>
              <a:solidFill>
                <a:prstClr val="white"/>
              </a:solidFill>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Reducción Opex/Capex</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TBD-Sí.</a:t>
            </a:r>
            <a:endParaRPr kumimoji="0" lang="es-AR" sz="10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Eficiencia operativa/Aumento de capacidad de una Plataforma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Sí.</a:t>
            </a:r>
          </a:p>
        </p:txBody>
      </p:sp>
      <p:pic>
        <p:nvPicPr>
          <p:cNvPr id="2050" name="Picture 2" descr="The 5G standard is finally finished with new standalone specification - The  Verge">
            <a:extLst>
              <a:ext uri="{FF2B5EF4-FFF2-40B4-BE49-F238E27FC236}">
                <a16:creationId xmlns:a16="http://schemas.microsoft.com/office/drawing/2014/main" id="{699C8D16-E287-E9AB-0489-B30E8DDAAD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5846" y="13801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9961F-0623-C6CC-7438-B486F45FF6DA}"/>
              </a:ext>
            </a:extLst>
          </p:cNvPr>
          <p:cNvSpPr txBox="1"/>
          <p:nvPr/>
        </p:nvSpPr>
        <p:spPr>
          <a:xfrm>
            <a:off x="7548689" y="4963391"/>
            <a:ext cx="4580978"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1100" b="1">
                <a:latin typeface="Roboto" panose="02000000000000000000" pitchFamily="2" charset="0"/>
                <a:ea typeface="Roboto" panose="02000000000000000000" pitchFamily="2" charset="0"/>
                <a:cs typeface="Roboto" panose="02000000000000000000" pitchFamily="2" charset="0"/>
              </a:rPr>
              <a:t>Objetivo Q2</a:t>
            </a:r>
            <a:r>
              <a:rPr lang="es-AR" sz="1100">
                <a:latin typeface="Roboto" panose="02000000000000000000" pitchFamily="2" charset="0"/>
                <a:ea typeface="Roboto" panose="02000000000000000000" pitchFamily="2" charset="0"/>
                <a:cs typeface="Roboto" panose="02000000000000000000" pitchFamily="2" charset="0"/>
              </a:rPr>
              <a:t>: </a:t>
            </a:r>
            <a:r>
              <a:rPr lang="es-ES" sz="1100">
                <a:latin typeface="Roboto" panose="02000000000000000000" pitchFamily="2" charset="0"/>
                <a:ea typeface="Roboto" panose="02000000000000000000" pitchFamily="2" charset="0"/>
                <a:cs typeface="Roboto" panose="02000000000000000000" pitchFamily="2" charset="0"/>
              </a:rPr>
              <a:t>Estar listos para comenzar la primera fase de homologación sobre el Core Convergente</a:t>
            </a:r>
          </a:p>
          <a:p>
            <a:pPr>
              <a:defRPr/>
            </a:pPr>
            <a:endParaRPr lang="es-ES" sz="1100">
              <a:latin typeface="Roboto"/>
              <a:ea typeface="Roboto"/>
              <a:cs typeface="+mn-lt"/>
            </a:endParaRPr>
          </a:p>
          <a:p>
            <a:pPr>
              <a:defRPr/>
            </a:pPr>
            <a:endParaRPr lang="es-AR" sz="1100">
              <a:latin typeface="Roboto"/>
              <a:ea typeface="Roboto"/>
              <a:cs typeface="+mn-lt"/>
            </a:endParaRPr>
          </a:p>
          <a:p>
            <a:pPr>
              <a:defRPr/>
            </a:pPr>
            <a:r>
              <a:rPr lang="es-AR" sz="1100">
                <a:latin typeface="Roboto"/>
                <a:ea typeface="Roboto"/>
                <a:cs typeface="+mn-lt"/>
              </a:rPr>
              <a:t>Key </a:t>
            </a:r>
            <a:r>
              <a:rPr lang="es-AR" sz="1100" err="1">
                <a:latin typeface="Roboto"/>
                <a:ea typeface="Roboto"/>
                <a:cs typeface="+mn-lt"/>
              </a:rPr>
              <a:t>Results</a:t>
            </a:r>
            <a:r>
              <a:rPr lang="es-AR" sz="1100">
                <a:latin typeface="Roboto"/>
                <a:ea typeface="Roboto"/>
                <a:cs typeface="+mn-lt"/>
              </a:rPr>
              <a:t> Q2</a:t>
            </a:r>
          </a:p>
          <a:p>
            <a:pPr>
              <a:defRPr/>
            </a:pPr>
            <a:endParaRPr lang="es-AR" sz="1100">
              <a:latin typeface="Roboto"/>
              <a:ea typeface="Roboto"/>
              <a:cs typeface="+mn-lt"/>
            </a:endParaRPr>
          </a:p>
          <a:p>
            <a:pPr marL="228600" indent="-228600">
              <a:buAutoNum type="arabicPeriod"/>
              <a:defRPr/>
            </a:pPr>
            <a:r>
              <a:rPr lang="es-AR" sz="1100">
                <a:latin typeface="Roboto"/>
                <a:ea typeface="Roboto"/>
                <a:cs typeface="+mn-lt"/>
              </a:rPr>
              <a:t>Despliegue inicial de </a:t>
            </a:r>
            <a:r>
              <a:rPr lang="es-AR" sz="1100" err="1">
                <a:latin typeface="Roboto"/>
                <a:ea typeface="Roboto"/>
                <a:cs typeface="+mn-lt"/>
              </a:rPr>
              <a:t>VNFs</a:t>
            </a:r>
            <a:r>
              <a:rPr lang="es-AR" sz="1100">
                <a:latin typeface="Roboto"/>
                <a:ea typeface="Roboto"/>
                <a:cs typeface="+mn-lt"/>
              </a:rPr>
              <a:t> en </a:t>
            </a:r>
            <a:r>
              <a:rPr lang="es-AR" sz="1100" err="1">
                <a:latin typeface="Roboto"/>
                <a:ea typeface="Roboto"/>
                <a:cs typeface="+mn-lt"/>
              </a:rPr>
              <a:t>EDCs</a:t>
            </a:r>
            <a:r>
              <a:rPr lang="es-AR" sz="1100">
                <a:latin typeface="Roboto"/>
                <a:ea typeface="Roboto"/>
                <a:cs typeface="+mn-lt"/>
              </a:rPr>
              <a:t> de GLF, HOR, SLO </a:t>
            </a:r>
            <a:r>
              <a:rPr lang="es-AR" sz="1100" b="1">
                <a:solidFill>
                  <a:schemeClr val="accent6">
                    <a:lumMod val="75000"/>
                  </a:schemeClr>
                </a:solidFill>
                <a:latin typeface="Roboto"/>
                <a:ea typeface="Roboto"/>
                <a:cs typeface="+mn-lt"/>
              </a:rPr>
              <a:t>100%</a:t>
            </a:r>
          </a:p>
          <a:p>
            <a:pPr marL="228600" indent="-228600">
              <a:buAutoNum type="arabicPeriod"/>
              <a:defRPr/>
            </a:pPr>
            <a:r>
              <a:rPr lang="es-AR" sz="1100">
                <a:latin typeface="Roboto"/>
                <a:ea typeface="Roboto"/>
                <a:cs typeface="+mn-lt"/>
              </a:rPr>
              <a:t>Despliegue de infra y virtualización de </a:t>
            </a:r>
            <a:r>
              <a:rPr lang="es-AR" sz="1100" err="1">
                <a:latin typeface="Roboto"/>
                <a:ea typeface="Roboto"/>
                <a:cs typeface="+mn-lt"/>
              </a:rPr>
              <a:t>CDCs</a:t>
            </a:r>
            <a:r>
              <a:rPr lang="es-AR" sz="1100">
                <a:latin typeface="Roboto"/>
                <a:ea typeface="Roboto"/>
                <a:cs typeface="+mn-lt"/>
              </a:rPr>
              <a:t> en GLF, HOR, SLO</a:t>
            </a:r>
            <a:r>
              <a:rPr lang="es-AR" sz="1100" b="1">
                <a:solidFill>
                  <a:schemeClr val="accent6">
                    <a:lumMod val="75000"/>
                  </a:schemeClr>
                </a:solidFill>
                <a:latin typeface="Roboto"/>
                <a:ea typeface="Roboto"/>
                <a:cs typeface="+mn-lt"/>
              </a:rPr>
              <a:t> 80%</a:t>
            </a:r>
          </a:p>
          <a:p>
            <a:pPr marL="228600" indent="-228600">
              <a:buAutoNum type="arabicPeriod"/>
              <a:defRPr/>
            </a:pPr>
            <a:r>
              <a:rPr lang="es-AR" sz="1100">
                <a:latin typeface="Roboto"/>
                <a:ea typeface="Roboto"/>
                <a:cs typeface="+mn-lt"/>
              </a:rPr>
              <a:t>Adecuar el control de cuota para </a:t>
            </a:r>
            <a:r>
              <a:rPr lang="es-AR" sz="1100" err="1">
                <a:latin typeface="Roboto"/>
                <a:ea typeface="Roboto"/>
                <a:cs typeface="+mn-lt"/>
              </a:rPr>
              <a:t>eMBB</a:t>
            </a:r>
            <a:r>
              <a:rPr lang="es-AR" sz="1100">
                <a:latin typeface="Roboto"/>
                <a:ea typeface="Roboto"/>
                <a:cs typeface="+mn-lt"/>
              </a:rPr>
              <a:t> </a:t>
            </a:r>
            <a:r>
              <a:rPr lang="es-AR" sz="1100" b="1">
                <a:solidFill>
                  <a:schemeClr val="accent6">
                    <a:lumMod val="75000"/>
                  </a:schemeClr>
                </a:solidFill>
                <a:latin typeface="Roboto"/>
                <a:ea typeface="Roboto"/>
                <a:cs typeface="+mn-lt"/>
              </a:rPr>
              <a:t>90%</a:t>
            </a:r>
          </a:p>
        </p:txBody>
      </p:sp>
      <p:sp>
        <p:nvSpPr>
          <p:cNvPr id="13" name="Rectángulo redondeado 5">
            <a:extLst>
              <a:ext uri="{FF2B5EF4-FFF2-40B4-BE49-F238E27FC236}">
                <a16:creationId xmlns:a16="http://schemas.microsoft.com/office/drawing/2014/main" id="{18BD5F3C-B9EA-7E3E-1EF5-8C1C9A21F551}"/>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
        <p:nvSpPr>
          <p:cNvPr id="10" name="Rectángulo redondeado 9">
            <a:extLst>
              <a:ext uri="{FF2B5EF4-FFF2-40B4-BE49-F238E27FC236}">
                <a16:creationId xmlns:a16="http://schemas.microsoft.com/office/drawing/2014/main" id="{B10107FC-2F0C-E2D4-A749-6AC924F679D5}"/>
              </a:ext>
            </a:extLst>
          </p:cNvPr>
          <p:cNvSpPr/>
          <p:nvPr/>
        </p:nvSpPr>
        <p:spPr>
          <a:xfrm>
            <a:off x="5130173" y="357879"/>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Estrategia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Core Móvil</a:t>
            </a:r>
          </a:p>
        </p:txBody>
      </p:sp>
    </p:spTree>
    <p:extLst>
      <p:ext uri="{BB962C8B-B14F-4D97-AF65-F5344CB8AC3E}">
        <p14:creationId xmlns:p14="http://schemas.microsoft.com/office/powerpoint/2010/main" val="2151180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Redes Privadas</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a:t>
            </a:r>
            <a:r>
              <a:rPr lang="es-AR" sz="1100" b="1">
                <a:ea typeface="+mn-lt"/>
                <a:cs typeface="+mn-lt"/>
              </a:rPr>
              <a:t>Jorge </a:t>
            </a:r>
            <a:r>
              <a:rPr lang="es-AR" sz="1100" b="1" err="1">
                <a:ea typeface="+mn-lt"/>
                <a:cs typeface="+mn-lt"/>
              </a:rPr>
              <a:t>Achterberg</a:t>
            </a:r>
            <a:endParaRPr lang="es-AR" sz="1100" b="1">
              <a:latin typeface="Roboto" panose="02000000000000000000" pitchFamily="2" charset="0"/>
              <a:ea typeface="Roboto" panose="02000000000000000000" pitchFamily="2" charset="0"/>
            </a:endParaRPr>
          </a:p>
          <a:p>
            <a:pPr marL="171450" indent="-171450">
              <a:buFont typeface="Arial" panose="020B0604020202020204" pitchFamily="34" charset="0"/>
              <a:buChar char="•"/>
            </a:pPr>
            <a:r>
              <a:rPr lang="es-AR" sz="1100" b="1">
                <a:latin typeface="Roboto"/>
                <a:ea typeface="Roboto"/>
              </a:rPr>
              <a:t>Responde en el chat:  Gerardo </a:t>
            </a:r>
            <a:r>
              <a:rPr lang="es-AR" sz="1100" b="1" err="1">
                <a:latin typeface="Roboto"/>
                <a:ea typeface="Roboto"/>
              </a:rPr>
              <a:t>Gruszka</a:t>
            </a:r>
            <a:endParaRPr lang="es-AR" sz="1100" b="1">
              <a:latin typeface="Roboto"/>
              <a:ea typeface="Roboto"/>
              <a:cs typeface="Roboto"/>
            </a:endParaRPr>
          </a:p>
        </p:txBody>
      </p:sp>
      <p:sp>
        <p:nvSpPr>
          <p:cNvPr id="4" name="Rectángulo redondeado 5">
            <a:extLst>
              <a:ext uri="{FF2B5EF4-FFF2-40B4-BE49-F238E27FC236}">
                <a16:creationId xmlns:a16="http://schemas.microsoft.com/office/drawing/2014/main" id="{7081D0BC-4EAC-8B52-3C4A-C035E521C4DA}"/>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482562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6461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r>
              <a:rPr lang="es-AR"/>
              <a:t>Iniciativa | Redes Privadas – Q2 2023</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30869" y="753929"/>
            <a:ext cx="6499540" cy="3816429"/>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r>
              <a:rPr lang="es-AR" sz="1200">
                <a:latin typeface="Roboto"/>
                <a:ea typeface="Roboto"/>
                <a:cs typeface="+mn-lt"/>
              </a:rPr>
              <a:t>B2B, Plataforma Acceso, Compras, TRS Servicio Móvil/Plataformas, Plataforma de Core y Servicios, Planeamiento.</a:t>
            </a: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285750" indent="-285750">
              <a:buFont typeface="Arial,Sans-Serif"/>
              <a:buChar char="•"/>
            </a:pPr>
            <a:r>
              <a:rPr lang="es-AR" sz="1200">
                <a:latin typeface="Roboto"/>
                <a:ea typeface="Roboto"/>
                <a:cs typeface="+mn-lt"/>
              </a:rPr>
              <a:t>Generar la visión de Redes Privadas como producto. Consolidación de Portfolio de soluciones. Analizar cuál será el modelo operativo y de post venta.</a:t>
            </a:r>
          </a:p>
          <a:p>
            <a:pPr marL="285750" indent="-285750">
              <a:buFont typeface="Arial,Sans-Serif"/>
              <a:buChar char="•"/>
            </a:pPr>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Hipótesis del beneficio</a:t>
            </a:r>
            <a:endParaRPr lang="es-AR" sz="1200">
              <a:latin typeface="Roboto"/>
              <a:ea typeface="Roboto"/>
              <a:cs typeface="+mn-lt"/>
            </a:endParaRPr>
          </a:p>
          <a:p>
            <a:pPr marL="285750" indent="-285750">
              <a:buFont typeface="Arial,Sans-Serif"/>
              <a:buChar char="•"/>
            </a:pPr>
            <a:r>
              <a:rPr lang="es-AR" sz="1200">
                <a:latin typeface="Roboto"/>
                <a:ea typeface="Roboto"/>
                <a:cs typeface="+mn-lt"/>
              </a:rPr>
              <a:t>Posicionar a Teco como proveedor de Redes Privadas y aportar </a:t>
            </a:r>
            <a:r>
              <a:rPr lang="es-AR" sz="1200" err="1">
                <a:latin typeface="Roboto"/>
                <a:ea typeface="Roboto"/>
                <a:cs typeface="+mn-lt"/>
              </a:rPr>
              <a:t>revenue</a:t>
            </a:r>
            <a:r>
              <a:rPr lang="es-AR" sz="1200">
                <a:latin typeface="Roboto"/>
                <a:ea typeface="Roboto"/>
                <a:cs typeface="+mn-lt"/>
              </a:rPr>
              <a:t> sobre el segmento B2B.</a:t>
            </a: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Soluciones Planteadas</a:t>
            </a:r>
            <a:endParaRPr lang="es-AR" sz="1200">
              <a:latin typeface="Roboto"/>
              <a:ea typeface="Roboto"/>
              <a:cs typeface="+mn-lt"/>
            </a:endParaRPr>
          </a:p>
          <a:p>
            <a:pPr marL="285750" indent="-285750">
              <a:buFont typeface="Arial,Sans-Serif"/>
              <a:buChar char="•"/>
            </a:pPr>
            <a:r>
              <a:rPr lang="es-AR" sz="1200">
                <a:latin typeface="Roboto"/>
                <a:ea typeface="Roboto"/>
                <a:cs typeface="+mn-lt"/>
              </a:rPr>
              <a:t>Formalización de equipo de definición de producto. Definición de procesos.</a:t>
            </a:r>
          </a:p>
          <a:p>
            <a:pPr marL="285750" indent="-285750">
              <a:buFont typeface="Arial,Sans-Serif"/>
              <a:buChar char="•"/>
            </a:pPr>
            <a:r>
              <a:rPr lang="es-AR" sz="1200">
                <a:latin typeface="Roboto"/>
                <a:ea typeface="Roboto"/>
                <a:cs typeface="+mn-lt"/>
              </a:rPr>
              <a:t>Generación y seguimiento de proyectos, para brindar soluciones a empresas que requieren Redes Privadas (</a:t>
            </a:r>
            <a:r>
              <a:rPr lang="es-AR" sz="1200" err="1">
                <a:latin typeface="Roboto"/>
                <a:ea typeface="Roboto"/>
                <a:cs typeface="+mn-lt"/>
              </a:rPr>
              <a:t>Allkem</a:t>
            </a:r>
            <a:r>
              <a:rPr lang="es-AR" sz="1200">
                <a:latin typeface="Roboto"/>
                <a:ea typeface="Roboto"/>
                <a:cs typeface="+mn-lt"/>
              </a:rPr>
              <a:t>, </a:t>
            </a:r>
            <a:r>
              <a:rPr lang="es-AR" sz="1200" err="1">
                <a:latin typeface="Roboto"/>
                <a:ea typeface="Roboto"/>
                <a:cs typeface="+mn-lt"/>
              </a:rPr>
              <a:t>Zijin</a:t>
            </a:r>
            <a:r>
              <a:rPr lang="es-AR" sz="1200">
                <a:latin typeface="Roboto"/>
                <a:ea typeface="Roboto"/>
                <a:cs typeface="+mn-lt"/>
              </a:rPr>
              <a:t>, Acindar).</a:t>
            </a:r>
          </a:p>
          <a:p>
            <a:pPr marL="285750" indent="-285750">
              <a:buFont typeface="Arial,Sans-Serif"/>
              <a:buChar char="•"/>
            </a:pPr>
            <a:r>
              <a:rPr lang="es-AR" sz="1200">
                <a:latin typeface="Roboto"/>
                <a:ea typeface="Roboto"/>
                <a:cs typeface="Calibri"/>
              </a:rPr>
              <a:t>Avances implementación de PoC NDAC con Nokia, con foco en modelo de operación.</a:t>
            </a:r>
          </a:p>
          <a:p>
            <a:pPr marL="285750" indent="-285750">
              <a:buFont typeface="Arial,Sans-Serif"/>
              <a:buChar char="•"/>
            </a:pPr>
            <a:r>
              <a:rPr lang="es-AR" sz="1200">
                <a:latin typeface="Roboto"/>
                <a:ea typeface="Roboto"/>
                <a:cs typeface="Calibri"/>
              </a:rPr>
              <a:t>Firma PFA (</a:t>
            </a:r>
            <a:r>
              <a:rPr lang="es-AR" sz="1200" err="1">
                <a:latin typeface="Roboto"/>
                <a:ea typeface="Roboto"/>
                <a:cs typeface="Calibri"/>
              </a:rPr>
              <a:t>Partner</a:t>
            </a:r>
            <a:r>
              <a:rPr lang="es-AR" sz="1200">
                <a:latin typeface="Roboto"/>
                <a:ea typeface="Roboto"/>
                <a:cs typeface="Calibri"/>
              </a:rPr>
              <a:t> </a:t>
            </a:r>
            <a:r>
              <a:rPr lang="es-AR" sz="1200" err="1">
                <a:latin typeface="Roboto"/>
                <a:ea typeface="Roboto"/>
                <a:cs typeface="Calibri"/>
              </a:rPr>
              <a:t>Frame</a:t>
            </a:r>
            <a:r>
              <a:rPr lang="es-AR" sz="1200">
                <a:latin typeface="Roboto"/>
                <a:ea typeface="Roboto"/>
                <a:cs typeface="Calibri"/>
              </a:rPr>
              <a:t> </a:t>
            </a:r>
            <a:r>
              <a:rPr lang="es-AR" sz="1200" err="1">
                <a:latin typeface="Roboto"/>
                <a:ea typeface="Roboto"/>
                <a:cs typeface="Calibri"/>
              </a:rPr>
              <a:t>Agreement</a:t>
            </a:r>
            <a:r>
              <a:rPr lang="es-AR" sz="1200">
                <a:latin typeface="Roboto"/>
                <a:ea typeface="Roboto"/>
                <a:cs typeface="Calibri"/>
              </a:rPr>
              <a:t>)</a:t>
            </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805904"/>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5110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35404" y="4978113"/>
            <a:ext cx="377501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b="1">
                <a:latin typeface="Roboto"/>
                <a:ea typeface="Roboto"/>
                <a:cs typeface="+mn-lt"/>
              </a:rPr>
              <a:t>Objetivo Q2: </a:t>
            </a:r>
            <a:r>
              <a:rPr lang="es-AR" sz="1100">
                <a:latin typeface="Roboto"/>
                <a:ea typeface="Roboto"/>
                <a:cs typeface="+mn-lt"/>
              </a:rPr>
              <a:t>Generar una visión de Red Privada como producto</a:t>
            </a:r>
          </a:p>
          <a:p>
            <a:endParaRPr lang="es-AR" sz="1100" b="1">
              <a:latin typeface="Roboto"/>
              <a:ea typeface="Roboto"/>
              <a:cs typeface="+mn-lt"/>
            </a:endParaRPr>
          </a:p>
          <a:p>
            <a:r>
              <a:rPr lang="es-AR" sz="1100" b="1">
                <a:latin typeface="Roboto"/>
                <a:ea typeface="Roboto"/>
                <a:cs typeface="+mn-lt"/>
              </a:rPr>
              <a:t>Key </a:t>
            </a:r>
            <a:r>
              <a:rPr lang="es-AR" sz="1100" b="1" err="1">
                <a:latin typeface="Roboto"/>
                <a:ea typeface="Roboto"/>
                <a:cs typeface="+mn-lt"/>
              </a:rPr>
              <a:t>Results</a:t>
            </a:r>
            <a:r>
              <a:rPr lang="es-AR" sz="1100" b="1">
                <a:latin typeface="Roboto"/>
                <a:ea typeface="Roboto"/>
                <a:cs typeface="+mn-lt"/>
              </a:rPr>
              <a:t> Q2</a:t>
            </a:r>
          </a:p>
          <a:p>
            <a:endParaRPr lang="es-AR" sz="1100" b="1">
              <a:latin typeface="Roboto"/>
              <a:ea typeface="Roboto"/>
              <a:cs typeface="+mn-lt"/>
            </a:endParaRPr>
          </a:p>
          <a:p>
            <a:pPr marL="171450" indent="-171450">
              <a:buFont typeface="Arial" panose="020B0604020202020204" pitchFamily="34" charset="0"/>
              <a:buChar char="•"/>
            </a:pPr>
            <a:r>
              <a:rPr lang="es-AR" sz="1100">
                <a:latin typeface="Roboto"/>
                <a:ea typeface="Roboto"/>
                <a:cs typeface="+mn-lt"/>
              </a:rPr>
              <a:t>Formalizar equipo de trabajo y proceso de seguimiento de proyectos </a:t>
            </a:r>
            <a:r>
              <a:rPr lang="es-AR" sz="1100" b="1">
                <a:solidFill>
                  <a:schemeClr val="accent6">
                    <a:lumMod val="75000"/>
                  </a:schemeClr>
                </a:solidFill>
                <a:latin typeface="Roboto"/>
                <a:ea typeface="Roboto"/>
                <a:cs typeface="+mn-lt"/>
              </a:rPr>
              <a:t>80%</a:t>
            </a:r>
          </a:p>
          <a:p>
            <a:pPr marL="171450" indent="-171450">
              <a:buFont typeface="Arial" panose="020B0604020202020204" pitchFamily="34" charset="0"/>
              <a:buChar char="•"/>
            </a:pPr>
            <a:r>
              <a:rPr lang="es-AR" sz="1100">
                <a:latin typeface="Roboto"/>
                <a:ea typeface="Roboto"/>
                <a:cs typeface="+mn-lt"/>
              </a:rPr>
              <a:t>Definir portfolio de soluciones a utilizar </a:t>
            </a:r>
            <a:r>
              <a:rPr lang="es-AR" sz="1100" b="1">
                <a:solidFill>
                  <a:schemeClr val="accent6">
                    <a:lumMod val="75000"/>
                  </a:schemeClr>
                </a:solidFill>
                <a:latin typeface="Roboto"/>
                <a:ea typeface="Roboto"/>
                <a:cs typeface="+mn-lt"/>
              </a:rPr>
              <a:t>70%</a:t>
            </a:r>
          </a:p>
          <a:p>
            <a:pPr marL="171450" indent="-171450">
              <a:buFont typeface="Arial" panose="020B0604020202020204" pitchFamily="34" charset="0"/>
              <a:buChar char="•"/>
            </a:pPr>
            <a:r>
              <a:rPr lang="es-AR" sz="1100">
                <a:latin typeface="Roboto"/>
                <a:ea typeface="Roboto"/>
                <a:cs typeface="+mn-lt"/>
              </a:rPr>
              <a:t>Cerrar acuerdo para implementación PoC NDAC y lograr firma PFA </a:t>
            </a:r>
            <a:r>
              <a:rPr lang="es-AR" sz="1100" b="1">
                <a:solidFill>
                  <a:schemeClr val="accent6">
                    <a:lumMod val="75000"/>
                  </a:schemeClr>
                </a:solidFill>
                <a:latin typeface="Roboto"/>
                <a:ea typeface="Roboto"/>
                <a:cs typeface="+mn-lt"/>
              </a:rPr>
              <a:t>80%</a:t>
            </a:r>
            <a:endParaRPr lang="es-AR" sz="1100">
              <a:latin typeface="Roboto"/>
              <a:ea typeface="Roboto"/>
              <a:cs typeface="+mn-lt"/>
            </a:endParaRP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167610"/>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032509"/>
            <a:ext cx="2880402" cy="1723549"/>
          </a:xfrm>
          <a:prstGeom prst="rect">
            <a:avLst/>
          </a:prstGeom>
          <a:noFill/>
        </p:spPr>
        <p:txBody>
          <a:bodyPr wrap="square" lIns="91440" tIns="45720" rIns="91440" bIns="45720" rtlCol="0" anchor="t">
            <a:spAutoFit/>
          </a:bodyPr>
          <a:lstStyle/>
          <a:p>
            <a:endParaRPr lang="es-AR" sz="1100" b="1">
              <a:latin typeface="Roboto"/>
              <a:ea typeface="Roboto"/>
              <a:cs typeface="Roboto"/>
            </a:endParaRPr>
          </a:p>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cs typeface="Roboto"/>
            </a:endParaRPr>
          </a:p>
          <a:p>
            <a:pPr marL="171450" indent="-171450">
              <a:buFont typeface="Arial,Sans-Serif"/>
              <a:buChar char="•"/>
            </a:pPr>
            <a:r>
              <a:rPr lang="es-AR" sz="1100">
                <a:latin typeface="Roboto"/>
                <a:ea typeface="Roboto"/>
                <a:cs typeface="+mn-lt"/>
              </a:rPr>
              <a:t>SI, apuntamos a ser líderes en la implementación de Redes Privadas</a:t>
            </a:r>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r>
              <a:rPr lang="es-AR" sz="1100" b="1">
                <a:ea typeface="+mn-lt"/>
                <a:cs typeface="+mn-lt"/>
              </a:rPr>
              <a:t>Transformación Tecnológica/Cultural</a:t>
            </a:r>
            <a:endParaRPr lang="es-AR" sz="1100">
              <a:ea typeface="+mn-lt"/>
              <a:cs typeface="+mn-lt"/>
            </a:endParaRPr>
          </a:p>
          <a:p>
            <a:pPr marL="171450" indent="-171450">
              <a:buFont typeface="Arial,Sans-Serif"/>
              <a:buChar char="•"/>
            </a:pPr>
            <a:r>
              <a:rPr lang="es-AR" sz="1100">
                <a:latin typeface="Roboto"/>
                <a:ea typeface="Roboto"/>
                <a:cs typeface="+mn-lt"/>
              </a:rPr>
              <a:t>SI</a:t>
            </a:r>
            <a:endParaRPr lang="es-AR" sz="1100">
              <a:latin typeface="Roboto"/>
              <a:ea typeface="Roboto"/>
              <a:cs typeface="Lato"/>
            </a:endParaRPr>
          </a:p>
          <a:p>
            <a:endParaRPr lang="es-AR" sz="1100">
              <a:solidFill>
                <a:schemeClr val="bg1"/>
              </a:solidFill>
              <a:latin typeface="Roboto"/>
              <a:ea typeface="Roboto"/>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145398"/>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endParaRPr lang="es-AR" sz="1100" b="1">
              <a:latin typeface="Roboto"/>
              <a:ea typeface="Roboto"/>
              <a:cs typeface="Roboto"/>
            </a:endParaRPr>
          </a:p>
          <a:p>
            <a:r>
              <a:rPr lang="es-AR" sz="1100" b="1">
                <a:latin typeface="Roboto"/>
                <a:ea typeface="Roboto"/>
                <a:cs typeface="Roboto"/>
              </a:rPr>
              <a:t>Reducción Opex/Capex</a:t>
            </a:r>
            <a:endParaRPr lang="es-AR" sz="1100" b="1">
              <a:latin typeface="Roboto" panose="02000000000000000000" pitchFamily="2" charset="0"/>
              <a:ea typeface="Roboto" panose="02000000000000000000" pitchFamily="2" charset="0"/>
              <a:cs typeface="Roboto"/>
            </a:endParaRPr>
          </a:p>
          <a:p>
            <a:pPr marL="171450" indent="-171450">
              <a:buFont typeface="Arial,Sans-Serif"/>
              <a:buChar char="•"/>
            </a:pPr>
            <a:r>
              <a:rPr lang="es-AR" sz="1100">
                <a:latin typeface="Roboto"/>
                <a:ea typeface="Roboto"/>
                <a:cs typeface="+mn-lt"/>
              </a:rPr>
              <a:t>NO, se apunta a generar valor B2B</a:t>
            </a:r>
            <a:endParaRPr lang="es-AR" sz="1000">
              <a:latin typeface="Roboto"/>
              <a:ea typeface="Roboto"/>
            </a:endParaRPr>
          </a:p>
          <a:p>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cs typeface="Roboto"/>
            </a:endParaRPr>
          </a:p>
          <a:p>
            <a:r>
              <a:rPr lang="es-AR" sz="1100">
                <a:latin typeface="Roboto"/>
                <a:ea typeface="Roboto"/>
                <a:cs typeface="+mn-lt"/>
              </a:rPr>
              <a:t>Eficiencia operativa/Aumento de capacidad de una Plataforma</a:t>
            </a:r>
          </a:p>
          <a:p>
            <a:pPr marL="171450" indent="-171450">
              <a:buFont typeface="Arial" panose="020B0604020202020204" pitchFamily="34" charset="0"/>
              <a:buChar char="•"/>
            </a:pPr>
            <a:r>
              <a:rPr lang="es-AR" sz="1100">
                <a:latin typeface="Roboto"/>
                <a:ea typeface="Roboto"/>
                <a:cs typeface="+mn-lt"/>
              </a:rPr>
              <a:t>NO</a:t>
            </a:r>
          </a:p>
        </p:txBody>
      </p:sp>
      <p:pic>
        <p:nvPicPr>
          <p:cNvPr id="9" name="Imagen 8">
            <a:extLst>
              <a:ext uri="{FF2B5EF4-FFF2-40B4-BE49-F238E27FC236}">
                <a16:creationId xmlns:a16="http://schemas.microsoft.com/office/drawing/2014/main" id="{1495E473-1223-D41D-727D-E0812B263EBE}"/>
              </a:ext>
            </a:extLst>
          </p:cNvPr>
          <p:cNvPicPr>
            <a:picLocks noChangeAspect="1"/>
          </p:cNvPicPr>
          <p:nvPr/>
        </p:nvPicPr>
        <p:blipFill>
          <a:blip r:embed="rId8"/>
          <a:stretch>
            <a:fillRect/>
          </a:stretch>
        </p:blipFill>
        <p:spPr>
          <a:xfrm>
            <a:off x="6641304" y="1201691"/>
            <a:ext cx="5473330" cy="2881310"/>
          </a:xfrm>
          <a:prstGeom prst="rect">
            <a:avLst/>
          </a:prstGeom>
        </p:spPr>
      </p:pic>
      <p:sp>
        <p:nvSpPr>
          <p:cNvPr id="5" name="Rectángulo redondeado 5">
            <a:extLst>
              <a:ext uri="{FF2B5EF4-FFF2-40B4-BE49-F238E27FC236}">
                <a16:creationId xmlns:a16="http://schemas.microsoft.com/office/drawing/2014/main" id="{EB623E37-CAF5-8B29-16FE-B9862BA94F3F}"/>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
        <p:nvSpPr>
          <p:cNvPr id="11" name="Rectángulo redondeado 10">
            <a:extLst>
              <a:ext uri="{FF2B5EF4-FFF2-40B4-BE49-F238E27FC236}">
                <a16:creationId xmlns:a16="http://schemas.microsoft.com/office/drawing/2014/main" id="{5AE5091B-AC82-0C8D-F35F-FA86D207B5E3}"/>
              </a:ext>
            </a:extLst>
          </p:cNvPr>
          <p:cNvSpPr/>
          <p:nvPr/>
        </p:nvSpPr>
        <p:spPr>
          <a:xfrm>
            <a:off x="4035462" y="379767"/>
            <a:ext cx="1197421" cy="342445"/>
          </a:xfrm>
          <a:prstGeom prst="roundRect">
            <a:avLst>
              <a:gd name="adj" fmla="val 32379"/>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err="1">
                <a:solidFill>
                  <a:schemeClr val="bg1"/>
                </a:solidFill>
              </a:rPr>
              <a:t>Private</a:t>
            </a:r>
            <a:r>
              <a:rPr lang="es-AR" sz="1000" b="1">
                <a:solidFill>
                  <a:schemeClr val="bg1"/>
                </a:solidFill>
              </a:rPr>
              <a:t> Networks 4G/5G</a:t>
            </a:r>
          </a:p>
        </p:txBody>
      </p:sp>
    </p:spTree>
    <p:extLst>
      <p:ext uri="{BB962C8B-B14F-4D97-AF65-F5344CB8AC3E}">
        <p14:creationId xmlns:p14="http://schemas.microsoft.com/office/powerpoint/2010/main" val="2290296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38200" y="1501903"/>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CE759D7F-E61E-3299-9AB3-D474D2F6B85E}"/>
              </a:ext>
            </a:extLst>
          </p:cNvPr>
          <p:cNvSpPr>
            <a:spLocks noGrp="1"/>
          </p:cNvSpPr>
          <p:nvPr>
            <p:ph type="ctrTitle"/>
          </p:nvPr>
        </p:nvSpPr>
        <p:spPr>
          <a:xfrm>
            <a:off x="286544" y="294787"/>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BREAK  (</a:t>
            </a:r>
            <a:r>
              <a:rPr lang="en-US" sz="4400">
                <a:solidFill>
                  <a:schemeClr val="tx1"/>
                </a:solidFill>
              </a:rPr>
              <a:t>5</a:t>
            </a:r>
            <a:r>
              <a:rPr lang="en-US" sz="4400" kern="1200">
                <a:solidFill>
                  <a:schemeClr val="tx1"/>
                </a:solidFill>
                <a:latin typeface="+mj-lt"/>
                <a:ea typeface="+mj-ea"/>
                <a:cs typeface="+mj-cs"/>
              </a:rPr>
              <a:t> min)</a:t>
            </a:r>
          </a:p>
        </p:txBody>
      </p:sp>
      <p:pic>
        <p:nvPicPr>
          <p:cNvPr id="14" name="Imagen 13" descr="Surtido de cuatro cervezas">
            <a:extLst>
              <a:ext uri="{FF2B5EF4-FFF2-40B4-BE49-F238E27FC236}">
                <a16:creationId xmlns:a16="http://schemas.microsoft.com/office/drawing/2014/main" id="{1BC3DF12-A501-37D4-858D-A830248238E4}"/>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5761" r="1" b="14924"/>
          <a:stretch/>
        </p:blipFill>
        <p:spPr>
          <a:xfrm>
            <a:off x="838200" y="1843088"/>
            <a:ext cx="2689225" cy="1389063"/>
          </a:xfrm>
          <a:prstGeom prst="rect">
            <a:avLst/>
          </a:prstGeom>
        </p:spPr>
      </p:pic>
      <p:pic>
        <p:nvPicPr>
          <p:cNvPr id="15" name="Imagen 14" descr="Primer plano de hamburguesa">
            <a:extLst>
              <a:ext uri="{FF2B5EF4-FFF2-40B4-BE49-F238E27FC236}">
                <a16:creationId xmlns:a16="http://schemas.microsoft.com/office/drawing/2014/main" id="{9DD7FAC2-F15E-F9D4-1268-B5C51524F23E}"/>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5237" r="1" b="4962"/>
          <a:stretch/>
        </p:blipFill>
        <p:spPr>
          <a:xfrm>
            <a:off x="838200" y="3303588"/>
            <a:ext cx="2689225" cy="1393825"/>
          </a:xfrm>
          <a:prstGeom prst="rect">
            <a:avLst/>
          </a:prstGeom>
        </p:spPr>
      </p:pic>
      <p:pic>
        <p:nvPicPr>
          <p:cNvPr id="16" name="Imagen 15" descr="Hogaza de pan en una tabla de cortar">
            <a:extLst>
              <a:ext uri="{FF2B5EF4-FFF2-40B4-BE49-F238E27FC236}">
                <a16:creationId xmlns:a16="http://schemas.microsoft.com/office/drawing/2014/main" id="{22999626-CD64-F9F3-5F4B-5804F159A6AB}"/>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9992" b="10701"/>
          <a:stretch/>
        </p:blipFill>
        <p:spPr>
          <a:xfrm>
            <a:off x="838200" y="4768850"/>
            <a:ext cx="2689225" cy="1389063"/>
          </a:xfrm>
          <a:prstGeom prst="rect">
            <a:avLst/>
          </a:prstGeom>
        </p:spPr>
      </p:pic>
      <p:pic>
        <p:nvPicPr>
          <p:cNvPr id="17" name="Imagen 16" descr="Hoja dibujada en un café capuchino">
            <a:extLst>
              <a:ext uri="{FF2B5EF4-FFF2-40B4-BE49-F238E27FC236}">
                <a16:creationId xmlns:a16="http://schemas.microsoft.com/office/drawing/2014/main" id="{76E4FF46-A7E9-E52E-BBB1-BC2915371B7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598863" y="1843088"/>
            <a:ext cx="3890963" cy="2506663"/>
          </a:xfrm>
          <a:prstGeom prst="rect">
            <a:avLst/>
          </a:prstGeom>
        </p:spPr>
      </p:pic>
      <p:pic>
        <p:nvPicPr>
          <p:cNvPr id="18" name="Imagen 17" descr="Juego de tetera y taza negra">
            <a:extLst>
              <a:ext uri="{FF2B5EF4-FFF2-40B4-BE49-F238E27FC236}">
                <a16:creationId xmlns:a16="http://schemas.microsoft.com/office/drawing/2014/main" id="{15242570-5AA8-4E55-B9A1-D917087CB95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562850" y="1843088"/>
            <a:ext cx="3790950" cy="2506663"/>
          </a:xfrm>
          <a:prstGeom prst="rect">
            <a:avLst/>
          </a:prstGeom>
        </p:spPr>
      </p:pic>
      <p:pic>
        <p:nvPicPr>
          <p:cNvPr id="19" name="Imagen 18" descr="Vista superior de paletas coloridas en hielo">
            <a:extLst>
              <a:ext uri="{FF2B5EF4-FFF2-40B4-BE49-F238E27FC236}">
                <a16:creationId xmlns:a16="http://schemas.microsoft.com/office/drawing/2014/main" id="{7D71BF2C-1657-2384-470A-F32A73C2793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598863" y="4421188"/>
            <a:ext cx="2644775" cy="1738313"/>
          </a:xfrm>
          <a:prstGeom prst="rect">
            <a:avLst/>
          </a:prstGeom>
        </p:spPr>
      </p:pic>
      <p:pic>
        <p:nvPicPr>
          <p:cNvPr id="20" name="Imagen 19" descr="Vino rojo vertiéndose desde una botella de vino en una copa de vino">
            <a:extLst>
              <a:ext uri="{FF2B5EF4-FFF2-40B4-BE49-F238E27FC236}">
                <a16:creationId xmlns:a16="http://schemas.microsoft.com/office/drawing/2014/main" id="{D150C862-18E8-773A-A523-A6683DD8F756}"/>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t="18230" r="-2" b="755"/>
          <a:stretch/>
        </p:blipFill>
        <p:spPr>
          <a:xfrm>
            <a:off x="6316663" y="4421188"/>
            <a:ext cx="1600200" cy="1738313"/>
          </a:xfrm>
          <a:prstGeom prst="rect">
            <a:avLst/>
          </a:prstGeom>
        </p:spPr>
      </p:pic>
      <p:pic>
        <p:nvPicPr>
          <p:cNvPr id="21" name="Imagen 20" descr="Una puerta abierta de un baño">
            <a:extLst>
              <a:ext uri="{FF2B5EF4-FFF2-40B4-BE49-F238E27FC236}">
                <a16:creationId xmlns:a16="http://schemas.microsoft.com/office/drawing/2014/main" id="{A86E3FC6-B85E-1DD1-92ED-F069E8D04820}"/>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t="4812" b="15964"/>
          <a:stretch/>
        </p:blipFill>
        <p:spPr>
          <a:xfrm>
            <a:off x="7986713" y="4421188"/>
            <a:ext cx="3367088" cy="1738313"/>
          </a:xfrm>
          <a:prstGeom prst="rect">
            <a:avLst/>
          </a:prstGeom>
        </p:spPr>
      </p:pic>
    </p:spTree>
    <p:extLst>
      <p:ext uri="{BB962C8B-B14F-4D97-AF65-F5344CB8AC3E}">
        <p14:creationId xmlns:p14="http://schemas.microsoft.com/office/powerpoint/2010/main" val="7655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0972AE-6233-AF45-8FF4-FCE83F0906CB}"/>
              </a:ext>
            </a:extLst>
          </p:cNvPr>
          <p:cNvSpPr txBox="1"/>
          <p:nvPr/>
        </p:nvSpPr>
        <p:spPr>
          <a:xfrm>
            <a:off x="397532" y="415426"/>
            <a:ext cx="11482524" cy="4801314"/>
          </a:xfrm>
          <a:prstGeom prst="rect">
            <a:avLst/>
          </a:prstGeom>
          <a:noFill/>
        </p:spPr>
        <p:txBody>
          <a:bodyPr wrap="square" rtlCol="0">
            <a:spAutoFit/>
          </a:bodyPr>
          <a:lstStyle/>
          <a:p>
            <a:r>
              <a:rPr lang="en-US" err="1"/>
              <a:t>Dudas</a:t>
            </a:r>
            <a:endParaRPr lang="en-US"/>
          </a:p>
          <a:p>
            <a:endParaRPr lang="en-US"/>
          </a:p>
          <a:p>
            <a:pPr marL="285750" indent="-285750">
              <a:buFontTx/>
              <a:buChar char="-"/>
            </a:pPr>
            <a:r>
              <a:rPr lang="en-US"/>
              <a:t>Como se </a:t>
            </a:r>
            <a:r>
              <a:rPr lang="en-US" err="1"/>
              <a:t>conectan</a:t>
            </a:r>
            <a:r>
              <a:rPr lang="en-US"/>
              <a:t> </a:t>
            </a:r>
            <a:r>
              <a:rPr lang="en-US" err="1"/>
              <a:t>los</a:t>
            </a:r>
            <a:r>
              <a:rPr lang="en-US"/>
              <a:t> </a:t>
            </a:r>
            <a:r>
              <a:rPr lang="en-US" err="1"/>
              <a:t>titulo</a:t>
            </a:r>
            <a:r>
              <a:rPr lang="en-US"/>
              <a:t> de </a:t>
            </a:r>
            <a:r>
              <a:rPr lang="en-US" err="1"/>
              <a:t>los</a:t>
            </a:r>
            <a:r>
              <a:rPr lang="en-US"/>
              <a:t> </a:t>
            </a:r>
            <a:r>
              <a:rPr lang="en-US" err="1"/>
              <a:t>temas</a:t>
            </a:r>
            <a:r>
              <a:rPr lang="en-US"/>
              <a:t> de las </a:t>
            </a:r>
            <a:r>
              <a:rPr lang="en-US" err="1"/>
              <a:t>salas</a:t>
            </a:r>
            <a:r>
              <a:rPr lang="en-US"/>
              <a:t> con </a:t>
            </a:r>
            <a:r>
              <a:rPr lang="en-US" err="1"/>
              <a:t>los</a:t>
            </a:r>
            <a:r>
              <a:rPr lang="en-US"/>
              <a:t> OKRs o con las </a:t>
            </a:r>
            <a:r>
              <a:rPr lang="en-US" err="1"/>
              <a:t>iniciativas</a:t>
            </a:r>
            <a:r>
              <a:rPr lang="en-US"/>
              <a:t> del RMP </a:t>
            </a:r>
            <a:r>
              <a:rPr lang="en-US" err="1"/>
              <a:t>Tecn</a:t>
            </a:r>
            <a:r>
              <a:rPr lang="en-US"/>
              <a:t>? </a:t>
            </a:r>
            <a:r>
              <a:rPr lang="en-US" err="1"/>
              <a:t>Seria</a:t>
            </a:r>
            <a:r>
              <a:rPr lang="en-US"/>
              <a:t> bueno </a:t>
            </a:r>
            <a:r>
              <a:rPr lang="en-US" err="1"/>
              <a:t>poner</a:t>
            </a:r>
            <a:r>
              <a:rPr lang="en-US"/>
              <a:t>  </a:t>
            </a:r>
            <a:r>
              <a:rPr lang="en-US" err="1"/>
              <a:t>como</a:t>
            </a:r>
            <a:r>
              <a:rPr lang="en-US"/>
              <a:t> </a:t>
            </a:r>
            <a:r>
              <a:rPr lang="en-US" err="1"/>
              <a:t>titulo</a:t>
            </a:r>
            <a:r>
              <a:rPr lang="en-US"/>
              <a:t> las </a:t>
            </a:r>
            <a:r>
              <a:rPr lang="en-US" err="1"/>
              <a:t>iniciativas</a:t>
            </a:r>
            <a:r>
              <a:rPr lang="en-US"/>
              <a:t> y </a:t>
            </a:r>
            <a:r>
              <a:rPr lang="en-US" err="1"/>
              <a:t>aclarar</a:t>
            </a:r>
            <a:r>
              <a:rPr lang="en-US"/>
              <a:t> </a:t>
            </a:r>
            <a:r>
              <a:rPr lang="en-US" err="1"/>
              <a:t>en</a:t>
            </a:r>
            <a:r>
              <a:rPr lang="en-US"/>
              <a:t> </a:t>
            </a:r>
            <a:r>
              <a:rPr lang="en-US" err="1"/>
              <a:t>el</a:t>
            </a:r>
            <a:r>
              <a:rPr lang="en-US"/>
              <a:t> </a:t>
            </a:r>
            <a:r>
              <a:rPr lang="en-US" err="1"/>
              <a:t>texto</a:t>
            </a:r>
            <a:r>
              <a:rPr lang="en-US"/>
              <a:t> </a:t>
            </a:r>
            <a:r>
              <a:rPr lang="en-US" err="1"/>
              <a:t>el</a:t>
            </a:r>
            <a:r>
              <a:rPr lang="en-US"/>
              <a:t> </a:t>
            </a:r>
            <a:r>
              <a:rPr lang="en-US" err="1"/>
              <a:t>detalle</a:t>
            </a:r>
            <a:r>
              <a:rPr lang="en-US"/>
              <a:t> </a:t>
            </a:r>
            <a:r>
              <a:rPr lang="en-US" err="1"/>
              <a:t>ej</a:t>
            </a:r>
            <a:r>
              <a:rPr lang="en-US"/>
              <a:t>: </a:t>
            </a:r>
            <a:r>
              <a:rPr lang="en-US" err="1"/>
              <a:t>Virt</a:t>
            </a:r>
            <a:r>
              <a:rPr lang="en-US"/>
              <a:t> </a:t>
            </a:r>
            <a:r>
              <a:rPr lang="en-US" err="1"/>
              <a:t>Acceso</a:t>
            </a:r>
            <a:r>
              <a:rPr lang="en-US"/>
              <a:t> </a:t>
            </a:r>
            <a:r>
              <a:rPr lang="en-US">
                <a:sym typeface="Wingdings" pitchFamily="2" charset="2"/>
              </a:rPr>
              <a:t> </a:t>
            </a:r>
            <a:r>
              <a:rPr lang="en-US" err="1">
                <a:sym typeface="Wingdings" pitchFamily="2" charset="2"/>
              </a:rPr>
              <a:t>vCCAP</a:t>
            </a:r>
            <a:r>
              <a:rPr lang="en-US">
                <a:sym typeface="Wingdings" pitchFamily="2" charset="2"/>
              </a:rPr>
              <a:t>/</a:t>
            </a:r>
            <a:r>
              <a:rPr lang="en-US" err="1">
                <a:sym typeface="Wingdings" pitchFamily="2" charset="2"/>
              </a:rPr>
              <a:t>vBNG</a:t>
            </a:r>
            <a:r>
              <a:rPr lang="en-US">
                <a:sym typeface="Wingdings" pitchFamily="2" charset="2"/>
              </a:rPr>
              <a:t>, </a:t>
            </a:r>
            <a:endParaRPr lang="en-US"/>
          </a:p>
          <a:p>
            <a:pPr marL="285750" indent="-285750">
              <a:buFontTx/>
              <a:buChar char="-"/>
            </a:pPr>
            <a:r>
              <a:rPr lang="en-US"/>
              <a:t>La Sala 4 </a:t>
            </a:r>
            <a:r>
              <a:rPr lang="en-US" err="1"/>
              <a:t>llegamos</a:t>
            </a:r>
            <a:r>
              <a:rPr lang="en-US"/>
              <a:t>  </a:t>
            </a:r>
            <a:r>
              <a:rPr lang="en-US" err="1"/>
              <a:t>poder</a:t>
            </a:r>
            <a:r>
              <a:rPr lang="en-US"/>
              <a:t> </a:t>
            </a:r>
            <a:r>
              <a:rPr lang="en-US" err="1"/>
              <a:t>hablar</a:t>
            </a:r>
            <a:r>
              <a:rPr lang="en-US"/>
              <a:t> de </a:t>
            </a:r>
            <a:r>
              <a:rPr lang="en-US" err="1"/>
              <a:t>todos</a:t>
            </a:r>
            <a:r>
              <a:rPr lang="en-US"/>
              <a:t> </a:t>
            </a:r>
            <a:r>
              <a:rPr lang="en-US" err="1"/>
              <a:t>los</a:t>
            </a:r>
            <a:r>
              <a:rPr lang="en-US"/>
              <a:t> </a:t>
            </a:r>
            <a:r>
              <a:rPr lang="en-US" err="1"/>
              <a:t>temas</a:t>
            </a:r>
            <a:r>
              <a:rPr lang="en-US"/>
              <a:t> </a:t>
            </a:r>
            <a:r>
              <a:rPr lang="en-US" err="1"/>
              <a:t>indicados</a:t>
            </a:r>
            <a:r>
              <a:rPr lang="en-US"/>
              <a:t>?</a:t>
            </a:r>
          </a:p>
          <a:p>
            <a:pPr marL="285750" indent="-285750">
              <a:buFontTx/>
              <a:buChar char="-"/>
            </a:pPr>
            <a:r>
              <a:rPr lang="en-US" err="1"/>
              <a:t>Vamos</a:t>
            </a:r>
            <a:r>
              <a:rPr lang="en-US"/>
              <a:t> a </a:t>
            </a:r>
            <a:r>
              <a:rPr lang="en-US" err="1"/>
              <a:t>llegar</a:t>
            </a:r>
            <a:r>
              <a:rPr lang="en-US"/>
              <a:t> a </a:t>
            </a:r>
            <a:r>
              <a:rPr lang="en-US" err="1"/>
              <a:t>hacer</a:t>
            </a:r>
            <a:r>
              <a:rPr lang="en-US"/>
              <a:t> algo de lo de VR/AR </a:t>
            </a:r>
            <a:r>
              <a:rPr lang="en-US" err="1"/>
              <a:t>en</a:t>
            </a:r>
            <a:r>
              <a:rPr lang="en-US"/>
              <a:t> </a:t>
            </a:r>
            <a:r>
              <a:rPr lang="en-US" err="1"/>
              <a:t>el</a:t>
            </a:r>
            <a:r>
              <a:rPr lang="en-US"/>
              <a:t> 2023? </a:t>
            </a:r>
          </a:p>
          <a:p>
            <a:pPr marL="285750" indent="-285750">
              <a:buFontTx/>
              <a:buChar char="-"/>
            </a:pPr>
            <a:r>
              <a:rPr lang="en-US" err="1"/>
              <a:t>En</a:t>
            </a:r>
            <a:r>
              <a:rPr lang="en-US"/>
              <a:t> general </a:t>
            </a:r>
            <a:r>
              <a:rPr lang="en-US" err="1"/>
              <a:t>cuando</a:t>
            </a:r>
            <a:r>
              <a:rPr lang="en-US"/>
              <a:t> al pie de </a:t>
            </a:r>
            <a:r>
              <a:rPr lang="en-US" err="1"/>
              <a:t>cada</a:t>
            </a:r>
            <a:r>
              <a:rPr lang="en-US"/>
              <a:t> </a:t>
            </a:r>
            <a:r>
              <a:rPr lang="en-US" err="1"/>
              <a:t>Iniciativa</a:t>
            </a:r>
            <a:r>
              <a:rPr lang="en-US"/>
              <a:t> </a:t>
            </a:r>
            <a:r>
              <a:rPr lang="en-US" err="1"/>
              <a:t>ponemos</a:t>
            </a:r>
            <a:r>
              <a:rPr lang="en-US"/>
              <a:t> </a:t>
            </a:r>
            <a:r>
              <a:rPr lang="en-US" err="1"/>
              <a:t>los</a:t>
            </a:r>
            <a:r>
              <a:rPr lang="en-US"/>
              <a:t> OKRs lo </a:t>
            </a:r>
            <a:r>
              <a:rPr lang="en-US" err="1"/>
              <a:t>estamos</a:t>
            </a:r>
            <a:r>
              <a:rPr lang="en-US"/>
              <a:t> </a:t>
            </a:r>
            <a:r>
              <a:rPr lang="en-US" err="1"/>
              <a:t>haciendo</a:t>
            </a:r>
            <a:r>
              <a:rPr lang="en-US"/>
              <a:t> </a:t>
            </a:r>
            <a:r>
              <a:rPr lang="en-US" err="1"/>
              <a:t>diferente</a:t>
            </a:r>
            <a:r>
              <a:rPr lang="en-US"/>
              <a:t>, </a:t>
            </a:r>
            <a:r>
              <a:rPr lang="en-US" err="1"/>
              <a:t>en</a:t>
            </a:r>
            <a:r>
              <a:rPr lang="en-US"/>
              <a:t> </a:t>
            </a:r>
            <a:r>
              <a:rPr lang="en-US" err="1"/>
              <a:t>algunos</a:t>
            </a:r>
            <a:r>
              <a:rPr lang="en-US"/>
              <a:t> </a:t>
            </a:r>
            <a:r>
              <a:rPr lang="en-US" err="1"/>
              <a:t>casos</a:t>
            </a:r>
            <a:r>
              <a:rPr lang="en-US"/>
              <a:t> se pone solo </a:t>
            </a:r>
            <a:r>
              <a:rPr lang="en-US" err="1"/>
              <a:t>el</a:t>
            </a:r>
            <a:r>
              <a:rPr lang="en-US"/>
              <a:t> Obj, </a:t>
            </a:r>
            <a:r>
              <a:rPr lang="en-US" err="1"/>
              <a:t>en</a:t>
            </a:r>
            <a:r>
              <a:rPr lang="en-US"/>
              <a:t> </a:t>
            </a:r>
            <a:r>
              <a:rPr lang="en-US" err="1"/>
              <a:t>otros</a:t>
            </a:r>
            <a:r>
              <a:rPr lang="en-US"/>
              <a:t> </a:t>
            </a:r>
            <a:r>
              <a:rPr lang="en-US" err="1"/>
              <a:t>el</a:t>
            </a:r>
            <a:r>
              <a:rPr lang="en-US"/>
              <a:t> Obj y % </a:t>
            </a:r>
            <a:r>
              <a:rPr lang="en-US" err="1"/>
              <a:t>logro</a:t>
            </a:r>
            <a:r>
              <a:rPr lang="en-US"/>
              <a:t> del VO, </a:t>
            </a:r>
            <a:r>
              <a:rPr lang="en-US" err="1"/>
              <a:t>en</a:t>
            </a:r>
            <a:r>
              <a:rPr lang="en-US"/>
              <a:t> </a:t>
            </a:r>
            <a:r>
              <a:rPr lang="en-US" err="1"/>
              <a:t>otro</a:t>
            </a:r>
            <a:r>
              <a:rPr lang="en-US"/>
              <a:t> se indica con un </a:t>
            </a:r>
            <a:r>
              <a:rPr lang="en-US" err="1"/>
              <a:t>Circulo</a:t>
            </a:r>
            <a:r>
              <a:rPr lang="en-US"/>
              <a:t> y % de valor. </a:t>
            </a:r>
            <a:r>
              <a:rPr lang="en-US" err="1"/>
              <a:t>Unifiquemos</a:t>
            </a:r>
            <a:r>
              <a:rPr lang="en-US"/>
              <a:t> , </a:t>
            </a:r>
            <a:r>
              <a:rPr lang="en-US" err="1"/>
              <a:t>usemos</a:t>
            </a:r>
            <a:r>
              <a:rPr lang="en-US"/>
              <a:t> </a:t>
            </a:r>
            <a:r>
              <a:rPr lang="en-US" err="1"/>
              <a:t>mismo</a:t>
            </a:r>
            <a:r>
              <a:rPr lang="en-US"/>
              <a:t> </a:t>
            </a:r>
            <a:r>
              <a:rPr lang="en-US" err="1"/>
              <a:t>criterios</a:t>
            </a:r>
            <a:r>
              <a:rPr lang="en-US"/>
              <a:t>, </a:t>
            </a:r>
            <a:r>
              <a:rPr lang="en-US" err="1"/>
              <a:t>mismos</a:t>
            </a:r>
            <a:r>
              <a:rPr lang="en-US"/>
              <a:t> </a:t>
            </a:r>
            <a:r>
              <a:rPr lang="en-US" err="1"/>
              <a:t>formatos</a:t>
            </a:r>
            <a:r>
              <a:rPr lang="en-US"/>
              <a:t>, </a:t>
            </a:r>
            <a:r>
              <a:rPr lang="en-US" err="1"/>
              <a:t>mismo</a:t>
            </a:r>
            <a:r>
              <a:rPr lang="en-US"/>
              <a:t> </a:t>
            </a:r>
            <a:r>
              <a:rPr lang="en-US" err="1"/>
              <a:t>colores</a:t>
            </a:r>
            <a:r>
              <a:rPr lang="en-US"/>
              <a:t>, </a:t>
            </a:r>
            <a:r>
              <a:rPr lang="en-US" err="1"/>
              <a:t>etc</a:t>
            </a:r>
            <a:r>
              <a:rPr lang="en-US"/>
              <a:t> </a:t>
            </a:r>
          </a:p>
          <a:p>
            <a:pPr marL="285750" indent="-285750">
              <a:buFontTx/>
              <a:buChar char="-"/>
            </a:pPr>
            <a:r>
              <a:rPr lang="en-US"/>
              <a:t>Si no </a:t>
            </a:r>
            <a:r>
              <a:rPr lang="en-US" err="1"/>
              <a:t>hubo</a:t>
            </a:r>
            <a:r>
              <a:rPr lang="en-US"/>
              <a:t> </a:t>
            </a:r>
            <a:r>
              <a:rPr lang="en-US" err="1"/>
              <a:t>progresos</a:t>
            </a:r>
            <a:r>
              <a:rPr lang="en-US"/>
              <a:t> de un Q al </a:t>
            </a:r>
            <a:r>
              <a:rPr lang="en-US" err="1"/>
              <a:t>otro</a:t>
            </a:r>
            <a:r>
              <a:rPr lang="en-US"/>
              <a:t> </a:t>
            </a:r>
            <a:r>
              <a:rPr lang="en-US" err="1"/>
              <a:t>en</a:t>
            </a:r>
            <a:r>
              <a:rPr lang="en-US"/>
              <a:t> </a:t>
            </a:r>
            <a:r>
              <a:rPr lang="en-US" err="1"/>
              <a:t>los</a:t>
            </a:r>
            <a:r>
              <a:rPr lang="en-US"/>
              <a:t> VO </a:t>
            </a:r>
            <a:r>
              <a:rPr lang="en-US" err="1"/>
              <a:t>deberiamos</a:t>
            </a:r>
            <a:r>
              <a:rPr lang="en-US"/>
              <a:t> </a:t>
            </a:r>
            <a:r>
              <a:rPr lang="en-US" err="1"/>
              <a:t>justificar</a:t>
            </a:r>
            <a:r>
              <a:rPr lang="en-US"/>
              <a:t> </a:t>
            </a:r>
            <a:r>
              <a:rPr lang="en-US" err="1"/>
              <a:t>porque</a:t>
            </a:r>
            <a:r>
              <a:rPr lang="en-US"/>
              <a:t> </a:t>
            </a:r>
            <a:r>
              <a:rPr lang="en-US" err="1"/>
              <a:t>sigue</a:t>
            </a:r>
            <a:r>
              <a:rPr lang="en-US"/>
              <a:t> OnTrack y </a:t>
            </a:r>
            <a:r>
              <a:rPr lang="en-US" err="1"/>
              <a:t>estar</a:t>
            </a:r>
            <a:r>
              <a:rPr lang="en-US"/>
              <a:t> </a:t>
            </a:r>
            <a:r>
              <a:rPr lang="en-US" err="1"/>
              <a:t>seguros</a:t>
            </a:r>
            <a:r>
              <a:rPr lang="en-US"/>
              <a:t> de que </a:t>
            </a:r>
            <a:r>
              <a:rPr lang="en-US" err="1"/>
              <a:t>el</a:t>
            </a:r>
            <a:r>
              <a:rPr lang="en-US"/>
              <a:t> Q3 Avanza </a:t>
            </a:r>
            <a:r>
              <a:rPr lang="en-US" err="1"/>
              <a:t>aparte</a:t>
            </a:r>
            <a:r>
              <a:rPr lang="en-US"/>
              <a:t> de </a:t>
            </a:r>
            <a:r>
              <a:rPr lang="en-US" err="1"/>
              <a:t>explicar</a:t>
            </a:r>
            <a:r>
              <a:rPr lang="en-US"/>
              <a:t> </a:t>
            </a:r>
            <a:r>
              <a:rPr lang="en-US" err="1"/>
              <a:t>porque</a:t>
            </a:r>
            <a:r>
              <a:rPr lang="en-US"/>
              <a:t> no se </a:t>
            </a:r>
            <a:r>
              <a:rPr lang="en-US" err="1"/>
              <a:t>avanzo</a:t>
            </a:r>
            <a:r>
              <a:rPr lang="en-US"/>
              <a:t> </a:t>
            </a:r>
            <a:r>
              <a:rPr lang="en-US" err="1"/>
              <a:t>el</a:t>
            </a:r>
            <a:r>
              <a:rPr lang="en-US"/>
              <a:t> % de VO.</a:t>
            </a:r>
          </a:p>
          <a:p>
            <a:pPr marL="285750" indent="-285750">
              <a:buFontTx/>
              <a:buChar char="-"/>
            </a:pPr>
            <a:r>
              <a:rPr lang="en-US" err="1"/>
              <a:t>En</a:t>
            </a:r>
            <a:r>
              <a:rPr lang="en-US"/>
              <a:t> la </a:t>
            </a:r>
            <a:r>
              <a:rPr lang="en-US" err="1"/>
              <a:t>seccion</a:t>
            </a:r>
            <a:r>
              <a:rPr lang="en-US"/>
              <a:t> general hay </a:t>
            </a:r>
            <a:r>
              <a:rPr lang="en-US" err="1"/>
              <a:t>varios</a:t>
            </a:r>
            <a:r>
              <a:rPr lang="en-US"/>
              <a:t> slides que son </a:t>
            </a:r>
            <a:r>
              <a:rPr lang="en-US" err="1"/>
              <a:t>los</a:t>
            </a:r>
            <a:r>
              <a:rPr lang="en-US"/>
              <a:t> </a:t>
            </a:r>
            <a:r>
              <a:rPr lang="en-US" err="1"/>
              <a:t>mismo</a:t>
            </a:r>
            <a:r>
              <a:rPr lang="en-US"/>
              <a:t> que </a:t>
            </a:r>
            <a:r>
              <a:rPr lang="en-US" err="1"/>
              <a:t>en</a:t>
            </a:r>
            <a:r>
              <a:rPr lang="en-US"/>
              <a:t> Q1, </a:t>
            </a:r>
            <a:r>
              <a:rPr lang="en-US" err="1"/>
              <a:t>si</a:t>
            </a:r>
            <a:r>
              <a:rPr lang="en-US"/>
              <a:t> no hay </a:t>
            </a:r>
            <a:r>
              <a:rPr lang="en-US" err="1"/>
              <a:t>incremeto</a:t>
            </a:r>
            <a:r>
              <a:rPr lang="en-US"/>
              <a:t> no lo </a:t>
            </a:r>
            <a:r>
              <a:rPr lang="en-US" err="1"/>
              <a:t>mostremos</a:t>
            </a:r>
            <a:r>
              <a:rPr lang="en-US"/>
              <a:t>. Pero </a:t>
            </a:r>
            <a:r>
              <a:rPr lang="en-US" err="1"/>
              <a:t>deberia</a:t>
            </a:r>
            <a:r>
              <a:rPr lang="en-US"/>
              <a:t> </a:t>
            </a:r>
            <a:r>
              <a:rPr lang="en-US" err="1"/>
              <a:t>aparecer</a:t>
            </a:r>
            <a:r>
              <a:rPr lang="en-US"/>
              <a:t> </a:t>
            </a:r>
            <a:r>
              <a:rPr lang="en-US" err="1"/>
              <a:t>algun</a:t>
            </a:r>
            <a:r>
              <a:rPr lang="en-US"/>
              <a:t> Warning </a:t>
            </a:r>
            <a:r>
              <a:rPr lang="en-US" err="1"/>
              <a:t>en</a:t>
            </a:r>
            <a:r>
              <a:rPr lang="en-US"/>
              <a:t> </a:t>
            </a:r>
            <a:r>
              <a:rPr lang="en-US" err="1"/>
              <a:t>los</a:t>
            </a:r>
            <a:r>
              <a:rPr lang="en-US"/>
              <a:t> OKRs ?</a:t>
            </a:r>
          </a:p>
          <a:p>
            <a:pPr marL="285750" indent="-285750">
              <a:buFontTx/>
              <a:buChar char="-"/>
            </a:pPr>
            <a:r>
              <a:rPr lang="en-US" err="1"/>
              <a:t>En</a:t>
            </a:r>
            <a:r>
              <a:rPr lang="en-US"/>
              <a:t> </a:t>
            </a:r>
            <a:r>
              <a:rPr lang="en-US" err="1"/>
              <a:t>los</a:t>
            </a:r>
            <a:r>
              <a:rPr lang="en-US"/>
              <a:t> Slides de las </a:t>
            </a:r>
            <a:r>
              <a:rPr lang="en-US" err="1"/>
              <a:t>salas</a:t>
            </a:r>
            <a:r>
              <a:rPr lang="en-US"/>
              <a:t> </a:t>
            </a:r>
            <a:r>
              <a:rPr lang="en-US" err="1"/>
              <a:t>indicar</a:t>
            </a:r>
            <a:r>
              <a:rPr lang="en-US"/>
              <a:t> </a:t>
            </a:r>
            <a:r>
              <a:rPr lang="en-US" err="1"/>
              <a:t>en</a:t>
            </a:r>
            <a:r>
              <a:rPr lang="en-US"/>
              <a:t> </a:t>
            </a:r>
            <a:r>
              <a:rPr lang="en-US" err="1"/>
              <a:t>los</a:t>
            </a:r>
            <a:r>
              <a:rPr lang="en-US"/>
              <a:t> slides </a:t>
            </a:r>
            <a:r>
              <a:rPr lang="en-US" err="1"/>
              <a:t>en</a:t>
            </a:r>
            <a:r>
              <a:rPr lang="en-US"/>
              <a:t> que </a:t>
            </a:r>
            <a:r>
              <a:rPr lang="en-US" err="1"/>
              <a:t>Iniciativa</a:t>
            </a:r>
            <a:r>
              <a:rPr lang="en-US"/>
              <a:t> de </a:t>
            </a:r>
            <a:r>
              <a:rPr lang="en-US" err="1"/>
              <a:t>Rmp</a:t>
            </a:r>
            <a:r>
              <a:rPr lang="en-US"/>
              <a:t> </a:t>
            </a:r>
            <a:r>
              <a:rPr lang="en-US" err="1"/>
              <a:t>tecnologico</a:t>
            </a:r>
            <a:r>
              <a:rPr lang="en-US"/>
              <a:t> se </a:t>
            </a:r>
            <a:r>
              <a:rPr lang="en-US" err="1"/>
              <a:t>ubica</a:t>
            </a:r>
            <a:r>
              <a:rPr lang="en-US"/>
              <a:t> y/o OKR al que </a:t>
            </a:r>
            <a:r>
              <a:rPr lang="en-US" err="1"/>
              <a:t>aplica</a:t>
            </a:r>
            <a:r>
              <a:rPr lang="en-US"/>
              <a:t> (</a:t>
            </a:r>
            <a:r>
              <a:rPr lang="en-US" err="1"/>
              <a:t>sino</a:t>
            </a:r>
            <a:r>
              <a:rPr lang="en-US"/>
              <a:t> la </a:t>
            </a:r>
            <a:r>
              <a:rPr lang="en-US" err="1"/>
              <a:t>gente</a:t>
            </a:r>
            <a:r>
              <a:rPr lang="en-US"/>
              <a:t> no </a:t>
            </a:r>
            <a:r>
              <a:rPr lang="en-US" err="1"/>
              <a:t>pude</a:t>
            </a:r>
            <a:r>
              <a:rPr lang="en-US"/>
              <a:t> </a:t>
            </a:r>
            <a:r>
              <a:rPr lang="en-US" err="1"/>
              <a:t>generar</a:t>
            </a:r>
            <a:r>
              <a:rPr lang="en-US"/>
              <a:t> </a:t>
            </a:r>
            <a:r>
              <a:rPr lang="en-US" err="1"/>
              <a:t>relacion</a:t>
            </a:r>
            <a:r>
              <a:rPr lang="en-US"/>
              <a:t> entre las </a:t>
            </a:r>
            <a:r>
              <a:rPr lang="en-US" err="1"/>
              <a:t>iniciativas</a:t>
            </a:r>
            <a:r>
              <a:rPr lang="en-US"/>
              <a:t>)</a:t>
            </a:r>
          </a:p>
          <a:p>
            <a:pPr marL="285750" indent="-285750">
              <a:buFontTx/>
              <a:buChar char="-"/>
            </a:pPr>
            <a:r>
              <a:rPr lang="en-US" err="1"/>
              <a:t>Muchos</a:t>
            </a:r>
            <a:r>
              <a:rPr lang="en-US"/>
              <a:t> de </a:t>
            </a:r>
            <a:r>
              <a:rPr lang="en-US" err="1"/>
              <a:t>los</a:t>
            </a:r>
            <a:r>
              <a:rPr lang="en-US"/>
              <a:t> Slides de las </a:t>
            </a:r>
            <a:r>
              <a:rPr lang="en-US" err="1"/>
              <a:t>salas</a:t>
            </a:r>
            <a:r>
              <a:rPr lang="en-US"/>
              <a:t> </a:t>
            </a:r>
            <a:r>
              <a:rPr lang="en-US" err="1"/>
              <a:t>asumo</a:t>
            </a:r>
            <a:r>
              <a:rPr lang="en-US"/>
              <a:t> que </a:t>
            </a:r>
            <a:r>
              <a:rPr lang="en-US" err="1"/>
              <a:t>falta</a:t>
            </a:r>
            <a:r>
              <a:rPr lang="en-US"/>
              <a:t> </a:t>
            </a:r>
            <a:r>
              <a:rPr lang="en-US" err="1"/>
              <a:t>actualizar</a:t>
            </a:r>
            <a:r>
              <a:rPr lang="en-US"/>
              <a:t> </a:t>
            </a:r>
            <a:r>
              <a:rPr lang="en-US" err="1"/>
              <a:t>porque</a:t>
            </a:r>
            <a:r>
              <a:rPr lang="en-US"/>
              <a:t> son </a:t>
            </a:r>
            <a:r>
              <a:rPr lang="en-US" err="1"/>
              <a:t>los</a:t>
            </a:r>
            <a:r>
              <a:rPr lang="en-US"/>
              <a:t> </a:t>
            </a:r>
            <a:r>
              <a:rPr lang="en-US" err="1"/>
              <a:t>mismos</a:t>
            </a:r>
            <a:r>
              <a:rPr lang="en-US"/>
              <a:t> que </a:t>
            </a:r>
            <a:r>
              <a:rPr lang="en-US" err="1"/>
              <a:t>en</a:t>
            </a:r>
            <a:r>
              <a:rPr lang="en-US"/>
              <a:t> Q1. El </a:t>
            </a:r>
            <a:r>
              <a:rPr lang="en-US" err="1"/>
              <a:t>tema</a:t>
            </a:r>
            <a:r>
              <a:rPr lang="en-US"/>
              <a:t> </a:t>
            </a:r>
            <a:r>
              <a:rPr lang="en-US" err="1"/>
              <a:t>puede</a:t>
            </a:r>
            <a:r>
              <a:rPr lang="en-US"/>
              <a:t> ser </a:t>
            </a:r>
            <a:r>
              <a:rPr lang="en-US" err="1"/>
              <a:t>el</a:t>
            </a:r>
            <a:r>
              <a:rPr lang="en-US"/>
              <a:t> </a:t>
            </a:r>
            <a:r>
              <a:rPr lang="en-US" err="1"/>
              <a:t>mismo</a:t>
            </a:r>
            <a:r>
              <a:rPr lang="en-US"/>
              <a:t> </a:t>
            </a:r>
            <a:r>
              <a:rPr lang="en-US" err="1"/>
              <a:t>pero</a:t>
            </a:r>
            <a:r>
              <a:rPr lang="en-US"/>
              <a:t> </a:t>
            </a:r>
            <a:r>
              <a:rPr lang="en-US" err="1"/>
              <a:t>debemos</a:t>
            </a:r>
            <a:r>
              <a:rPr lang="en-US"/>
              <a:t> </a:t>
            </a:r>
            <a:r>
              <a:rPr lang="en-US" err="1"/>
              <a:t>mostrar</a:t>
            </a:r>
            <a:r>
              <a:rPr lang="en-US"/>
              <a:t> </a:t>
            </a:r>
            <a:r>
              <a:rPr lang="en-US" err="1"/>
              <a:t>algun</a:t>
            </a:r>
            <a:r>
              <a:rPr lang="en-US"/>
              <a:t> </a:t>
            </a:r>
            <a:r>
              <a:rPr lang="en-US" err="1"/>
              <a:t>incremento</a:t>
            </a:r>
            <a:r>
              <a:rPr lang="en-US"/>
              <a:t>. </a:t>
            </a:r>
          </a:p>
        </p:txBody>
      </p:sp>
    </p:spTree>
    <p:extLst>
      <p:ext uri="{BB962C8B-B14F-4D97-AF65-F5344CB8AC3E}">
        <p14:creationId xmlns:p14="http://schemas.microsoft.com/office/powerpoint/2010/main" val="1633428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06353"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fontScale="90000"/>
          </a:bodyPr>
          <a:lstStyle/>
          <a:p>
            <a:r>
              <a:rPr lang="es-AR" sz="4300"/>
              <a:t>Iniciativa | Clasificación de Chats - Canales Digitales (CCDD)</a:t>
            </a:r>
            <a:endParaRPr lang="en-US"/>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261610"/>
          </a:xfrm>
          <a:prstGeom prst="rect">
            <a:avLst/>
          </a:prstGeom>
          <a:noFill/>
        </p:spPr>
        <p:txBody>
          <a:bodyPr wrap="square" lIns="91440" tIns="45720" rIns="91440" bIns="45720" rtlCol="0" anchor="t">
            <a:spAutoFit/>
          </a:bodyPr>
          <a:lstStyle/>
          <a:p>
            <a:endParaRPr lang="es-AR" sz="1100" b="1">
              <a:latin typeface="Roboto"/>
              <a:ea typeface="Roboto"/>
              <a:cs typeface="Roboto"/>
            </a:endParaRPr>
          </a:p>
        </p:txBody>
      </p:sp>
      <p:sp>
        <p:nvSpPr>
          <p:cNvPr id="8" name="Rectángulo redondeado 3">
            <a:extLst>
              <a:ext uri="{FF2B5EF4-FFF2-40B4-BE49-F238E27FC236}">
                <a16:creationId xmlns:a16="http://schemas.microsoft.com/office/drawing/2014/main" id="{39FB4CA2-DE61-D6DC-7E33-E0B7D6BABD0A}"/>
              </a:ext>
            </a:extLst>
          </p:cNvPr>
          <p:cNvSpPr/>
          <p:nvPr/>
        </p:nvSpPr>
        <p:spPr>
          <a:xfrm>
            <a:off x="11230252" y="100584"/>
            <a:ext cx="899415"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STEM TRS</a:t>
            </a:r>
            <a:endParaRPr lang="es-AR" sz="1000">
              <a:cs typeface="Calibri"/>
            </a:endParaRPr>
          </a:p>
        </p:txBody>
      </p:sp>
      <p:sp>
        <p:nvSpPr>
          <p:cNvPr id="5" name="CuadroTexto 4">
            <a:extLst>
              <a:ext uri="{FF2B5EF4-FFF2-40B4-BE49-F238E27FC236}">
                <a16:creationId xmlns:a16="http://schemas.microsoft.com/office/drawing/2014/main" id="{2C0D52A1-3E57-F455-2552-E483F5C4A638}"/>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a:t>
            </a:r>
            <a:r>
              <a:rPr lang="es-AR" sz="1100" b="1">
                <a:ea typeface="+mn-lt"/>
                <a:cs typeface="+mn-lt"/>
              </a:rPr>
              <a:t>Juan Sokil</a:t>
            </a:r>
            <a:endParaRPr lang="es-AR" sz="1100" b="1">
              <a:latin typeface="Roboto" panose="02000000000000000000" pitchFamily="2" charset="0"/>
              <a:ea typeface="Roboto" panose="02000000000000000000" pitchFamily="2" charset="0"/>
            </a:endParaRPr>
          </a:p>
          <a:p>
            <a:pPr marL="171450" indent="-171450">
              <a:buFont typeface="Arial" panose="020B0604020202020204" pitchFamily="34" charset="0"/>
              <a:buChar char="•"/>
            </a:pPr>
            <a:r>
              <a:rPr lang="es-AR" sz="1100" b="1">
                <a:latin typeface="Roboto"/>
                <a:ea typeface="Roboto"/>
              </a:rPr>
              <a:t>Responde en el chat:  Juan Sokil</a:t>
            </a:r>
            <a:endParaRPr lang="es-AR" sz="1100" b="1">
              <a:latin typeface="Roboto"/>
              <a:ea typeface="Roboto"/>
              <a:cs typeface="Roboto"/>
            </a:endParaRPr>
          </a:p>
        </p:txBody>
      </p:sp>
    </p:spTree>
    <p:extLst>
      <p:ext uri="{BB962C8B-B14F-4D97-AF65-F5344CB8AC3E}">
        <p14:creationId xmlns:p14="http://schemas.microsoft.com/office/powerpoint/2010/main" val="4247015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a:latin typeface="Calibri" panose="020F0502020204030204"/>
              </a:rPr>
              <a:t>Clasificación de Chats – Canales Digitales (CCDD).</a:t>
            </a:r>
            <a:endParaRPr lang="en-US"/>
          </a:p>
        </p:txBody>
      </p:sp>
      <p:sp>
        <p:nvSpPr>
          <p:cNvPr id="3" name="TextBox 12">
            <a:extLst>
              <a:ext uri="{FF2B5EF4-FFF2-40B4-BE49-F238E27FC236}">
                <a16:creationId xmlns:a16="http://schemas.microsoft.com/office/drawing/2014/main" id="{38E76C15-CD13-BB81-9075-1B0B3E4071B4}"/>
              </a:ext>
            </a:extLst>
          </p:cNvPr>
          <p:cNvSpPr txBox="1"/>
          <p:nvPr/>
        </p:nvSpPr>
        <p:spPr>
          <a:xfrm>
            <a:off x="89843" y="755331"/>
            <a:ext cx="7423294" cy="32624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algn="just">
              <a:defRPr/>
            </a:pPr>
            <a:endParaRPr lang="es-AR" sz="1200" u="sng">
              <a:ea typeface="+mn-lt"/>
              <a:cs typeface="+mn-lt"/>
            </a:endParaRPr>
          </a:p>
          <a:p>
            <a:pPr lvl="0" algn="just" defTabSz="914400">
              <a:lnSpc>
                <a:spcPct val="100000"/>
              </a:lnSpc>
              <a:spcBef>
                <a:spcPts val="0"/>
              </a:spcBef>
              <a:spcAft>
                <a:spcPts val="0"/>
              </a:spcAft>
              <a:buNone/>
              <a:tabLst/>
              <a:defRPr/>
            </a:pPr>
            <a:r>
              <a:rPr kumimoji="0" lang="es-AR" sz="1200" b="0" i="0" u="sng" strike="noStrike" kern="1200" cap="none" spc="0" normalizeH="0" baseline="0" noProof="0">
                <a:ln>
                  <a:noFill/>
                </a:ln>
                <a:effectLst/>
                <a:uLnTx/>
                <a:uFillTx/>
                <a:ea typeface="+mn-lt"/>
                <a:cs typeface="+mn-lt"/>
              </a:rPr>
              <a:t>Áreas involucradas</a:t>
            </a:r>
            <a:endParaRPr lang="es-AR">
              <a:ea typeface="+mn-lt"/>
              <a:cs typeface="+mn-lt"/>
            </a:endParaRPr>
          </a:p>
          <a:p>
            <a:pPr algn="just">
              <a:defRPr/>
            </a:pPr>
            <a:r>
              <a:rPr lang="es-AR" sz="1200">
                <a:latin typeface="Calibri" panose="020F0502020204030204"/>
                <a:ea typeface="+mn-lt"/>
                <a:cs typeface="Calibri" panose="020F0502020204030204"/>
              </a:rPr>
              <a:t>STEM, Aseguramiento, Canales Digitales</a:t>
            </a:r>
            <a:endParaRPr lang="es-AR"/>
          </a:p>
          <a:p>
            <a:pPr algn="just">
              <a:defRPr/>
            </a:pPr>
            <a:endParaRPr lang="es-AR" sz="1200" u="sng">
              <a:ea typeface="+mn-lt"/>
              <a:cs typeface="+mn-lt"/>
            </a:endParaRPr>
          </a:p>
          <a:p>
            <a:pPr lvl="0" algn="just" defTabSz="914400">
              <a:lnSpc>
                <a:spcPct val="100000"/>
              </a:lnSpc>
              <a:spcBef>
                <a:spcPts val="0"/>
              </a:spcBef>
              <a:spcAft>
                <a:spcPts val="0"/>
              </a:spcAft>
              <a:buNone/>
              <a:tabLst/>
              <a:defRPr/>
            </a:pPr>
            <a:r>
              <a:rPr kumimoji="0" lang="es-AR" sz="1200" b="0" i="0" u="sng" strike="noStrike" kern="1200" cap="none" spc="0" normalizeH="0" baseline="0" noProof="0">
                <a:ln>
                  <a:noFill/>
                </a:ln>
                <a:effectLst/>
                <a:uLnTx/>
                <a:uFillTx/>
                <a:ea typeface="+mn-lt"/>
                <a:cs typeface="+mn-lt"/>
              </a:rPr>
              <a:t>Contexto y Necesidad</a:t>
            </a:r>
            <a:endParaRPr lang="es-AR">
              <a:ea typeface="+mn-lt"/>
              <a:cs typeface="+mn-lt"/>
            </a:endParaRPr>
          </a:p>
          <a:p>
            <a:pPr algn="just">
              <a:defRPr/>
            </a:pPr>
            <a:r>
              <a:rPr lang="es-AR" sz="1200">
                <a:ea typeface="+mn-lt"/>
                <a:cs typeface="+mn-lt"/>
              </a:rPr>
              <a:t>•</a:t>
            </a:r>
            <a:r>
              <a:rPr lang="es-AR" sz="1200">
                <a:latin typeface="Calibri" panose="020F0502020204030204"/>
                <a:ea typeface="+mn-lt"/>
                <a:cs typeface="Calibri" panose="020F0502020204030204"/>
              </a:rPr>
              <a:t>Entender los motivos por los que clientes de Telecom se comunican a través de Canales Digitales</a:t>
            </a:r>
            <a:endParaRPr lang="es-AR"/>
          </a:p>
          <a:p>
            <a:pPr algn="just">
              <a:defRPr/>
            </a:pPr>
            <a:endParaRPr lang="es-AR" sz="1200">
              <a:cs typeface="Calibri"/>
            </a:endParaRPr>
          </a:p>
          <a:p>
            <a:pPr lvl="0" algn="just" defTabSz="914400">
              <a:lnSpc>
                <a:spcPct val="100000"/>
              </a:lnSpc>
              <a:spcBef>
                <a:spcPts val="0"/>
              </a:spcBef>
              <a:spcAft>
                <a:spcPts val="0"/>
              </a:spcAft>
              <a:buNone/>
              <a:tabLst/>
              <a:defRPr/>
            </a:pPr>
            <a:r>
              <a:rPr kumimoji="0" lang="es-AR" sz="1200" b="0" i="0" u="sng" strike="noStrike" kern="1200" cap="none" spc="0" normalizeH="0" baseline="0" noProof="0">
                <a:ln>
                  <a:noFill/>
                </a:ln>
                <a:effectLst/>
                <a:uLnTx/>
                <a:uFillTx/>
                <a:ea typeface="+mn-lt"/>
                <a:cs typeface="+mn-lt"/>
              </a:rPr>
              <a:t>Hipótesis del beneficio</a:t>
            </a:r>
            <a:endParaRPr lang="es-AR">
              <a:ea typeface="+mn-lt"/>
              <a:cs typeface="+mn-lt"/>
            </a:endParaRPr>
          </a:p>
          <a:p>
            <a:pPr algn="just">
              <a:defRPr/>
            </a:pPr>
            <a:r>
              <a:rPr lang="es-AR" sz="1200">
                <a:ea typeface="+mn-lt"/>
                <a:cs typeface="+mn-lt"/>
              </a:rPr>
              <a:t>•Proponer acciones sobre los principales motivos de comunicación</a:t>
            </a:r>
            <a:endParaRPr lang="es-AR"/>
          </a:p>
          <a:p>
            <a:pPr algn="just">
              <a:defRPr/>
            </a:pPr>
            <a:r>
              <a:rPr lang="es-AR" sz="1200">
                <a:ea typeface="+mn-lt"/>
                <a:cs typeface="+mn-lt"/>
              </a:rPr>
              <a:t>•Proveer tópicos para mejorar </a:t>
            </a:r>
            <a:r>
              <a:rPr lang="es-AR" sz="1200" err="1">
                <a:ea typeface="+mn-lt"/>
                <a:cs typeface="+mn-lt"/>
              </a:rPr>
              <a:t>chatbots</a:t>
            </a:r>
            <a:r>
              <a:rPr lang="es-AR" sz="1200">
                <a:ea typeface="+mn-lt"/>
                <a:cs typeface="+mn-lt"/>
              </a:rPr>
              <a:t> de Canales Digitales</a:t>
            </a:r>
            <a:endParaRPr lang="es-AR"/>
          </a:p>
          <a:p>
            <a:pPr algn="just">
              <a:defRPr/>
            </a:pPr>
            <a:r>
              <a:rPr lang="es-AR" sz="1200">
                <a:ea typeface="+mn-lt"/>
                <a:cs typeface="+mn-lt"/>
              </a:rPr>
              <a:t>•Elaborar métricas, generar reportes e </a:t>
            </a:r>
            <a:r>
              <a:rPr lang="es-AR" sz="1200" err="1">
                <a:ea typeface="+mn-lt"/>
                <a:cs typeface="+mn-lt"/>
              </a:rPr>
              <a:t>insights</a:t>
            </a:r>
            <a:r>
              <a:rPr lang="es-AR" sz="1200">
                <a:ea typeface="+mn-lt"/>
                <a:cs typeface="+mn-lt"/>
              </a:rPr>
              <a:t> utilizando ciencia de datos y AI/ML</a:t>
            </a:r>
            <a:endParaRPr lang="es-AR"/>
          </a:p>
          <a:p>
            <a:pPr algn="just">
              <a:defRPr/>
            </a:pPr>
            <a:endParaRPr lang="es-AR" sz="1200">
              <a:ea typeface="+mn-lt"/>
              <a:cs typeface="+mn-lt"/>
            </a:endParaRPr>
          </a:p>
          <a:p>
            <a:pPr algn="just">
              <a:defRPr/>
            </a:pPr>
            <a:r>
              <a:rPr kumimoji="0" lang="es-AR" sz="1200" b="0" i="0" u="sng" strike="noStrike" kern="1200" cap="none" spc="0" normalizeH="0" baseline="0" noProof="0">
                <a:ln>
                  <a:noFill/>
                </a:ln>
                <a:effectLst/>
                <a:uLnTx/>
                <a:uFillTx/>
                <a:ea typeface="+mn-lt"/>
                <a:cs typeface="+mn-lt"/>
              </a:rPr>
              <a:t>Solución Planteada</a:t>
            </a:r>
            <a:endParaRPr lang="es-AR">
              <a:ea typeface="+mn-lt"/>
              <a:cs typeface="+mn-lt"/>
            </a:endParaRPr>
          </a:p>
          <a:p>
            <a:pPr>
              <a:defRPr/>
            </a:pPr>
            <a:r>
              <a:rPr lang="es-AR" sz="1200">
                <a:ea typeface="+mn-lt"/>
                <a:cs typeface="+mn-lt"/>
              </a:rPr>
              <a:t>•</a:t>
            </a:r>
            <a:r>
              <a:rPr lang="es-AR" sz="1200">
                <a:latin typeface="Calibri" panose="020F0502020204030204"/>
                <a:ea typeface="+mn-lt"/>
                <a:cs typeface="Calibri" panose="020F0502020204030204"/>
              </a:rPr>
              <a:t>Desarrollo de un algoritmo de Inteligencia Artificial que identifica los tópicos a partir del texto escrito por el cliente. Generación de tablas en el </a:t>
            </a:r>
            <a:r>
              <a:rPr lang="es-AR" sz="1200" err="1">
                <a:latin typeface="Calibri" panose="020F0502020204030204"/>
                <a:ea typeface="+mn-lt"/>
                <a:cs typeface="Calibri" panose="020F0502020204030204"/>
              </a:rPr>
              <a:t>datalake</a:t>
            </a:r>
            <a:r>
              <a:rPr lang="es-AR" sz="1200">
                <a:latin typeface="Calibri" panose="020F0502020204030204"/>
                <a:ea typeface="+mn-lt"/>
                <a:cs typeface="Calibri" panose="020F0502020204030204"/>
              </a:rPr>
              <a:t> de la empresa (GCP) para utilizar en proyectos de </a:t>
            </a:r>
            <a:r>
              <a:rPr lang="es-AR" sz="1200" err="1">
                <a:latin typeface="Calibri" panose="020F0502020204030204"/>
                <a:ea typeface="+mn-lt"/>
                <a:cs typeface="Calibri" panose="020F0502020204030204"/>
              </a:rPr>
              <a:t>CEI´s</a:t>
            </a:r>
            <a:r>
              <a:rPr lang="es-AR" sz="1200">
                <a:latin typeface="Calibri" panose="020F0502020204030204"/>
                <a:ea typeface="+mn-lt"/>
                <a:cs typeface="Calibri" panose="020F0502020204030204"/>
              </a:rPr>
              <a:t>, tableros analíticos y de monitoreo</a:t>
            </a:r>
            <a:endParaRPr lang="es-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35404" y="4978113"/>
            <a:ext cx="3340434"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1100" b="1">
                <a:ea typeface="+mn-lt"/>
                <a:cs typeface="+mn-lt"/>
              </a:rPr>
              <a:t>Objetivo Q2: Clasificador temático basado en redes neuronales</a:t>
            </a:r>
          </a:p>
          <a:p>
            <a:pPr>
              <a:defRPr/>
            </a:pPr>
            <a:endParaRPr lang="es-AR" sz="1100" b="1">
              <a:ea typeface="+mn-lt"/>
              <a:cs typeface="+mn-lt"/>
            </a:endParaRPr>
          </a:p>
          <a:p>
            <a:pPr>
              <a:defRPr/>
            </a:pPr>
            <a:r>
              <a:rPr lang="es-AR" sz="1100" b="1">
                <a:latin typeface="Arial"/>
                <a:ea typeface="Roboto"/>
                <a:cs typeface="Arial"/>
              </a:rPr>
              <a:t>Key </a:t>
            </a:r>
            <a:r>
              <a:rPr lang="es-AR" sz="1100" b="1" err="1">
                <a:latin typeface="Arial"/>
                <a:ea typeface="Roboto"/>
                <a:cs typeface="Arial"/>
              </a:rPr>
              <a:t>Results</a:t>
            </a:r>
            <a:r>
              <a:rPr lang="es-AR" sz="1100" b="1">
                <a:latin typeface="Arial"/>
                <a:ea typeface="Roboto"/>
                <a:cs typeface="Arial"/>
              </a:rPr>
              <a:t> Q2</a:t>
            </a:r>
            <a:endParaRPr lang="en-US" sz="1100">
              <a:latin typeface="Arial"/>
              <a:ea typeface="Roboto"/>
              <a:cs typeface="Arial"/>
            </a:endParaRPr>
          </a:p>
          <a:p>
            <a:pPr>
              <a:defRPr/>
            </a:pPr>
            <a:endParaRPr lang="es-AR" sz="1100">
              <a:latin typeface="Arial"/>
              <a:ea typeface="Roboto"/>
              <a:cs typeface="Arial"/>
            </a:endParaRPr>
          </a:p>
          <a:p>
            <a:pPr marL="171450" indent="-171450">
              <a:buFont typeface="Arial,Sans-Serif"/>
              <a:buChar char="•"/>
              <a:defRPr/>
            </a:pPr>
            <a:r>
              <a:rPr lang="es-AR" sz="1100" b="1">
                <a:ea typeface="+mn-lt"/>
                <a:cs typeface="+mn-lt"/>
              </a:rPr>
              <a:t>Entrenar un clasificador que pueda identificar 8 temas distintos</a:t>
            </a:r>
            <a:r>
              <a:rPr lang="es-AR" sz="1100">
                <a:latin typeface="Arial"/>
                <a:ea typeface="Roboto"/>
                <a:cs typeface="Arial"/>
              </a:rPr>
              <a:t> </a:t>
            </a:r>
            <a:r>
              <a:rPr lang="es-AR" sz="1100">
                <a:solidFill>
                  <a:srgbClr val="FFFFFF"/>
                </a:solidFill>
                <a:latin typeface="Arial"/>
                <a:ea typeface="Roboto"/>
                <a:cs typeface="Arial"/>
              </a:rPr>
              <a:t> </a:t>
            </a:r>
            <a:r>
              <a:rPr lang="es-AR" sz="1100">
                <a:solidFill>
                  <a:srgbClr val="009900"/>
                </a:solidFill>
                <a:latin typeface="Arial"/>
                <a:ea typeface="Roboto"/>
                <a:cs typeface="Arial"/>
              </a:rPr>
              <a:t>75%</a:t>
            </a:r>
            <a:endParaRPr lang="es-AR" sz="1100" b="1">
              <a:solidFill>
                <a:srgbClr val="009900"/>
              </a:solidFill>
              <a:latin typeface="Arial"/>
              <a:ea typeface="Roboto"/>
              <a:cs typeface="Arial"/>
            </a:endParaRPr>
          </a:p>
          <a:p>
            <a:pPr marL="171450" indent="-171450">
              <a:buFont typeface="Arial,Sans-Serif"/>
              <a:buChar char="•"/>
              <a:defRPr/>
            </a:pPr>
            <a:r>
              <a:rPr lang="es-AR" sz="1100" b="1">
                <a:ea typeface="+mn-lt"/>
                <a:cs typeface="+mn-lt"/>
              </a:rPr>
              <a:t>Automatizar la ejecución diaria del modelo entrenador </a:t>
            </a:r>
            <a:r>
              <a:rPr lang="es-AR" sz="1100">
                <a:latin typeface="Arial"/>
                <a:ea typeface="Roboto"/>
                <a:cs typeface="Arial"/>
              </a:rPr>
              <a:t>FA </a:t>
            </a:r>
            <a:r>
              <a:rPr lang="es-AR" sz="1100">
                <a:solidFill>
                  <a:srgbClr val="009900"/>
                </a:solidFill>
                <a:latin typeface="Arial"/>
                <a:ea typeface="Roboto"/>
                <a:cs typeface="Arial"/>
              </a:rPr>
              <a:t>75</a:t>
            </a:r>
            <a:r>
              <a:rPr lang="es-AR" sz="1100" b="1">
                <a:solidFill>
                  <a:srgbClr val="009900"/>
                </a:solidFill>
                <a:latin typeface="Arial"/>
                <a:ea typeface="Roboto"/>
                <a:cs typeface="Arial"/>
              </a:rPr>
              <a:t>%</a:t>
            </a:r>
            <a:endParaRPr lang="es-AR" sz="1100">
              <a:solidFill>
                <a:srgbClr val="009900"/>
              </a:solidFill>
              <a:latin typeface="Arial"/>
              <a:ea typeface="Roboto"/>
              <a:cs typeface="Arial"/>
            </a:endParaRPr>
          </a:p>
          <a:p>
            <a:pPr lvl="1">
              <a:defRPr/>
            </a:pPr>
            <a:endParaRPr lang="es-AR" sz="1100" b="1">
              <a:latin typeface="Calibri"/>
              <a:ea typeface="Roboto"/>
              <a:cs typeface="Calibri" panose="020F0502020204030204"/>
            </a:endParaRPr>
          </a:p>
          <a:p>
            <a:pPr lvl="1">
              <a:buFont typeface="Arial"/>
              <a:buChar char="•"/>
              <a:defRPr/>
            </a:pPr>
            <a:endParaRPr lang="es-AR" sz="1100" b="1">
              <a:latin typeface="Calibri"/>
              <a:ea typeface="Roboto"/>
              <a:cs typeface="Calibri" panose="020F0502020204030204"/>
            </a:endParaRPr>
          </a:p>
          <a:p>
            <a:pPr marL="171450" indent="-171450">
              <a:buFont typeface="Arial"/>
              <a:buChar char="•"/>
              <a:defRPr/>
            </a:pPr>
            <a:endParaRPr lang="es-AR" sz="1100">
              <a:latin typeface="Roboto"/>
              <a:ea typeface="Roboto"/>
              <a:cs typeface="Calibri" panose="020F0502020204030204"/>
            </a:endParaRP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33150"/>
            <a:ext cx="2880402" cy="15850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Enabler Tecnológico/Nuevo Servicio</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panose="020F0502020204030204"/>
              </a:rPr>
              <a:t>SI</a:t>
            </a:r>
            <a:endParaRPr lang="es-AR" sz="11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Transformación Tecnológica y Cultural</a:t>
            </a:r>
            <a:endParaRPr lang="es-AR" sz="1100" b="1" i="0" u="none" strike="noStrike" kern="1200" cap="none" spc="0" normalizeH="0" baseline="0" noProof="0">
              <a:ln>
                <a:noFill/>
              </a:ln>
              <a:effectLst/>
              <a:uLnTx/>
              <a:uFillTx/>
              <a:latin typeface="Roboto"/>
              <a:ea typeface="Roboto"/>
              <a:cs typeface="Roboto"/>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effectLst/>
                <a:uLnTx/>
                <a:uFillTx/>
                <a:latin typeface="Roboto"/>
                <a:ea typeface="Roboto"/>
                <a:cs typeface="Calibri" panose="020F0502020204030204"/>
              </a:rPr>
              <a:t>SI</a:t>
            </a:r>
            <a:endParaRPr kumimoji="0" lang="es-AR" sz="1100" b="0" i="0" u="none" strike="noStrike" kern="1200" cap="none" spc="0" normalizeH="0" baseline="0" noProof="0">
              <a:ln>
                <a:noFill/>
              </a:ln>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065854"/>
            <a:ext cx="3072198"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Reducción Opex/Capex</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panose="020F0502020204030204"/>
              </a:rPr>
              <a:t>SI</a:t>
            </a:r>
            <a:endParaRPr kumimoji="0" lang="es-AR" sz="10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a:defRPr/>
            </a:pPr>
            <a:r>
              <a:rPr kumimoji="0" lang="es-AR" sz="1100" b="1" i="0" u="none" strike="noStrike" kern="1200" cap="none" spc="0" normalizeH="0" baseline="0" noProof="0">
                <a:ln>
                  <a:noFill/>
                </a:ln>
                <a:effectLst/>
                <a:uLnTx/>
                <a:uFillTx/>
                <a:latin typeface="Roboto"/>
                <a:ea typeface="Roboto"/>
                <a:cs typeface="Calibri" panose="020F0502020204030204"/>
              </a:rPr>
              <a:t>Eficiencia operativa</a:t>
            </a:r>
            <a:r>
              <a:rPr lang="es-AR" sz="1100" b="1">
                <a:latin typeface="Roboto"/>
                <a:ea typeface="Roboto"/>
                <a:cs typeface="Calibri" panose="020F0502020204030204"/>
              </a:rPr>
              <a:t> y energética </a:t>
            </a:r>
            <a:r>
              <a:rPr kumimoji="0" lang="es-AR" sz="1100" b="1" i="0" u="none" strike="noStrike" kern="1200" cap="none" spc="0" normalizeH="0" baseline="0" noProof="0">
                <a:ln>
                  <a:noFill/>
                </a:ln>
                <a:effectLst/>
                <a:uLnTx/>
                <a:uFillTx/>
                <a:latin typeface="Roboto"/>
                <a:ea typeface="Roboto"/>
                <a:cs typeface="Calibri" panose="020F0502020204030204"/>
              </a:rPr>
              <a:t>/Aumento de capacidad de una Plataforma</a:t>
            </a:r>
            <a:endParaRPr lang="es-AR" sz="1100" b="1" i="0" u="none" strike="noStrike" kern="1200" cap="none" spc="0" normalizeH="0" baseline="0" noProof="0">
              <a:ln>
                <a:noFill/>
              </a:ln>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srgbClr val="FFFFFF"/>
                </a:solidFill>
                <a:latin typeface="Roboto"/>
                <a:ea typeface="Roboto"/>
                <a:cs typeface="Calibri"/>
              </a:rPr>
              <a:t>SI</a:t>
            </a:r>
            <a:endParaRPr lang="es-AR" sz="1100" b="0" i="0" u="none" strike="noStrike" kern="1200" cap="none" spc="0" normalizeH="0" baseline="0" noProof="0">
              <a:ln>
                <a:noFill/>
              </a:ln>
              <a:solidFill>
                <a:srgbClr val="FFFFFF"/>
              </a:solidFill>
              <a:effectLst/>
              <a:uLnTx/>
              <a:uFillTx/>
              <a:latin typeface="Roboto"/>
              <a:ea typeface="Roboto"/>
              <a:cs typeface="Calibri"/>
            </a:endParaRPr>
          </a:p>
        </p:txBody>
      </p:sp>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STEM TRS</a:t>
            </a:r>
            <a:endParaRPr lang="es-AR" sz="1000">
              <a:cs typeface="Calibri"/>
            </a:endParaRPr>
          </a:p>
        </p:txBody>
      </p:sp>
    </p:spTree>
    <p:extLst>
      <p:ext uri="{BB962C8B-B14F-4D97-AF65-F5344CB8AC3E}">
        <p14:creationId xmlns:p14="http://schemas.microsoft.com/office/powerpoint/2010/main" val="1951041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Monitoreo de Entorno</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261610"/>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endParaRPr lang="es-AR" sz="1100" b="1">
              <a:latin typeface="Roboto"/>
              <a:ea typeface="Roboto"/>
              <a:cs typeface="Roboto"/>
            </a:endParaRPr>
          </a:p>
        </p:txBody>
      </p:sp>
      <p:sp>
        <p:nvSpPr>
          <p:cNvPr id="5" name="Rectángulo redondeado 3">
            <a:extLst>
              <a:ext uri="{FF2B5EF4-FFF2-40B4-BE49-F238E27FC236}">
                <a16:creationId xmlns:a16="http://schemas.microsoft.com/office/drawing/2014/main" id="{168064F9-210C-3232-9E71-902349528A08}"/>
              </a:ext>
            </a:extLst>
          </p:cNvPr>
          <p:cNvSpPr/>
          <p:nvPr/>
        </p:nvSpPr>
        <p:spPr>
          <a:xfrm>
            <a:off x="11230252" y="100584"/>
            <a:ext cx="899415"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STEM TRS</a:t>
            </a:r>
            <a:endParaRPr lang="es-AR" sz="1000">
              <a:cs typeface="Calibri"/>
            </a:endParaRPr>
          </a:p>
        </p:txBody>
      </p:sp>
      <p:sp>
        <p:nvSpPr>
          <p:cNvPr id="9" name="CuadroTexto 8">
            <a:extLst>
              <a:ext uri="{FF2B5EF4-FFF2-40B4-BE49-F238E27FC236}">
                <a16:creationId xmlns:a16="http://schemas.microsoft.com/office/drawing/2014/main" id="{01C30A05-7FF4-2AAA-BBA8-8A012166FD8B}"/>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Victoria Cuesta</a:t>
            </a:r>
            <a:endParaRPr lang="es-AR" sz="1100" b="1">
              <a:latin typeface="Calibri"/>
              <a:ea typeface="Roboto" panose="02000000000000000000" pitchFamily="2" charset="0"/>
              <a:cs typeface="Calibri"/>
            </a:endParaRPr>
          </a:p>
          <a:p>
            <a:pPr marL="171450" indent="-171450">
              <a:buFont typeface="Arial" panose="020B0604020202020204" pitchFamily="34" charset="0"/>
              <a:buChar char="•"/>
            </a:pPr>
            <a:r>
              <a:rPr lang="es-AR" sz="1100" b="1">
                <a:latin typeface="Roboto"/>
                <a:ea typeface="Roboto"/>
              </a:rPr>
              <a:t>Responde en el chat:  Victoria Cuesta</a:t>
            </a:r>
            <a:endParaRPr lang="es-AR" sz="1100" b="1">
              <a:latin typeface="Roboto"/>
              <a:ea typeface="Roboto"/>
              <a:cs typeface="Roboto"/>
            </a:endParaRPr>
          </a:p>
        </p:txBody>
      </p:sp>
    </p:spTree>
    <p:extLst>
      <p:ext uri="{BB962C8B-B14F-4D97-AF65-F5344CB8AC3E}">
        <p14:creationId xmlns:p14="http://schemas.microsoft.com/office/powerpoint/2010/main" val="1407157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a:latin typeface="Calibri" panose="020F0502020204030204"/>
              </a:rPr>
              <a:t>Monitoreo de Entorno</a:t>
            </a:r>
            <a:endParaRPr lang="es-AR" sz="1800" i="0" u="none" strike="noStrike" kern="1200" cap="none" spc="0" normalizeH="0" baseline="0" noProof="0">
              <a:ln>
                <a:noFill/>
              </a:ln>
              <a:effectLst/>
              <a:uLnTx/>
              <a:uFillTx/>
              <a:latin typeface="Calibri" panose="020F0502020204030204"/>
              <a:cs typeface="Calibri"/>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89843" y="755331"/>
            <a:ext cx="6308517" cy="32624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algn="just">
              <a:defRPr/>
            </a:pPr>
            <a:r>
              <a:rPr lang="es-AR" sz="1200" u="sng">
                <a:latin typeface="Roboto"/>
                <a:ea typeface="Roboto"/>
                <a:cs typeface="Calibri" panose="020F0502020204030204"/>
              </a:rPr>
              <a:t>Áreas involucradas</a:t>
            </a:r>
            <a:endParaRPr lang="es-AR"/>
          </a:p>
          <a:p>
            <a:pPr algn="just">
              <a:defRPr/>
            </a:pPr>
            <a:r>
              <a:rPr lang="es-AR" sz="1200">
                <a:latin typeface="Calibri"/>
                <a:ea typeface="Roboto"/>
                <a:cs typeface="Calibri" panose="020F0502020204030204"/>
              </a:rPr>
              <a:t>STEM, Evolución Tecnológica y Planificación Planta Interna</a:t>
            </a:r>
            <a:endParaRPr lang="es-AR">
              <a:latin typeface="Calibri"/>
              <a:ea typeface="Roboto"/>
              <a:cs typeface="Calibri" panose="020F0502020204030204"/>
            </a:endParaRPr>
          </a:p>
          <a:p>
            <a:pPr algn="just">
              <a:defRPr/>
            </a:pPr>
            <a:endParaRPr lang="es-AR" sz="1200">
              <a:solidFill>
                <a:srgbClr val="FF0000"/>
              </a:solidFill>
              <a:latin typeface="Roboto"/>
              <a:ea typeface="Roboto"/>
              <a:cs typeface="Calibri" panose="020F0502020204030204"/>
            </a:endParaRPr>
          </a:p>
          <a:p>
            <a:pPr algn="just">
              <a:defRPr/>
            </a:pPr>
            <a:r>
              <a:rPr lang="es-AR" sz="1200" u="sng">
                <a:latin typeface="Roboto"/>
                <a:ea typeface="Roboto"/>
                <a:cs typeface="Calibri" panose="020F0502020204030204"/>
              </a:rPr>
              <a:t>Contexto y Necesidad</a:t>
            </a:r>
            <a:endParaRPr lang="es-AR" sz="1200">
              <a:latin typeface="Roboto"/>
              <a:ea typeface="Roboto"/>
              <a:cs typeface="Calibri" panose="020F0502020204030204"/>
            </a:endParaRPr>
          </a:p>
          <a:p>
            <a:pPr marL="171450" indent="-171450" algn="just">
              <a:buFont typeface="Arial"/>
              <a:buChar char="•"/>
              <a:defRPr/>
            </a:pPr>
            <a:r>
              <a:rPr lang="es-AR" sz="1200">
                <a:latin typeface="Calibri"/>
                <a:ea typeface="Roboto"/>
                <a:cs typeface="Calibri" panose="020F0502020204030204"/>
              </a:rPr>
              <a:t>Proveer una herramienta de monitoreo para la operación y buscar la eficiencia energética y operativa mediante técnicas Analíticas y Ciencia de Datos</a:t>
            </a:r>
            <a:endParaRPr lang="es-AR"/>
          </a:p>
          <a:p>
            <a:pPr algn="just">
              <a:defRPr/>
            </a:pPr>
            <a:endParaRPr lang="es-AR" sz="1200">
              <a:solidFill>
                <a:srgbClr val="FF0000"/>
              </a:solidFill>
              <a:latin typeface="Calibri"/>
              <a:ea typeface="Roboto"/>
              <a:cs typeface="Calibri" panose="020F0502020204030204"/>
            </a:endParaRPr>
          </a:p>
          <a:p>
            <a:pPr algn="just">
              <a:defRPr/>
            </a:pPr>
            <a:r>
              <a:rPr lang="es-AR" sz="1200" u="sng">
                <a:latin typeface="Roboto"/>
                <a:ea typeface="Roboto"/>
                <a:cs typeface="Calibri" panose="020F0502020204030204"/>
              </a:rPr>
              <a:t>Hipótesis del beneficio</a:t>
            </a:r>
            <a:endParaRPr lang="es-AR" sz="1200">
              <a:latin typeface="Roboto"/>
              <a:ea typeface="Roboto"/>
              <a:cs typeface="Calibri" panose="020F0502020204030204"/>
            </a:endParaRPr>
          </a:p>
          <a:p>
            <a:pPr marL="171450" indent="-171450" algn="just">
              <a:buFont typeface="Arial"/>
              <a:buChar char="•"/>
              <a:defRPr/>
            </a:pPr>
            <a:r>
              <a:rPr lang="es-AR" sz="1200">
                <a:latin typeface="Roboto"/>
                <a:ea typeface="Roboto"/>
                <a:cs typeface="Calibri" panose="020F0502020204030204"/>
              </a:rPr>
              <a:t>Centralizar el monitoreo del equipamiento de energía y refrigeración</a:t>
            </a:r>
            <a:endParaRPr lang="es-AR"/>
          </a:p>
          <a:p>
            <a:pPr marL="171450" indent="-171450" algn="just">
              <a:buFont typeface="Arial"/>
              <a:buChar char="•"/>
              <a:defRPr/>
            </a:pPr>
            <a:r>
              <a:rPr lang="es-AR" sz="1200">
                <a:latin typeface="Roboto"/>
                <a:ea typeface="Roboto"/>
                <a:cs typeface="Calibri" panose="020F0502020204030204"/>
              </a:rPr>
              <a:t>Reducir el consumo energético y aumentar la eficiencia operativa</a:t>
            </a:r>
            <a:endParaRPr lang="es-AR"/>
          </a:p>
          <a:p>
            <a:pPr marL="171450" indent="-171450" algn="just">
              <a:buFont typeface="Arial"/>
              <a:buChar char="•"/>
              <a:defRPr/>
            </a:pPr>
            <a:r>
              <a:rPr lang="es-AR" sz="1200">
                <a:latin typeface="Roboto"/>
                <a:ea typeface="Roboto"/>
                <a:cs typeface="Calibri" panose="020F0502020204030204"/>
              </a:rPr>
              <a:t>Generar métricas de negocio</a:t>
            </a:r>
            <a:endParaRPr lang="es-AR"/>
          </a:p>
          <a:p>
            <a:pPr algn="just">
              <a:defRPr/>
            </a:pPr>
            <a:endParaRPr lang="es-AR" sz="1200" u="sng">
              <a:solidFill>
                <a:srgbClr val="FF0000"/>
              </a:solidFill>
              <a:latin typeface="Roboto"/>
              <a:ea typeface="Roboto"/>
              <a:cs typeface="Calibri" panose="020F0502020204030204"/>
            </a:endParaRPr>
          </a:p>
          <a:p>
            <a:pPr algn="just">
              <a:defRPr/>
            </a:pPr>
            <a:r>
              <a:rPr lang="es-AR" sz="1200" u="sng">
                <a:latin typeface="Roboto"/>
                <a:ea typeface="Roboto"/>
                <a:cs typeface="Calibri" panose="020F0502020204030204"/>
              </a:rPr>
              <a:t>Solución Planteada</a:t>
            </a:r>
            <a:endParaRPr lang="es-AR" sz="1200">
              <a:latin typeface="Roboto"/>
              <a:ea typeface="Roboto"/>
              <a:cs typeface="Calibri" panose="020F0502020204030204"/>
            </a:endParaRPr>
          </a:p>
          <a:p>
            <a:pPr marL="171450" indent="-171450">
              <a:buFont typeface="Arial"/>
              <a:buChar char="•"/>
              <a:defRPr/>
            </a:pPr>
            <a:r>
              <a:rPr lang="es-AR" sz="1200">
                <a:latin typeface="Roboto"/>
                <a:ea typeface="Roboto"/>
                <a:cs typeface="Calibri" panose="020F0502020204030204"/>
              </a:rPr>
              <a:t>Se desarrolla un sistema de captura, medición, visualización y analítica de los datos en DC4, como </a:t>
            </a:r>
            <a:r>
              <a:rPr lang="es-AR" sz="1200" err="1">
                <a:latin typeface="Roboto"/>
                <a:ea typeface="Roboto"/>
                <a:cs typeface="Calibri" panose="020F0502020204030204"/>
              </a:rPr>
              <a:t>MvP</a:t>
            </a:r>
            <a:r>
              <a:rPr lang="es-AR" sz="1200">
                <a:latin typeface="Roboto"/>
                <a:ea typeface="Roboto"/>
                <a:cs typeface="Calibri" panose="020F0502020204030204"/>
              </a:rPr>
              <a:t>, para luego escalarlo en GCP</a:t>
            </a:r>
            <a:endParaRPr lang="es-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33150"/>
            <a:ext cx="2880402" cy="15850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Enabler Tecnológico/Nuevo Servicio</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panose="020F0502020204030204"/>
              </a:rPr>
              <a:t>SI</a:t>
            </a:r>
            <a:endParaRPr lang="es-AR" sz="11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Transformación Tecnológica y Cultural</a:t>
            </a:r>
            <a:endParaRPr lang="es-AR" sz="1100" b="1" i="0" u="none" strike="noStrike" kern="1200" cap="none" spc="0" normalizeH="0" baseline="0" noProof="0">
              <a:ln>
                <a:noFill/>
              </a:ln>
              <a:effectLst/>
              <a:uLnTx/>
              <a:uFillTx/>
              <a:latin typeface="Roboto"/>
              <a:ea typeface="Roboto"/>
              <a:cs typeface="Roboto"/>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effectLst/>
                <a:uLnTx/>
                <a:uFillTx/>
                <a:latin typeface="Roboto"/>
                <a:ea typeface="Roboto"/>
                <a:cs typeface="Calibri" panose="020F0502020204030204"/>
              </a:rPr>
              <a:t>SI</a:t>
            </a:r>
            <a:endParaRPr kumimoji="0" lang="es-AR" sz="1100" b="0" i="0" u="none" strike="noStrike" kern="1200" cap="none" spc="0" normalizeH="0" baseline="0" noProof="0">
              <a:ln>
                <a:noFill/>
              </a:ln>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065854"/>
            <a:ext cx="3072198"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Reducción </a:t>
            </a:r>
            <a:r>
              <a:rPr kumimoji="0" lang="es-AR" sz="1100" b="1" i="0" u="none" strike="noStrike" kern="1200" cap="none" spc="0" normalizeH="0" baseline="0" noProof="0" err="1">
                <a:ln>
                  <a:noFill/>
                </a:ln>
                <a:effectLst/>
                <a:uLnTx/>
                <a:uFillTx/>
                <a:latin typeface="Roboto"/>
                <a:ea typeface="Roboto"/>
                <a:cs typeface="Roboto"/>
              </a:rPr>
              <a:t>Opex</a:t>
            </a:r>
            <a:r>
              <a:rPr kumimoji="0" lang="es-AR" sz="1100" b="1" i="0" u="none" strike="noStrike" kern="1200" cap="none" spc="0" normalizeH="0" baseline="0" noProof="0">
                <a:ln>
                  <a:noFill/>
                </a:ln>
                <a:effectLst/>
                <a:uLnTx/>
                <a:uFillTx/>
                <a:latin typeface="Roboto"/>
                <a:ea typeface="Roboto"/>
                <a:cs typeface="Roboto"/>
              </a:rPr>
              <a:t>/</a:t>
            </a:r>
            <a:r>
              <a:rPr kumimoji="0" lang="es-AR" sz="1100" b="1" i="0" u="none" strike="noStrike" kern="1200" cap="none" spc="0" normalizeH="0" baseline="0" noProof="0" err="1">
                <a:ln>
                  <a:noFill/>
                </a:ln>
                <a:effectLst/>
                <a:uLnTx/>
                <a:uFillTx/>
                <a:latin typeface="Roboto"/>
                <a:ea typeface="Roboto"/>
                <a:cs typeface="Roboto"/>
              </a:rPr>
              <a:t>Capex</a:t>
            </a:r>
            <a:endParaRPr kumimoji="0" lang="es-AR" sz="1100" b="1" i="0" u="none" strike="noStrike" kern="1200" cap="none" spc="0" normalizeH="0" baseline="0" noProof="0" err="1">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a:rPr>
              <a:t>SI</a:t>
            </a:r>
            <a:endParaRPr lang="es-AR" sz="1100" b="0" i="0" u="none" strike="noStrike" kern="1200" cap="none" spc="0" normalizeH="0" baseline="0" noProof="0">
              <a:ln>
                <a:noFill/>
              </a:ln>
              <a:effectLst/>
              <a:uLnTx/>
              <a:uFillTx/>
              <a:latin typeface="Roboto"/>
              <a:ea typeface="Roboto"/>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effectLst/>
                <a:uLnTx/>
                <a:uFillTx/>
                <a:latin typeface="Roboto"/>
                <a:ea typeface="Roboto"/>
                <a:cs typeface="Calibri" panose="020F0502020204030204"/>
              </a:rPr>
              <a:t>Eficiencia operativa/Aumento de capacidad de una Plataforma</a:t>
            </a:r>
            <a:endParaRPr lang="es-AR" sz="1100" b="0" i="0" u="none" strike="noStrike" kern="1200" cap="none" spc="0" normalizeH="0" baseline="0" noProof="0">
              <a:ln>
                <a:noFill/>
              </a:ln>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srgbClr val="FFFFFF"/>
                </a:solidFill>
                <a:latin typeface="Roboto"/>
                <a:ea typeface="Roboto"/>
                <a:cs typeface="Calibri"/>
              </a:rPr>
              <a:t>SI</a:t>
            </a:r>
            <a:endParaRPr lang="es-AR" sz="1100" b="0" i="0" u="none" strike="noStrike" kern="1200" cap="none" spc="0" normalizeH="0" baseline="0" noProof="0">
              <a:ln>
                <a:noFill/>
              </a:ln>
              <a:solidFill>
                <a:srgbClr val="FFFFFF"/>
              </a:solidFill>
              <a:effectLst/>
              <a:uLnTx/>
              <a:uFillTx/>
              <a:latin typeface="Roboto"/>
              <a:ea typeface="Roboto"/>
              <a:cs typeface="Calibri"/>
            </a:endParaRPr>
          </a:p>
        </p:txBody>
      </p:sp>
      <p:sp>
        <p:nvSpPr>
          <p:cNvPr id="9" name="Rectángulo redondeado 3">
            <a:extLst>
              <a:ext uri="{FF2B5EF4-FFF2-40B4-BE49-F238E27FC236}">
                <a16:creationId xmlns:a16="http://schemas.microsoft.com/office/drawing/2014/main" id="{2C3B9D67-271E-E209-0CD0-3FE0605DB0DF}"/>
              </a:ext>
            </a:extLst>
          </p:cNvPr>
          <p:cNvSpPr/>
          <p:nvPr/>
        </p:nvSpPr>
        <p:spPr>
          <a:xfrm>
            <a:off x="11269763" y="309428"/>
            <a:ext cx="899415"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STEM TRS</a:t>
            </a:r>
            <a:endParaRPr lang="es-AR" sz="1000">
              <a:cs typeface="Calibri"/>
            </a:endParaRPr>
          </a:p>
        </p:txBody>
      </p:sp>
      <p:sp>
        <p:nvSpPr>
          <p:cNvPr id="12" name="TextBox 4">
            <a:extLst>
              <a:ext uri="{FF2B5EF4-FFF2-40B4-BE49-F238E27FC236}">
                <a16:creationId xmlns:a16="http://schemas.microsoft.com/office/drawing/2014/main" id="{AE62B15E-EAEE-3DCA-F851-893F007917E0}"/>
              </a:ext>
            </a:extLst>
          </p:cNvPr>
          <p:cNvSpPr txBox="1"/>
          <p:nvPr/>
        </p:nvSpPr>
        <p:spPr>
          <a:xfrm>
            <a:off x="8135404" y="4978113"/>
            <a:ext cx="334043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1100" b="1">
                <a:ea typeface="+mn-lt"/>
                <a:cs typeface="+mn-lt"/>
              </a:rPr>
              <a:t>Objetivo Q2</a:t>
            </a:r>
            <a:r>
              <a:rPr lang="es-AR" sz="1100" b="1">
                <a:latin typeface="Arial"/>
                <a:ea typeface="Roboto"/>
                <a:cs typeface="Arial"/>
              </a:rPr>
              <a:t>:Realizar dashboard para planta interna</a:t>
            </a:r>
          </a:p>
          <a:p>
            <a:pPr>
              <a:defRPr/>
            </a:pPr>
            <a:endParaRPr lang="es-AR" sz="1100" b="1">
              <a:ea typeface="+mn-lt"/>
              <a:cs typeface="+mn-lt"/>
            </a:endParaRPr>
          </a:p>
          <a:p>
            <a:pPr>
              <a:defRPr/>
            </a:pPr>
            <a:r>
              <a:rPr lang="es-AR" sz="1100" b="1">
                <a:latin typeface="Arial"/>
                <a:ea typeface="Roboto"/>
                <a:cs typeface="Arial"/>
              </a:rPr>
              <a:t>Key </a:t>
            </a:r>
            <a:r>
              <a:rPr lang="es-AR" sz="1100" b="1" err="1">
                <a:latin typeface="Arial"/>
                <a:ea typeface="Roboto"/>
                <a:cs typeface="Arial"/>
              </a:rPr>
              <a:t>Results</a:t>
            </a:r>
            <a:r>
              <a:rPr lang="es-AR" sz="1100" b="1">
                <a:latin typeface="Arial"/>
                <a:ea typeface="Roboto"/>
                <a:cs typeface="Arial"/>
              </a:rPr>
              <a:t> Q2</a:t>
            </a:r>
            <a:endParaRPr lang="en-US" sz="1100">
              <a:latin typeface="Arial"/>
              <a:ea typeface="Roboto"/>
              <a:cs typeface="Arial"/>
            </a:endParaRPr>
          </a:p>
          <a:p>
            <a:pPr marL="171450" indent="-171450">
              <a:buFont typeface="Arial,Sans-Serif"/>
              <a:buChar char="•"/>
              <a:defRPr/>
            </a:pPr>
            <a:r>
              <a:rPr lang="es-AR" sz="1100" b="1">
                <a:ea typeface="+mn-lt"/>
                <a:cs typeface="+mn-lt"/>
              </a:rPr>
              <a:t>Armado de infraestructura en DC4  </a:t>
            </a:r>
            <a:r>
              <a:rPr lang="es-AR" sz="1100" b="1">
                <a:solidFill>
                  <a:srgbClr val="009900"/>
                </a:solidFill>
                <a:ea typeface="+mn-lt"/>
                <a:cs typeface="+mn-lt"/>
              </a:rPr>
              <a:t>100%</a:t>
            </a:r>
          </a:p>
          <a:p>
            <a:pPr marL="171450" indent="-171450">
              <a:buFont typeface="Arial,Sans-Serif"/>
              <a:buChar char="•"/>
              <a:defRPr/>
            </a:pPr>
            <a:r>
              <a:rPr lang="es-AR" sz="1100" b="1">
                <a:ea typeface="+mn-lt"/>
                <a:cs typeface="+mn-lt"/>
              </a:rPr>
              <a:t>Creación de dashboard en Grafana  </a:t>
            </a:r>
            <a:r>
              <a:rPr lang="es-AR" sz="1100" b="1">
                <a:solidFill>
                  <a:srgbClr val="009900"/>
                </a:solidFill>
                <a:ea typeface="+mn-lt"/>
                <a:cs typeface="+mn-lt"/>
              </a:rPr>
              <a:t>85%</a:t>
            </a:r>
          </a:p>
          <a:p>
            <a:pPr lvl="1">
              <a:buFont typeface="Arial"/>
              <a:buChar char="•"/>
              <a:defRPr/>
            </a:pPr>
            <a:endParaRPr lang="es-AR" sz="1100" b="1">
              <a:solidFill>
                <a:srgbClr val="FFFFFF"/>
              </a:solidFill>
              <a:latin typeface="Calibri"/>
              <a:ea typeface="Roboto"/>
              <a:cs typeface="Calibri" panose="020F0502020204030204"/>
            </a:endParaRPr>
          </a:p>
          <a:p>
            <a:pPr marL="171450" indent="-171450">
              <a:buFont typeface="Arial"/>
              <a:buChar char="•"/>
              <a:defRPr/>
            </a:pPr>
            <a:endParaRPr lang="es-AR" sz="1100">
              <a:solidFill>
                <a:srgbClr val="FFFFFF"/>
              </a:solidFill>
              <a:latin typeface="Roboto"/>
              <a:ea typeface="Roboto"/>
              <a:cs typeface="Calibri" panose="020F0502020204030204"/>
            </a:endParaRPr>
          </a:p>
        </p:txBody>
      </p:sp>
    </p:spTree>
    <p:extLst>
      <p:ext uri="{BB962C8B-B14F-4D97-AF65-F5344CB8AC3E}">
        <p14:creationId xmlns:p14="http://schemas.microsoft.com/office/powerpoint/2010/main" val="2642471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Cobertura </a:t>
            </a:r>
            <a:r>
              <a:rPr lang="es-AR" sz="4800" err="1"/>
              <a:t>WiFi</a:t>
            </a:r>
            <a:endParaRPr lang="es-AR" sz="4800" err="1">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Pablo Paiva</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Ruben Zea</a:t>
            </a:r>
            <a:endParaRPr lang="es-AR" sz="1100" b="1">
              <a:latin typeface="Roboto"/>
              <a:ea typeface="Roboto"/>
              <a:cs typeface="Roboto"/>
            </a:endParaRPr>
          </a:p>
        </p:txBody>
      </p:sp>
      <p:sp>
        <p:nvSpPr>
          <p:cNvPr id="5" name="Rectángulo redondeado 3">
            <a:extLst>
              <a:ext uri="{FF2B5EF4-FFF2-40B4-BE49-F238E27FC236}">
                <a16:creationId xmlns:a16="http://schemas.microsoft.com/office/drawing/2014/main" id="{168064F9-210C-3232-9E71-902349528A08}"/>
              </a:ext>
            </a:extLst>
          </p:cNvPr>
          <p:cNvSpPr/>
          <p:nvPr/>
        </p:nvSpPr>
        <p:spPr>
          <a:xfrm>
            <a:off x="11230252" y="100584"/>
            <a:ext cx="899415" cy="256032"/>
          </a:xfrm>
          <a:prstGeom prst="roundRect">
            <a:avLst>
              <a:gd name="adj" fmla="val 50000"/>
            </a:avLst>
          </a:prstGeom>
          <a:solidFill>
            <a:schemeClr val="accent1">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Discovery</a:t>
            </a:r>
            <a:endParaRPr lang="es-AR" sz="1000">
              <a:cs typeface="Calibri"/>
            </a:endParaRPr>
          </a:p>
        </p:txBody>
      </p:sp>
    </p:spTree>
    <p:extLst>
      <p:ext uri="{BB962C8B-B14F-4D97-AF65-F5344CB8AC3E}">
        <p14:creationId xmlns:p14="http://schemas.microsoft.com/office/powerpoint/2010/main" val="1620275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a:latin typeface="Calibri" panose="020F0502020204030204"/>
              </a:rPr>
              <a:t>Evolución Cobertura </a:t>
            </a:r>
            <a:r>
              <a:rPr lang="es-AR" err="1">
                <a:latin typeface="Calibri" panose="020F0502020204030204"/>
              </a:rPr>
              <a:t>WiFi</a:t>
            </a:r>
            <a:endParaRPr lang="es-AR" sz="1800" i="0" u="none" strike="noStrike" kern="1200" cap="none" spc="0" normalizeH="0" baseline="0" noProof="0">
              <a:ln>
                <a:noFill/>
              </a:ln>
              <a:effectLst/>
              <a:uLnTx/>
              <a:uFillTx/>
              <a:latin typeface="Calibri" panose="020F0502020204030204"/>
              <a:cs typeface="Calibri"/>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89843" y="755331"/>
            <a:ext cx="7356784" cy="307776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lgn="just">
              <a:buFont typeface="Arial"/>
              <a:buChar char="•"/>
              <a:defRPr/>
            </a:pPr>
            <a:r>
              <a:rPr lang="es-AR" sz="1200">
                <a:latin typeface="Calibri" panose="020F0502020204030204"/>
                <a:ea typeface="+mn-lt"/>
                <a:cs typeface="Calibri" panose="020F0502020204030204"/>
              </a:rPr>
              <a:t>El trial de extensores con tecnología </a:t>
            </a:r>
            <a:r>
              <a:rPr lang="es-AR" sz="1200" err="1">
                <a:latin typeface="Calibri" panose="020F0502020204030204"/>
                <a:ea typeface="+mn-lt"/>
                <a:cs typeface="Calibri" panose="020F0502020204030204"/>
              </a:rPr>
              <a:t>EasyMesh</a:t>
            </a:r>
            <a:r>
              <a:rPr lang="es-AR" sz="1200">
                <a:latin typeface="Calibri" panose="020F0502020204030204"/>
                <a:ea typeface="+mn-lt"/>
                <a:cs typeface="Calibri" panose="020F0502020204030204"/>
              </a:rPr>
              <a:t> 1 tiene aspectos para mejorar</a:t>
            </a:r>
            <a:endParaRPr lang="es-AR" sz="120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algn="just">
              <a:defRPr/>
            </a:pPr>
            <a:endParaRPr lang="es-AR" sz="1200">
              <a:latin typeface="Calibri"/>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lgn="just">
              <a:buFont typeface="Arial"/>
              <a:buChar char="•"/>
              <a:defRPr/>
            </a:pPr>
            <a:r>
              <a:rPr lang="es-AR" sz="1200">
                <a:latin typeface="Roboto"/>
                <a:ea typeface="Roboto"/>
                <a:cs typeface="Calibri" panose="020F0502020204030204"/>
              </a:rPr>
              <a:t>Habilitador de mejoras para el servicio de cobertura basado en </a:t>
            </a:r>
            <a:r>
              <a:rPr lang="es-AR" sz="1200" err="1">
                <a:latin typeface="Roboto"/>
                <a:ea typeface="Roboto"/>
                <a:cs typeface="Calibri" panose="020F0502020204030204"/>
              </a:rPr>
              <a:t>EasyMesh</a:t>
            </a:r>
            <a:r>
              <a:rPr lang="es-AR" sz="1200">
                <a:latin typeface="Roboto"/>
                <a:ea typeface="Roboto"/>
                <a:cs typeface="Calibri" panose="020F0502020204030204"/>
              </a:rPr>
              <a:t>. Incorporando más información sobre el estado del canal </a:t>
            </a:r>
            <a:r>
              <a:rPr lang="es-AR" sz="1200" err="1">
                <a:latin typeface="Roboto"/>
                <a:ea typeface="Roboto"/>
                <a:cs typeface="Calibri" panose="020F0502020204030204"/>
              </a:rPr>
              <a:t>WiFi</a:t>
            </a:r>
            <a:r>
              <a:rPr lang="es-AR" sz="1200">
                <a:latin typeface="Roboto"/>
                <a:ea typeface="Roboto"/>
                <a:cs typeface="Calibri" panose="020F0502020204030204"/>
              </a:rPr>
              <a:t> para tomar mejores decisiones de </a:t>
            </a:r>
            <a:r>
              <a:rPr lang="es-AR" sz="1200" err="1">
                <a:latin typeface="Roboto"/>
                <a:ea typeface="Roboto"/>
                <a:cs typeface="Calibri" panose="020F0502020204030204"/>
              </a:rPr>
              <a:t>roaming</a:t>
            </a:r>
            <a:r>
              <a:rPr lang="es-AR" sz="1200">
                <a:latin typeface="Roboto"/>
                <a:ea typeface="Roboto"/>
                <a:cs typeface="Calibri" panose="020F0502020204030204"/>
              </a:rPr>
              <a:t>. Mejoras para SSID </a:t>
            </a:r>
            <a:r>
              <a:rPr lang="es-AR" sz="1200" err="1">
                <a:latin typeface="Roboto"/>
                <a:ea typeface="Roboto"/>
                <a:cs typeface="Calibri" panose="020F0502020204030204"/>
              </a:rPr>
              <a:t>Guest</a:t>
            </a:r>
            <a:r>
              <a:rPr lang="es-AR" sz="1200">
                <a:latin typeface="Roboto"/>
                <a:ea typeface="Roboto"/>
                <a:cs typeface="Calibri" panose="020F0502020204030204"/>
              </a:rPr>
              <a:t> o 2do SSID mediante uso de </a:t>
            </a:r>
            <a:r>
              <a:rPr lang="es-AR" sz="1200" err="1">
                <a:latin typeface="Roboto"/>
                <a:ea typeface="Roboto"/>
                <a:cs typeface="Calibri" panose="020F0502020204030204"/>
              </a:rPr>
              <a:t>VLANs</a:t>
            </a:r>
            <a:r>
              <a:rPr lang="es-AR" sz="1200">
                <a:latin typeface="Roboto"/>
                <a:ea typeface="Roboto"/>
                <a:cs typeface="Calibri" panose="020F0502020204030204"/>
              </a:rPr>
              <a:t>. Mas seguridad para conectar extensores.</a:t>
            </a:r>
          </a:p>
          <a:p>
            <a:pPr marL="171450" indent="-171450" algn="just">
              <a:buFont typeface="Arial"/>
              <a:buChar char="•"/>
              <a:defRPr/>
            </a:pPr>
            <a:r>
              <a:rPr lang="es-AR" sz="1200">
                <a:latin typeface="Roboto"/>
                <a:ea typeface="Roboto"/>
                <a:cs typeface="Calibri" panose="020F0502020204030204"/>
              </a:rPr>
              <a:t>Mejorar </a:t>
            </a:r>
            <a:r>
              <a:rPr lang="es-AR" sz="1200" err="1">
                <a:latin typeface="Roboto"/>
                <a:ea typeface="Roboto"/>
                <a:cs typeface="Calibri" panose="020F0502020204030204"/>
              </a:rPr>
              <a:t>onboarding</a:t>
            </a:r>
            <a:r>
              <a:rPr lang="es-AR" sz="1200">
                <a:latin typeface="Roboto"/>
                <a:ea typeface="Roboto"/>
                <a:cs typeface="Calibri" panose="020F0502020204030204"/>
              </a:rPr>
              <a:t> de dispositivos</a:t>
            </a:r>
          </a:p>
          <a:p>
            <a:pPr algn="just">
              <a:defRPr/>
            </a:pPr>
            <a:endParaRPr lang="es-AR" sz="1200" u="sng">
              <a:latin typeface="Roboto"/>
              <a:ea typeface="Roboto"/>
              <a:cs typeface="Calibri" panose="020F0502020204030204"/>
            </a:endParaRPr>
          </a:p>
          <a:p>
            <a:pPr algn="just">
              <a:defRPr/>
            </a:pPr>
            <a:r>
              <a:rPr kumimoji="0" lang="es-AR" sz="1200" b="0" i="0" u="sng" strike="noStrike" kern="1200" cap="none" spc="0" normalizeH="0" baseline="0" noProof="0">
                <a:ln>
                  <a:noFill/>
                </a:ln>
                <a:effectLst/>
                <a:uLnTx/>
                <a:uFillTx/>
                <a:latin typeface="Roboto"/>
                <a:ea typeface="Roboto"/>
                <a:cs typeface="Roboto"/>
              </a:rPr>
              <a:t>Solución Planteada</a:t>
            </a:r>
            <a:endParaRPr kumimoji="0" lang="es-AR" sz="1200" b="0" i="0" u="none" strike="noStrike" kern="1200" cap="none" spc="0" normalizeH="0" baseline="0" noProof="0">
              <a:ln>
                <a:noFill/>
              </a:ln>
              <a:effectLst/>
              <a:uLnTx/>
              <a:uFillTx/>
              <a:latin typeface="Roboto"/>
              <a:ea typeface="Roboto"/>
              <a:cs typeface="Roboto"/>
            </a:endParaRPr>
          </a:p>
          <a:p>
            <a:pPr marL="171450" indent="-171450">
              <a:buFont typeface="Arial"/>
              <a:buChar char="•"/>
              <a:defRPr/>
            </a:pPr>
            <a:r>
              <a:rPr lang="es-AR" sz="1200">
                <a:latin typeface="Roboto"/>
                <a:ea typeface="Roboto"/>
                <a:cs typeface="Roboto"/>
              </a:rPr>
              <a:t>Opción </a:t>
            </a:r>
            <a:r>
              <a:rPr lang="es-AR" sz="1200" err="1">
                <a:latin typeface="Roboto"/>
                <a:ea typeface="Roboto"/>
                <a:cs typeface="Roboto"/>
              </a:rPr>
              <a:t>Tecnologia</a:t>
            </a:r>
            <a:r>
              <a:rPr lang="es-AR" sz="1200">
                <a:latin typeface="Roboto"/>
                <a:ea typeface="Roboto"/>
                <a:cs typeface="Roboto"/>
              </a:rPr>
              <a:t> </a:t>
            </a:r>
            <a:r>
              <a:rPr lang="es-AR" sz="1200" err="1">
                <a:latin typeface="Roboto"/>
                <a:ea typeface="Roboto"/>
                <a:cs typeface="Roboto"/>
              </a:rPr>
              <a:t>EasyMesh</a:t>
            </a:r>
            <a:r>
              <a:rPr lang="es-AR" sz="1200">
                <a:latin typeface="Roboto"/>
                <a:ea typeface="Roboto"/>
                <a:cs typeface="Roboto"/>
              </a:rPr>
              <a:t> 2</a:t>
            </a:r>
          </a:p>
          <a:p>
            <a:pPr marL="171450" indent="-171450">
              <a:buFont typeface="Arial"/>
              <a:buChar char="•"/>
              <a:defRPr/>
            </a:pPr>
            <a:r>
              <a:rPr lang="es-AR" sz="1200">
                <a:latin typeface="Roboto"/>
                <a:ea typeface="Roboto"/>
                <a:cs typeface="Roboto"/>
              </a:rPr>
              <a:t>Soporte en HAAS para construir un </a:t>
            </a:r>
            <a:r>
              <a:rPr lang="es-AR" sz="1200" err="1">
                <a:latin typeface="Roboto"/>
                <a:ea typeface="Roboto"/>
                <a:cs typeface="Roboto"/>
              </a:rPr>
              <a:t>Wizard</a:t>
            </a:r>
            <a:r>
              <a:rPr lang="es-AR" sz="1200">
                <a:latin typeface="Roboto"/>
                <a:ea typeface="Roboto"/>
                <a:cs typeface="Roboto"/>
              </a:rPr>
              <a:t> de </a:t>
            </a:r>
            <a:r>
              <a:rPr lang="es-AR" sz="1200" err="1">
                <a:latin typeface="Roboto"/>
                <a:ea typeface="Roboto"/>
                <a:cs typeface="Roboto"/>
              </a:rPr>
              <a:t>Onboarding</a:t>
            </a:r>
            <a:r>
              <a:rPr lang="es-AR" sz="1200">
                <a:latin typeface="Roboto"/>
                <a:ea typeface="Roboto"/>
                <a:cs typeface="Roboto"/>
              </a:rPr>
              <a:t>.(Botón virtual WPS, mapa de red, </a:t>
            </a:r>
            <a:r>
              <a:rPr lang="es-AR" sz="1200" err="1">
                <a:latin typeface="Roboto"/>
                <a:ea typeface="Roboto"/>
                <a:cs typeface="Roboto"/>
              </a:rPr>
              <a:t>config</a:t>
            </a:r>
            <a:r>
              <a:rPr lang="es-AR" sz="1200">
                <a:latin typeface="Roboto"/>
                <a:ea typeface="Roboto"/>
                <a:cs typeface="Roboto"/>
              </a:rPr>
              <a:t> unificada SSID, habilitar </a:t>
            </a:r>
            <a:r>
              <a:rPr lang="es-AR" sz="1200" err="1">
                <a:latin typeface="Roboto"/>
                <a:ea typeface="Roboto"/>
                <a:cs typeface="Roboto"/>
              </a:rPr>
              <a:t>Mesh</a:t>
            </a:r>
            <a:r>
              <a:rPr lang="es-AR" sz="1200">
                <a:latin typeface="Roboto"/>
                <a:ea typeface="Roboto"/>
                <a:cs typeface="Roboto"/>
              </a:rPr>
              <a:t>).</a:t>
            </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35404" y="4978113"/>
            <a:ext cx="3340434"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es-AR" sz="1100" b="1" i="0" u="none" strike="noStrike" kern="1200" cap="none" spc="0" normalizeH="0" baseline="0" noProof="0">
                <a:ln>
                  <a:noFill/>
                </a:ln>
                <a:effectLst/>
                <a:uLnTx/>
                <a:uFillTx/>
                <a:latin typeface="Roboto"/>
                <a:ea typeface="Roboto"/>
                <a:cs typeface="Calibri" panose="020F0502020204030204"/>
              </a:rPr>
              <a:t>OKR:</a:t>
            </a:r>
            <a:r>
              <a:rPr lang="es-AR" sz="1100" b="1">
                <a:latin typeface="Roboto"/>
                <a:ea typeface="Roboto"/>
                <a:cs typeface="Calibri" panose="020F0502020204030204"/>
              </a:rPr>
              <a:t> </a:t>
            </a:r>
            <a:r>
              <a:rPr lang="es-ES" sz="1100" b="1">
                <a:latin typeface="Roboto"/>
                <a:ea typeface="Roboto"/>
                <a:cs typeface="Calibri" panose="020F0502020204030204"/>
              </a:rPr>
              <a:t>Mejorar la experiencia de Servicios fijos y conectividad del hogar mediante la incorporación de tecnologías.</a:t>
            </a:r>
          </a:p>
          <a:p>
            <a:r>
              <a:rPr lang="es-ES" sz="1200"/>
              <a:t>VO: Incorporar 2 nuevos atributos al servicio (</a:t>
            </a:r>
            <a:r>
              <a:rPr lang="es-ES" sz="1200" err="1"/>
              <a:t>Mesh</a:t>
            </a:r>
            <a:r>
              <a:rPr lang="es-ES" sz="1200"/>
              <a:t>, servicios de </a:t>
            </a:r>
            <a:r>
              <a:rPr lang="es-ES" sz="1200" err="1"/>
              <a:t>BackUP</a:t>
            </a:r>
            <a:r>
              <a:rPr lang="es-ES" sz="1200"/>
              <a:t>, Mejora de Latencia, visibilidad y asistentes Virtuales).</a:t>
            </a: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33150"/>
            <a:ext cx="2880402" cy="15850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Enabler Tecnológico/Nuevo Servicio</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panose="020F0502020204030204"/>
              </a:rPr>
              <a:t>SI</a:t>
            </a:r>
            <a:endParaRPr lang="es-AR" sz="11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Transformación Tecnológica y Cultural</a:t>
            </a:r>
            <a:endParaRPr lang="es-AR" sz="1100" b="1" i="0" u="none" strike="noStrike" kern="1200" cap="none" spc="0" normalizeH="0" baseline="0" noProof="0">
              <a:ln>
                <a:noFill/>
              </a:ln>
              <a:effectLst/>
              <a:uLnTx/>
              <a:uFillTx/>
              <a:latin typeface="Roboto"/>
              <a:ea typeface="Roboto"/>
              <a:cs typeface="Roboto"/>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effectLst/>
                <a:uLnTx/>
                <a:uFillTx/>
                <a:latin typeface="Roboto"/>
                <a:ea typeface="Roboto"/>
                <a:cs typeface="Calibri" panose="020F0502020204030204"/>
              </a:rPr>
              <a:t>NO</a:t>
            </a:r>
            <a:endParaRPr kumimoji="0" lang="es-AR" sz="1100" b="0" i="0" u="none" strike="noStrike" kern="1200" cap="none" spc="0" normalizeH="0" baseline="0" noProof="0">
              <a:ln>
                <a:noFill/>
              </a:ln>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065854"/>
            <a:ext cx="3072198"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Reducción Opex/Capex</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b="0" i="0" u="none" strike="noStrike" kern="1200" cap="none" spc="0" normalizeH="0" baseline="0" noProof="0">
                <a:ln>
                  <a:noFill/>
                </a:ln>
                <a:effectLst/>
                <a:uLnTx/>
                <a:uFillTx/>
                <a:latin typeface="Roboto"/>
                <a:ea typeface="Roboto"/>
                <a:cs typeface="Calibri"/>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effectLst/>
                <a:uLnTx/>
                <a:uFillTx/>
                <a:latin typeface="Roboto"/>
                <a:ea typeface="Roboto"/>
                <a:cs typeface="Calibri" panose="020F0502020204030204"/>
              </a:rPr>
              <a:t>Eficiencia operativa/Aumento de capacidad de una Plataforma</a:t>
            </a:r>
            <a:endParaRPr lang="es-AR" sz="1100" b="0" i="0" u="none" strike="noStrike" kern="1200" cap="none" spc="0" normalizeH="0" baseline="0" noProof="0">
              <a:ln>
                <a:noFill/>
              </a:ln>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srgbClr val="FFFFFF"/>
                </a:solidFill>
                <a:latin typeface="Roboto"/>
                <a:ea typeface="Roboto"/>
                <a:cs typeface="Calibri"/>
              </a:rPr>
              <a:t>NO</a:t>
            </a:r>
            <a:endParaRPr lang="es-AR" sz="1100" b="0" i="0" u="none" strike="noStrike" kern="1200" cap="none" spc="0" normalizeH="0" baseline="0" noProof="0">
              <a:ln>
                <a:noFill/>
              </a:ln>
              <a:solidFill>
                <a:srgbClr val="FFFFFF"/>
              </a:solidFill>
              <a:effectLst/>
              <a:uLnTx/>
              <a:uFillTx/>
              <a:latin typeface="Roboto"/>
              <a:ea typeface="Roboto"/>
              <a:cs typeface="Calibri"/>
            </a:endParaRPr>
          </a:p>
        </p:txBody>
      </p:sp>
      <p:sp>
        <p:nvSpPr>
          <p:cNvPr id="6" name="Rectángulo redondeado 3">
            <a:extLst>
              <a:ext uri="{FF2B5EF4-FFF2-40B4-BE49-F238E27FC236}">
                <a16:creationId xmlns:a16="http://schemas.microsoft.com/office/drawing/2014/main" id="{C128DE85-9A9C-3E47-CBDB-B8D568B39A9A}"/>
              </a:ext>
            </a:extLst>
          </p:cNvPr>
          <p:cNvSpPr/>
          <p:nvPr/>
        </p:nvSpPr>
        <p:spPr>
          <a:xfrm>
            <a:off x="11230252" y="100584"/>
            <a:ext cx="899415" cy="256032"/>
          </a:xfrm>
          <a:prstGeom prst="roundRect">
            <a:avLst>
              <a:gd name="adj" fmla="val 50000"/>
            </a:avLst>
          </a:prstGeom>
          <a:solidFill>
            <a:schemeClr val="accent1">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Discovery</a:t>
            </a:r>
            <a:endParaRPr lang="es-AR" sz="1000">
              <a:cs typeface="Calibri"/>
            </a:endParaRPr>
          </a:p>
        </p:txBody>
      </p:sp>
      <p:pic>
        <p:nvPicPr>
          <p:cNvPr id="9" name="Imagen 9" descr="Interfaz de usuario gráfica&#10;&#10;Descripción generada automáticamente">
            <a:extLst>
              <a:ext uri="{FF2B5EF4-FFF2-40B4-BE49-F238E27FC236}">
                <a16:creationId xmlns:a16="http://schemas.microsoft.com/office/drawing/2014/main" id="{13C9ADB2-B561-A368-A384-A55C7A94C374}"/>
              </a:ext>
            </a:extLst>
          </p:cNvPr>
          <p:cNvPicPr>
            <a:picLocks noChangeAspect="1"/>
          </p:cNvPicPr>
          <p:nvPr/>
        </p:nvPicPr>
        <p:blipFill>
          <a:blip r:embed="rId8"/>
          <a:stretch>
            <a:fillRect/>
          </a:stretch>
        </p:blipFill>
        <p:spPr>
          <a:xfrm>
            <a:off x="7260237" y="1405549"/>
            <a:ext cx="4929265" cy="2947623"/>
          </a:xfrm>
          <a:prstGeom prst="rect">
            <a:avLst/>
          </a:prstGeom>
        </p:spPr>
      </p:pic>
      <p:pic>
        <p:nvPicPr>
          <p:cNvPr id="10" name="Imagen 10" descr="Interfaz de usuario gráfica, Aplicación&#10;&#10;Descripción generada automáticamente">
            <a:extLst>
              <a:ext uri="{FF2B5EF4-FFF2-40B4-BE49-F238E27FC236}">
                <a16:creationId xmlns:a16="http://schemas.microsoft.com/office/drawing/2014/main" id="{2DC45990-5D1B-4841-09A0-F4E3B24DC9E0}"/>
              </a:ext>
            </a:extLst>
          </p:cNvPr>
          <p:cNvPicPr>
            <a:picLocks noChangeAspect="1"/>
          </p:cNvPicPr>
          <p:nvPr/>
        </p:nvPicPr>
        <p:blipFill>
          <a:blip r:embed="rId9"/>
          <a:stretch>
            <a:fillRect/>
          </a:stretch>
        </p:blipFill>
        <p:spPr>
          <a:xfrm>
            <a:off x="8521909" y="310484"/>
            <a:ext cx="2218544" cy="1190344"/>
          </a:xfrm>
          <a:prstGeom prst="rect">
            <a:avLst/>
          </a:prstGeom>
        </p:spPr>
      </p:pic>
      <p:sp>
        <p:nvSpPr>
          <p:cNvPr id="5" name="TextBox 4">
            <a:extLst>
              <a:ext uri="{FF2B5EF4-FFF2-40B4-BE49-F238E27FC236}">
                <a16:creationId xmlns:a16="http://schemas.microsoft.com/office/drawing/2014/main" id="{54B96ED6-1532-4C43-CB91-7C2AF3655EE1}"/>
              </a:ext>
            </a:extLst>
          </p:cNvPr>
          <p:cNvSpPr txBox="1"/>
          <p:nvPr/>
        </p:nvSpPr>
        <p:spPr>
          <a:xfrm>
            <a:off x="8135404" y="6128153"/>
            <a:ext cx="1756378" cy="276999"/>
          </a:xfrm>
          <a:prstGeom prst="rect">
            <a:avLst/>
          </a:prstGeom>
          <a:noFill/>
        </p:spPr>
        <p:txBody>
          <a:bodyPr wrap="none" rtlCol="0">
            <a:spAutoFit/>
          </a:bodyPr>
          <a:lstStyle/>
          <a:p>
            <a:r>
              <a:rPr lang="en-US" sz="1200" err="1">
                <a:solidFill>
                  <a:srgbClr val="FF0000"/>
                </a:solidFill>
              </a:rPr>
              <a:t>Completar</a:t>
            </a:r>
            <a:r>
              <a:rPr lang="en-US" sz="1200">
                <a:solidFill>
                  <a:srgbClr val="FF0000"/>
                </a:solidFill>
              </a:rPr>
              <a:t> % </a:t>
            </a:r>
            <a:r>
              <a:rPr lang="en-US" sz="1200" err="1">
                <a:solidFill>
                  <a:srgbClr val="FF0000"/>
                </a:solidFill>
              </a:rPr>
              <a:t>logro</a:t>
            </a:r>
            <a:r>
              <a:rPr lang="en-US" sz="1200">
                <a:solidFill>
                  <a:srgbClr val="FF0000"/>
                </a:solidFill>
              </a:rPr>
              <a:t> de VO</a:t>
            </a:r>
          </a:p>
        </p:txBody>
      </p:sp>
      <p:sp>
        <p:nvSpPr>
          <p:cNvPr id="11" name="TextBox 10">
            <a:extLst>
              <a:ext uri="{FF2B5EF4-FFF2-40B4-BE49-F238E27FC236}">
                <a16:creationId xmlns:a16="http://schemas.microsoft.com/office/drawing/2014/main" id="{AE725CD9-CFD5-532D-23DE-263619CBD676}"/>
              </a:ext>
            </a:extLst>
          </p:cNvPr>
          <p:cNvSpPr txBox="1"/>
          <p:nvPr/>
        </p:nvSpPr>
        <p:spPr>
          <a:xfrm>
            <a:off x="3006120" y="761824"/>
            <a:ext cx="5407249" cy="830997"/>
          </a:xfrm>
          <a:prstGeom prst="rect">
            <a:avLst/>
          </a:prstGeom>
          <a:noFill/>
        </p:spPr>
        <p:txBody>
          <a:bodyPr wrap="none" rtlCol="0">
            <a:spAutoFit/>
          </a:bodyPr>
          <a:lstStyle/>
          <a:p>
            <a:r>
              <a:rPr lang="en-US" sz="4800">
                <a:solidFill>
                  <a:srgbClr val="FF0000"/>
                </a:solidFill>
              </a:rPr>
              <a:t>Es lo </a:t>
            </a:r>
            <a:r>
              <a:rPr lang="en-US" sz="4800" err="1">
                <a:solidFill>
                  <a:srgbClr val="FF0000"/>
                </a:solidFill>
              </a:rPr>
              <a:t>mismo</a:t>
            </a:r>
            <a:r>
              <a:rPr lang="en-US" sz="4800">
                <a:solidFill>
                  <a:srgbClr val="FF0000"/>
                </a:solidFill>
              </a:rPr>
              <a:t> que Q1?</a:t>
            </a:r>
          </a:p>
        </p:txBody>
      </p:sp>
    </p:spTree>
    <p:extLst>
      <p:ext uri="{BB962C8B-B14F-4D97-AF65-F5344CB8AC3E}">
        <p14:creationId xmlns:p14="http://schemas.microsoft.com/office/powerpoint/2010/main" val="1093651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fontScale="90000"/>
          </a:bodyPr>
          <a:lstStyle/>
          <a:p>
            <a:r>
              <a:rPr lang="es-AR" sz="4800"/>
              <a:t>Iniciativa | WWC (</a:t>
            </a:r>
            <a:r>
              <a:rPr lang="es-AR" sz="4800" err="1"/>
              <a:t>Wireline</a:t>
            </a:r>
            <a:r>
              <a:rPr lang="es-AR" sz="4800"/>
              <a:t> Wireless </a:t>
            </a:r>
            <a:r>
              <a:rPr lang="es-AR" sz="4800" err="1"/>
              <a:t>convergance</a:t>
            </a:r>
            <a:r>
              <a:rPr lang="es-AR" sz="4800"/>
              <a:t>)</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Marcos Aberastury</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Marcos Aberastury</a:t>
            </a:r>
            <a:endParaRPr lang="es-AR" sz="1100" b="1">
              <a:latin typeface="Roboto"/>
              <a:ea typeface="Roboto"/>
              <a:cs typeface="Roboto"/>
            </a:endParaRPr>
          </a:p>
        </p:txBody>
      </p:sp>
      <p:sp>
        <p:nvSpPr>
          <p:cNvPr id="5" name="Rectángulo redondeado 3">
            <a:extLst>
              <a:ext uri="{FF2B5EF4-FFF2-40B4-BE49-F238E27FC236}">
                <a16:creationId xmlns:a16="http://schemas.microsoft.com/office/drawing/2014/main" id="{168064F9-210C-3232-9E71-902349528A08}"/>
              </a:ext>
            </a:extLst>
          </p:cNvPr>
          <p:cNvSpPr/>
          <p:nvPr/>
        </p:nvSpPr>
        <p:spPr>
          <a:xfrm>
            <a:off x="11230252" y="100584"/>
            <a:ext cx="899415" cy="256032"/>
          </a:xfrm>
          <a:prstGeom prst="roundRect">
            <a:avLst>
              <a:gd name="adj" fmla="val 50000"/>
            </a:avLst>
          </a:prstGeom>
          <a:solidFill>
            <a:schemeClr val="accent1">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Discovery</a:t>
            </a:r>
            <a:endParaRPr lang="es-AR" sz="1000">
              <a:cs typeface="Calibri"/>
            </a:endParaRPr>
          </a:p>
        </p:txBody>
      </p:sp>
    </p:spTree>
    <p:extLst>
      <p:ext uri="{BB962C8B-B14F-4D97-AF65-F5344CB8AC3E}">
        <p14:creationId xmlns:p14="http://schemas.microsoft.com/office/powerpoint/2010/main" val="1306181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a:latin typeface="Calibri" panose="020F0502020204030204"/>
              </a:rPr>
              <a:t>WWC</a:t>
            </a:r>
            <a:endParaRPr lang="es-AR" sz="1800" i="0" u="none" strike="noStrike" kern="1200" cap="none" spc="0" normalizeH="0" baseline="0" noProof="0">
              <a:ln>
                <a:noFill/>
              </a:ln>
              <a:effectLst/>
              <a:uLnTx/>
              <a:uFillTx/>
              <a:latin typeface="Calibri" panose="020F0502020204030204"/>
              <a:cs typeface="Calibri"/>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89843" y="755331"/>
            <a:ext cx="6308517" cy="233910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lgn="just">
              <a:buFont typeface="Arial"/>
              <a:buChar char="•"/>
              <a:defRPr/>
            </a:pPr>
            <a:r>
              <a:rPr lang="es-AR" sz="1200">
                <a:latin typeface="Calibri" panose="020F0502020204030204"/>
                <a:ea typeface="+mn-lt"/>
                <a:cs typeface="Calibri" panose="020F0502020204030204"/>
              </a:rPr>
              <a:t>Iniciativa en estadio de Idea, Aun no tiene la revisión y priorización del negocio</a:t>
            </a:r>
            <a:endParaRPr lang="es-AR" sz="120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algn="just">
              <a:defRPr/>
            </a:pPr>
            <a:endParaRPr lang="es-AR" sz="1200">
              <a:latin typeface="Calibri"/>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lgn="just">
              <a:buFont typeface="Arial"/>
              <a:buChar char="•"/>
              <a:defRPr/>
            </a:pPr>
            <a:r>
              <a:rPr lang="es-AR" sz="1200">
                <a:latin typeface="Roboto"/>
                <a:ea typeface="Roboto"/>
                <a:cs typeface="Calibri" panose="020F0502020204030204"/>
              </a:rPr>
              <a:t>Encontrar diferenciales de experiencia apalancados ideas convergentes de redes fijas y móviles.</a:t>
            </a:r>
          </a:p>
          <a:p>
            <a:pPr algn="just">
              <a:defRPr/>
            </a:pPr>
            <a:endParaRPr lang="es-AR" sz="1200" u="sng">
              <a:latin typeface="Roboto"/>
              <a:ea typeface="Roboto"/>
              <a:cs typeface="Calibri" panose="020F0502020204030204"/>
            </a:endParaRPr>
          </a:p>
          <a:p>
            <a:pPr algn="just">
              <a:defRPr/>
            </a:pPr>
            <a:r>
              <a:rPr kumimoji="0" lang="es-AR" sz="1200" b="0" i="0" u="sng" strike="noStrike" kern="1200" cap="none" spc="0" normalizeH="0" baseline="0" noProof="0">
                <a:ln>
                  <a:noFill/>
                </a:ln>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buFont typeface="Arial"/>
              <a:buChar char="•"/>
              <a:defRPr/>
            </a:pPr>
            <a:r>
              <a:rPr lang="es-AR" sz="1200">
                <a:latin typeface="Calibri" panose="020F0502020204030204"/>
                <a:ea typeface="+mn-lt"/>
                <a:cs typeface="Calibri" panose="020F0502020204030204"/>
              </a:rPr>
              <a:t>Casos de uso y ejemplos para Priorización</a:t>
            </a:r>
            <a:endParaRPr lang="es-AR" sz="1200">
              <a:cs typeface="Calibri"/>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35404" y="4978113"/>
            <a:ext cx="334043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kumimoji="0" lang="es-AR" sz="1100" b="1" i="0" u="none" strike="noStrike" kern="1200" cap="none" spc="0" normalizeH="0" baseline="0" noProof="0">
                <a:ln>
                  <a:noFill/>
                </a:ln>
                <a:effectLst/>
                <a:uLnTx/>
                <a:uFillTx/>
                <a:latin typeface="Roboto"/>
                <a:ea typeface="Roboto"/>
                <a:cs typeface="Calibri" panose="020F0502020204030204"/>
              </a:rPr>
              <a:t>OKR:</a:t>
            </a:r>
            <a:r>
              <a:rPr lang="es-AR" sz="1100" b="1">
                <a:latin typeface="Roboto"/>
                <a:ea typeface="Roboto"/>
                <a:cs typeface="Calibri" panose="020F0502020204030204"/>
              </a:rPr>
              <a:t> Q2 Revisión con negocio</a:t>
            </a:r>
            <a:endParaRPr lang="es-ES" sz="1100" b="1">
              <a:latin typeface="Roboto"/>
              <a:ea typeface="Roboto"/>
              <a:cs typeface="Calibri" panose="020F0502020204030204"/>
            </a:endParaRP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33150"/>
            <a:ext cx="2880402" cy="15850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Enabler Tecnológico/Nuevo Servicio</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panose="020F0502020204030204"/>
              </a:rPr>
              <a:t>SI</a:t>
            </a:r>
            <a:endParaRPr lang="es-AR" sz="11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Transformación Tecnológica y Cultural</a:t>
            </a:r>
            <a:endParaRPr lang="es-AR" sz="1100" b="1" i="0" u="none" strike="noStrike" kern="1200" cap="none" spc="0" normalizeH="0" baseline="0" noProof="0">
              <a:ln>
                <a:noFill/>
              </a:ln>
              <a:effectLst/>
              <a:uLnTx/>
              <a:uFillTx/>
              <a:latin typeface="Roboto"/>
              <a:ea typeface="Roboto"/>
              <a:cs typeface="Roboto"/>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panose="020F0502020204030204"/>
              </a:rPr>
              <a:t>No</a:t>
            </a:r>
            <a:endParaRPr kumimoji="0" lang="es-AR" sz="1100" b="0" i="0" u="none" strike="noStrike" kern="1200" cap="none" spc="0" normalizeH="0" baseline="0" noProof="0">
              <a:ln>
                <a:noFill/>
              </a:ln>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065854"/>
            <a:ext cx="3072198"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Reducción Opex/Capex</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b="0" i="0" u="none" strike="noStrike" kern="1200" cap="none" spc="0" normalizeH="0" baseline="0" noProof="0">
                <a:ln>
                  <a:noFill/>
                </a:ln>
                <a:effectLst/>
                <a:uLnTx/>
                <a:uFillTx/>
                <a:latin typeface="Roboto"/>
                <a:ea typeface="Roboto"/>
                <a:cs typeface="Calibri"/>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effectLst/>
                <a:uLnTx/>
                <a:uFillTx/>
                <a:latin typeface="Roboto"/>
                <a:ea typeface="Roboto"/>
                <a:cs typeface="Calibri" panose="020F0502020204030204"/>
              </a:rPr>
              <a:t>Eficiencia operativa/Aumento de capacidad de una Plataforma</a:t>
            </a:r>
            <a:endParaRPr lang="es-AR" sz="1100" b="0" i="0" u="none" strike="noStrike" kern="1200" cap="none" spc="0" normalizeH="0" baseline="0" noProof="0">
              <a:ln>
                <a:noFill/>
              </a:ln>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srgbClr val="FFFFFF"/>
                </a:solidFill>
                <a:latin typeface="Roboto"/>
                <a:ea typeface="Roboto"/>
                <a:cs typeface="Calibri"/>
              </a:rPr>
              <a:t>No</a:t>
            </a:r>
            <a:endParaRPr lang="es-AR" sz="1100" b="0" i="0" u="none" strike="noStrike" kern="1200" cap="none" spc="0" normalizeH="0" baseline="0" noProof="0">
              <a:ln>
                <a:noFill/>
              </a:ln>
              <a:solidFill>
                <a:srgbClr val="FFFFFF"/>
              </a:solidFill>
              <a:effectLst/>
              <a:uLnTx/>
              <a:uFillTx/>
              <a:latin typeface="Roboto"/>
              <a:ea typeface="Roboto"/>
              <a:cs typeface="Calibri"/>
            </a:endParaRPr>
          </a:p>
        </p:txBody>
      </p:sp>
      <p:sp>
        <p:nvSpPr>
          <p:cNvPr id="6" name="Rectángulo redondeado 3">
            <a:extLst>
              <a:ext uri="{FF2B5EF4-FFF2-40B4-BE49-F238E27FC236}">
                <a16:creationId xmlns:a16="http://schemas.microsoft.com/office/drawing/2014/main" id="{C128DE85-9A9C-3E47-CBDB-B8D568B39A9A}"/>
              </a:ext>
            </a:extLst>
          </p:cNvPr>
          <p:cNvSpPr/>
          <p:nvPr/>
        </p:nvSpPr>
        <p:spPr>
          <a:xfrm>
            <a:off x="11230252" y="100584"/>
            <a:ext cx="899415" cy="256032"/>
          </a:xfrm>
          <a:prstGeom prst="roundRect">
            <a:avLst>
              <a:gd name="adj" fmla="val 50000"/>
            </a:avLst>
          </a:prstGeom>
          <a:solidFill>
            <a:schemeClr val="accent1">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Discovery</a:t>
            </a:r>
            <a:endParaRPr lang="es-AR" sz="1000">
              <a:cs typeface="Calibri"/>
            </a:endParaRPr>
          </a:p>
        </p:txBody>
      </p:sp>
      <p:pic>
        <p:nvPicPr>
          <p:cNvPr id="9" name="Imagen 8">
            <a:extLst>
              <a:ext uri="{FF2B5EF4-FFF2-40B4-BE49-F238E27FC236}">
                <a16:creationId xmlns:a16="http://schemas.microsoft.com/office/drawing/2014/main" id="{9989AD18-6EBD-70BC-3008-58561729F836}"/>
              </a:ext>
            </a:extLst>
          </p:cNvPr>
          <p:cNvPicPr>
            <a:picLocks noChangeAspect="1"/>
          </p:cNvPicPr>
          <p:nvPr/>
        </p:nvPicPr>
        <p:blipFill>
          <a:blip r:embed="rId8"/>
          <a:stretch>
            <a:fillRect/>
          </a:stretch>
        </p:blipFill>
        <p:spPr>
          <a:xfrm>
            <a:off x="6690323" y="153245"/>
            <a:ext cx="4150130" cy="4142648"/>
          </a:xfrm>
          <a:prstGeom prst="rect">
            <a:avLst/>
          </a:prstGeom>
        </p:spPr>
      </p:pic>
      <p:sp>
        <p:nvSpPr>
          <p:cNvPr id="10" name="CuadroTexto 9">
            <a:extLst>
              <a:ext uri="{FF2B5EF4-FFF2-40B4-BE49-F238E27FC236}">
                <a16:creationId xmlns:a16="http://schemas.microsoft.com/office/drawing/2014/main" id="{F619E716-41B0-FAA8-8BAB-9C88E0E5016E}"/>
              </a:ext>
            </a:extLst>
          </p:cNvPr>
          <p:cNvSpPr txBox="1"/>
          <p:nvPr/>
        </p:nvSpPr>
        <p:spPr>
          <a:xfrm>
            <a:off x="188536" y="3487237"/>
            <a:ext cx="8859405" cy="523220"/>
          </a:xfrm>
          <a:prstGeom prst="rect">
            <a:avLst/>
          </a:prstGeom>
          <a:noFill/>
        </p:spPr>
        <p:txBody>
          <a:bodyPr wrap="square">
            <a:spAutoFit/>
          </a:bodyPr>
          <a:lstStyle/>
          <a:p>
            <a:r>
              <a:rPr lang="es-AR" sz="1400"/>
              <a:t>https://cablevisionfibertel-my.sharepoint.com/:w:/r/personal/maberastury_teco_com_ar/Documents/WR-TR-Conv-Use-D01-221214.docx?d=wa02ff3f3aab345a9a49f97a60a2d1827&amp;csf=1&amp;web=1&amp;e=NN3maV</a:t>
            </a:r>
          </a:p>
        </p:txBody>
      </p:sp>
      <p:sp>
        <p:nvSpPr>
          <p:cNvPr id="5" name="TextBox 4">
            <a:extLst>
              <a:ext uri="{FF2B5EF4-FFF2-40B4-BE49-F238E27FC236}">
                <a16:creationId xmlns:a16="http://schemas.microsoft.com/office/drawing/2014/main" id="{BD572376-17EE-60BB-CEAB-626C3A10DF47}"/>
              </a:ext>
            </a:extLst>
          </p:cNvPr>
          <p:cNvSpPr txBox="1"/>
          <p:nvPr/>
        </p:nvSpPr>
        <p:spPr>
          <a:xfrm>
            <a:off x="8135404" y="5239723"/>
            <a:ext cx="1756378" cy="276999"/>
          </a:xfrm>
          <a:prstGeom prst="rect">
            <a:avLst/>
          </a:prstGeom>
          <a:noFill/>
        </p:spPr>
        <p:txBody>
          <a:bodyPr wrap="none" rtlCol="0">
            <a:spAutoFit/>
          </a:bodyPr>
          <a:lstStyle/>
          <a:p>
            <a:r>
              <a:rPr lang="en-US" sz="1200" err="1">
                <a:solidFill>
                  <a:srgbClr val="FF0000"/>
                </a:solidFill>
              </a:rPr>
              <a:t>Completar</a:t>
            </a:r>
            <a:r>
              <a:rPr lang="en-US" sz="1200">
                <a:solidFill>
                  <a:srgbClr val="FF0000"/>
                </a:solidFill>
              </a:rPr>
              <a:t> % </a:t>
            </a:r>
            <a:r>
              <a:rPr lang="en-US" sz="1200" err="1">
                <a:solidFill>
                  <a:srgbClr val="FF0000"/>
                </a:solidFill>
              </a:rPr>
              <a:t>logro</a:t>
            </a:r>
            <a:r>
              <a:rPr lang="en-US" sz="1200">
                <a:solidFill>
                  <a:srgbClr val="FF0000"/>
                </a:solidFill>
              </a:rPr>
              <a:t> de VO</a:t>
            </a:r>
          </a:p>
        </p:txBody>
      </p:sp>
      <p:sp>
        <p:nvSpPr>
          <p:cNvPr id="11" name="TextBox 10">
            <a:extLst>
              <a:ext uri="{FF2B5EF4-FFF2-40B4-BE49-F238E27FC236}">
                <a16:creationId xmlns:a16="http://schemas.microsoft.com/office/drawing/2014/main" id="{B9C1ECBD-4F52-95E7-A828-113F06D5D45F}"/>
              </a:ext>
            </a:extLst>
          </p:cNvPr>
          <p:cNvSpPr txBox="1"/>
          <p:nvPr/>
        </p:nvSpPr>
        <p:spPr>
          <a:xfrm>
            <a:off x="1499537" y="2153396"/>
            <a:ext cx="5407249" cy="830997"/>
          </a:xfrm>
          <a:prstGeom prst="rect">
            <a:avLst/>
          </a:prstGeom>
          <a:noFill/>
        </p:spPr>
        <p:txBody>
          <a:bodyPr wrap="none" rtlCol="0">
            <a:spAutoFit/>
          </a:bodyPr>
          <a:lstStyle/>
          <a:p>
            <a:r>
              <a:rPr lang="en-US" sz="4800">
                <a:solidFill>
                  <a:srgbClr val="FF0000"/>
                </a:solidFill>
              </a:rPr>
              <a:t>Es lo </a:t>
            </a:r>
            <a:r>
              <a:rPr lang="en-US" sz="4800" err="1">
                <a:solidFill>
                  <a:srgbClr val="FF0000"/>
                </a:solidFill>
              </a:rPr>
              <a:t>mismo</a:t>
            </a:r>
            <a:r>
              <a:rPr lang="en-US" sz="4800">
                <a:solidFill>
                  <a:srgbClr val="FF0000"/>
                </a:solidFill>
              </a:rPr>
              <a:t> que Q1?</a:t>
            </a:r>
          </a:p>
        </p:txBody>
      </p:sp>
    </p:spTree>
    <p:extLst>
      <p:ext uri="{BB962C8B-B14F-4D97-AF65-F5344CB8AC3E}">
        <p14:creationId xmlns:p14="http://schemas.microsoft.com/office/powerpoint/2010/main" val="59672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HaaS</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Ruben Zea</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Pablo Paiva</a:t>
            </a:r>
            <a:endParaRPr lang="es-AR" sz="1100" b="1">
              <a:latin typeface="Roboto"/>
              <a:ea typeface="Roboto"/>
              <a:cs typeface="Roboto"/>
            </a:endParaRPr>
          </a:p>
        </p:txBody>
      </p:sp>
      <p:sp>
        <p:nvSpPr>
          <p:cNvPr id="5" name="Rectángulo redondeado 3">
            <a:extLst>
              <a:ext uri="{FF2B5EF4-FFF2-40B4-BE49-F238E27FC236}">
                <a16:creationId xmlns:a16="http://schemas.microsoft.com/office/drawing/2014/main" id="{168064F9-210C-3232-9E71-902349528A08}"/>
              </a:ext>
            </a:extLst>
          </p:cNvPr>
          <p:cNvSpPr/>
          <p:nvPr/>
        </p:nvSpPr>
        <p:spPr>
          <a:xfrm>
            <a:off x="11230252" y="100584"/>
            <a:ext cx="899415" cy="256032"/>
          </a:xfrm>
          <a:prstGeom prst="roundRect">
            <a:avLst>
              <a:gd name="adj" fmla="val 50000"/>
            </a:avLst>
          </a:prstGeom>
          <a:solidFill>
            <a:schemeClr val="accent1">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Discovery</a:t>
            </a:r>
            <a:endParaRPr lang="es-AR" sz="1000">
              <a:cs typeface="Calibri"/>
            </a:endParaRPr>
          </a:p>
        </p:txBody>
      </p:sp>
    </p:spTree>
    <p:extLst>
      <p:ext uri="{BB962C8B-B14F-4D97-AF65-F5344CB8AC3E}">
        <p14:creationId xmlns:p14="http://schemas.microsoft.com/office/powerpoint/2010/main" val="126181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a:latin typeface="Calibri" panose="020F0502020204030204"/>
              </a:rPr>
              <a:t>HAAS –  SAM</a:t>
            </a:r>
            <a:endParaRPr lang="es-AR" sz="1800" i="0" u="none" strike="noStrike" kern="1200" cap="none" spc="0" normalizeH="0" baseline="0" noProof="0">
              <a:ln>
                <a:noFill/>
              </a:ln>
              <a:effectLst/>
              <a:uLnTx/>
              <a:uFillTx/>
              <a:latin typeface="Calibri" panose="020F0502020204030204"/>
              <a:cs typeface="Calibri"/>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89843" y="755331"/>
            <a:ext cx="5405435" cy="233910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lgn="just">
              <a:buFont typeface="Arial"/>
              <a:buChar char="•"/>
              <a:defRPr/>
            </a:pPr>
            <a:r>
              <a:rPr lang="es-AR" sz="1200">
                <a:latin typeface="Calibri" panose="020F0502020204030204"/>
                <a:ea typeface="+mn-lt"/>
                <a:cs typeface="Calibri" panose="020F0502020204030204"/>
              </a:rPr>
              <a:t>Mejorar y simplificar procesos de alta de CM </a:t>
            </a:r>
            <a:endParaRPr lang="es-AR" sz="120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algn="just">
              <a:defRPr/>
            </a:pPr>
            <a:endParaRPr lang="es-AR" sz="1200">
              <a:latin typeface="Calibri"/>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lgn="just">
              <a:buFont typeface="Arial"/>
              <a:buChar char="•"/>
              <a:defRPr/>
            </a:pPr>
            <a:r>
              <a:rPr lang="es-AR" sz="1200">
                <a:latin typeface="Roboto"/>
                <a:ea typeface="Roboto"/>
                <a:cs typeface="Calibri" panose="020F0502020204030204"/>
              </a:rPr>
              <a:t>Al momento de instalar un CM se pueden habilitar y configurar  servicios que hoy no estaban disponibles en SAM (</a:t>
            </a:r>
            <a:r>
              <a:rPr lang="es-AR" sz="1200" err="1">
                <a:latin typeface="Roboto"/>
                <a:ea typeface="Roboto"/>
                <a:cs typeface="Calibri" panose="020F0502020204030204"/>
              </a:rPr>
              <a:t>ej</a:t>
            </a:r>
            <a:r>
              <a:rPr lang="es-AR" sz="1200">
                <a:latin typeface="Roboto"/>
                <a:ea typeface="Roboto"/>
                <a:cs typeface="Calibri" panose="020F0502020204030204"/>
              </a:rPr>
              <a:t> </a:t>
            </a:r>
            <a:r>
              <a:rPr lang="es-AR" sz="1200" err="1">
                <a:latin typeface="Roboto"/>
                <a:ea typeface="Roboto"/>
                <a:cs typeface="Calibri" panose="020F0502020204030204"/>
              </a:rPr>
              <a:t>Bandsteering</a:t>
            </a:r>
            <a:r>
              <a:rPr lang="es-AR" sz="1200">
                <a:latin typeface="Roboto"/>
                <a:ea typeface="Roboto"/>
                <a:cs typeface="Calibri" panose="020F0502020204030204"/>
              </a:rPr>
              <a:t>).   </a:t>
            </a:r>
          </a:p>
          <a:p>
            <a:pPr algn="just">
              <a:defRPr/>
            </a:pPr>
            <a:endParaRPr lang="es-AR" sz="1200" u="sng">
              <a:latin typeface="Roboto"/>
              <a:ea typeface="Roboto"/>
              <a:cs typeface="Calibri" panose="020F0502020204030204"/>
            </a:endParaRPr>
          </a:p>
          <a:p>
            <a:pPr algn="just">
              <a:defRPr/>
            </a:pPr>
            <a:r>
              <a:rPr kumimoji="0" lang="es-AR" sz="1200" b="0" i="0" u="sng" strike="noStrike" kern="1200" cap="none" spc="0" normalizeH="0" baseline="0" noProof="0">
                <a:ln>
                  <a:noFill/>
                </a:ln>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buFont typeface="Arial"/>
              <a:buChar char="•"/>
              <a:defRPr/>
            </a:pPr>
            <a:r>
              <a:rPr lang="es-AR" sz="1200">
                <a:latin typeface="Calibri" panose="020F0502020204030204"/>
                <a:ea typeface="+mn-lt"/>
                <a:cs typeface="Calibri" panose="020F0502020204030204"/>
              </a:rPr>
              <a:t>Integrar SAM con </a:t>
            </a:r>
            <a:r>
              <a:rPr lang="es-AR" sz="1200" err="1">
                <a:latin typeface="Calibri" panose="020F0502020204030204"/>
                <a:ea typeface="+mn-lt"/>
                <a:cs typeface="Calibri" panose="020F0502020204030204"/>
              </a:rPr>
              <a:t>HaaS</a:t>
            </a:r>
            <a:endParaRPr lang="es-AR" sz="1200">
              <a:cs typeface="Calibri"/>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35404" y="4978113"/>
            <a:ext cx="3340434"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kumimoji="0" lang="es-AR" sz="1100" b="1" i="0" u="none" strike="noStrike" kern="1200" cap="none" spc="0" normalizeH="0" baseline="0" noProof="0">
                <a:ln>
                  <a:noFill/>
                </a:ln>
                <a:effectLst/>
                <a:uLnTx/>
                <a:uFillTx/>
                <a:latin typeface="Roboto"/>
                <a:ea typeface="Roboto"/>
                <a:cs typeface="Calibri" panose="020F0502020204030204"/>
              </a:rPr>
              <a:t>OKR:</a:t>
            </a:r>
            <a:r>
              <a:rPr lang="es-AR" sz="1100" b="1">
                <a:latin typeface="Roboto"/>
                <a:ea typeface="Roboto"/>
                <a:cs typeface="Calibri" panose="020F0502020204030204"/>
              </a:rPr>
              <a:t> Consolidación Negocio Core </a:t>
            </a:r>
          </a:p>
          <a:p>
            <a:pPr>
              <a:defRPr/>
            </a:pPr>
            <a:endParaRPr lang="es-AR" sz="1100" b="1">
              <a:latin typeface="Roboto"/>
              <a:ea typeface="Roboto"/>
              <a:cs typeface="Calibri" panose="020F0502020204030204"/>
            </a:endParaRPr>
          </a:p>
          <a:p>
            <a:pPr>
              <a:defRPr/>
            </a:pPr>
            <a:r>
              <a:rPr lang="es-ES" sz="1200" b="1"/>
              <a:t>N2:Mejorar las herramientas de instalación usando HAAS para alta de CM, encendido de </a:t>
            </a:r>
            <a:r>
              <a:rPr lang="es-ES" sz="1200" b="1" err="1"/>
              <a:t>BSteering</a:t>
            </a:r>
            <a:r>
              <a:rPr lang="es-ES" sz="1200" b="1"/>
              <a:t> y </a:t>
            </a:r>
            <a:r>
              <a:rPr lang="es-ES" sz="1200" b="1" err="1"/>
              <a:t>WiFi</a:t>
            </a:r>
            <a:endParaRPr lang="es-ES" sz="1200" b="1">
              <a:latin typeface="Roboto"/>
              <a:ea typeface="Roboto"/>
              <a:cs typeface="Calibri" panose="020F0502020204030204"/>
            </a:endParaRP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33150"/>
            <a:ext cx="2880402" cy="15850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Enabler Tecnológico/Nuevo Servicio</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panose="020F0502020204030204"/>
              </a:rPr>
              <a:t>SI</a:t>
            </a:r>
            <a:endParaRPr lang="es-AR" sz="11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Transformación Tecnológica y Cultural</a:t>
            </a:r>
            <a:endParaRPr lang="es-AR" sz="1100" b="1" i="0" u="none" strike="noStrike" kern="1200" cap="none" spc="0" normalizeH="0" baseline="0" noProof="0">
              <a:ln>
                <a:noFill/>
              </a:ln>
              <a:effectLst/>
              <a:uLnTx/>
              <a:uFillTx/>
              <a:latin typeface="Roboto"/>
              <a:ea typeface="Roboto"/>
              <a:cs typeface="Roboto"/>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panose="020F0502020204030204"/>
              </a:rPr>
              <a:t>No</a:t>
            </a:r>
            <a:endParaRPr kumimoji="0" lang="es-AR" sz="1100" b="0" i="0" u="none" strike="noStrike" kern="1200" cap="none" spc="0" normalizeH="0" baseline="0" noProof="0">
              <a:ln>
                <a:noFill/>
              </a:ln>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065854"/>
            <a:ext cx="3072198"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Reducción Opex/Capex</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b="0" i="0" u="none" strike="noStrike" kern="1200" cap="none" spc="0" normalizeH="0" baseline="0" noProof="0">
                <a:ln>
                  <a:noFill/>
                </a:ln>
                <a:effectLst/>
                <a:uLnTx/>
                <a:uFillTx/>
                <a:latin typeface="Roboto"/>
                <a:ea typeface="Roboto"/>
                <a:cs typeface="Calibri"/>
              </a:rPr>
              <a:t>(dejar de usar </a:t>
            </a:r>
            <a:r>
              <a:rPr lang="es-AR" sz="1100" b="0" i="0" u="none" strike="noStrike" kern="1200" cap="none" spc="0" normalizeH="0" baseline="0" noProof="0" err="1">
                <a:ln>
                  <a:noFill/>
                </a:ln>
                <a:effectLst/>
                <a:uLnTx/>
                <a:uFillTx/>
                <a:latin typeface="Roboto"/>
                <a:ea typeface="Roboto"/>
                <a:cs typeface="Calibri"/>
              </a:rPr>
              <a:t>Opendoors</a:t>
            </a:r>
            <a:r>
              <a:rPr lang="es-AR" sz="1100" b="0" i="0" u="none" strike="noStrike" kern="1200" cap="none" spc="0" normalizeH="0" baseline="0" noProof="0">
                <a:ln>
                  <a:noFill/>
                </a:ln>
                <a:effectLst/>
                <a:uLnTx/>
                <a:uFillTx/>
                <a:latin typeface="Roboto"/>
                <a:ea typeface="Roboto"/>
                <a:cs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effectLst/>
                <a:uLnTx/>
                <a:uFillTx/>
                <a:latin typeface="Roboto"/>
                <a:ea typeface="Roboto"/>
                <a:cs typeface="Calibri" panose="020F0502020204030204"/>
              </a:rPr>
              <a:t>Eficiencia operativa/Aumento de capacidad de una Plataforma</a:t>
            </a:r>
            <a:endParaRPr lang="es-AR" sz="1100" b="0" i="0" u="none" strike="noStrike" kern="1200" cap="none" spc="0" normalizeH="0" baseline="0" noProof="0">
              <a:ln>
                <a:noFill/>
              </a:ln>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srgbClr val="FFFFFF"/>
                </a:solidFill>
                <a:latin typeface="Roboto"/>
                <a:ea typeface="Roboto"/>
                <a:cs typeface="Calibri"/>
              </a:rPr>
              <a:t>SI </a:t>
            </a:r>
            <a:endParaRPr lang="es-AR" sz="1100" b="0" i="0" u="none" strike="noStrike" kern="1200" cap="none" spc="0" normalizeH="0" baseline="0" noProof="0">
              <a:ln>
                <a:noFill/>
              </a:ln>
              <a:solidFill>
                <a:srgbClr val="FFFFFF"/>
              </a:solidFill>
              <a:effectLst/>
              <a:uLnTx/>
              <a:uFillTx/>
              <a:latin typeface="Roboto"/>
              <a:ea typeface="Roboto"/>
              <a:cs typeface="Calibri"/>
            </a:endParaRPr>
          </a:p>
        </p:txBody>
      </p:sp>
      <p:sp>
        <p:nvSpPr>
          <p:cNvPr id="6" name="Rectángulo redondeado 3">
            <a:extLst>
              <a:ext uri="{FF2B5EF4-FFF2-40B4-BE49-F238E27FC236}">
                <a16:creationId xmlns:a16="http://schemas.microsoft.com/office/drawing/2014/main" id="{C128DE85-9A9C-3E47-CBDB-B8D568B39A9A}"/>
              </a:ext>
            </a:extLst>
          </p:cNvPr>
          <p:cNvSpPr/>
          <p:nvPr/>
        </p:nvSpPr>
        <p:spPr>
          <a:xfrm>
            <a:off x="11230252" y="100584"/>
            <a:ext cx="899415" cy="256032"/>
          </a:xfrm>
          <a:prstGeom prst="roundRect">
            <a:avLst>
              <a:gd name="adj" fmla="val 50000"/>
            </a:avLst>
          </a:prstGeom>
          <a:solidFill>
            <a:schemeClr val="accent1">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a:t>Discovery</a:t>
            </a:r>
            <a:endParaRPr lang="es-AR" sz="1000">
              <a:cs typeface="Calibri"/>
            </a:endParaRPr>
          </a:p>
        </p:txBody>
      </p:sp>
      <p:pic>
        <p:nvPicPr>
          <p:cNvPr id="9" name="Imagen 8">
            <a:extLst>
              <a:ext uri="{FF2B5EF4-FFF2-40B4-BE49-F238E27FC236}">
                <a16:creationId xmlns:a16="http://schemas.microsoft.com/office/drawing/2014/main" id="{2BA96A10-1279-6A17-145D-353BFF9F0C4D}"/>
              </a:ext>
            </a:extLst>
          </p:cNvPr>
          <p:cNvPicPr>
            <a:picLocks noChangeAspect="1"/>
          </p:cNvPicPr>
          <p:nvPr/>
        </p:nvPicPr>
        <p:blipFill>
          <a:blip r:embed="rId8"/>
          <a:stretch>
            <a:fillRect/>
          </a:stretch>
        </p:blipFill>
        <p:spPr>
          <a:xfrm>
            <a:off x="6203210" y="844207"/>
            <a:ext cx="5292708" cy="2456178"/>
          </a:xfrm>
          <a:prstGeom prst="rect">
            <a:avLst/>
          </a:prstGeom>
        </p:spPr>
      </p:pic>
      <p:sp>
        <p:nvSpPr>
          <p:cNvPr id="10" name="Rectángulo 9">
            <a:extLst>
              <a:ext uri="{FF2B5EF4-FFF2-40B4-BE49-F238E27FC236}">
                <a16:creationId xmlns:a16="http://schemas.microsoft.com/office/drawing/2014/main" id="{D1849DC5-4D62-D0B9-DCA3-0B1FC637AC76}"/>
              </a:ext>
            </a:extLst>
          </p:cNvPr>
          <p:cNvSpPr/>
          <p:nvPr/>
        </p:nvSpPr>
        <p:spPr>
          <a:xfrm>
            <a:off x="6374167" y="1846988"/>
            <a:ext cx="843379" cy="86596"/>
          </a:xfrm>
          <a:prstGeom prst="rect">
            <a:avLst/>
          </a:prstGeom>
          <a:blipFill>
            <a:blip r:embed="rId9"/>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ángulo 10">
            <a:extLst>
              <a:ext uri="{FF2B5EF4-FFF2-40B4-BE49-F238E27FC236}">
                <a16:creationId xmlns:a16="http://schemas.microsoft.com/office/drawing/2014/main" id="{E228C2F9-4FFE-6C80-F922-D85AB9DCDB17}"/>
              </a:ext>
            </a:extLst>
          </p:cNvPr>
          <p:cNvSpPr/>
          <p:nvPr/>
        </p:nvSpPr>
        <p:spPr>
          <a:xfrm>
            <a:off x="6374166" y="2261716"/>
            <a:ext cx="497151" cy="86596"/>
          </a:xfrm>
          <a:prstGeom prst="rect">
            <a:avLst/>
          </a:prstGeom>
          <a:blipFill>
            <a:blip r:embed="rId9"/>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ángulo 11">
            <a:extLst>
              <a:ext uri="{FF2B5EF4-FFF2-40B4-BE49-F238E27FC236}">
                <a16:creationId xmlns:a16="http://schemas.microsoft.com/office/drawing/2014/main" id="{4B7EF458-0E1E-1DE2-8A05-7967090E1E2B}"/>
              </a:ext>
            </a:extLst>
          </p:cNvPr>
          <p:cNvSpPr/>
          <p:nvPr/>
        </p:nvSpPr>
        <p:spPr>
          <a:xfrm>
            <a:off x="6365288" y="2676445"/>
            <a:ext cx="1440107" cy="177214"/>
          </a:xfrm>
          <a:prstGeom prst="rect">
            <a:avLst/>
          </a:prstGeom>
          <a:blipFill>
            <a:blip r:embed="rId9"/>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Cerrar corchete 12">
            <a:extLst>
              <a:ext uri="{FF2B5EF4-FFF2-40B4-BE49-F238E27FC236}">
                <a16:creationId xmlns:a16="http://schemas.microsoft.com/office/drawing/2014/main" id="{46A06C2C-F72E-A555-1BD6-6A8E41FDE082}"/>
              </a:ext>
            </a:extLst>
          </p:cNvPr>
          <p:cNvSpPr/>
          <p:nvPr/>
        </p:nvSpPr>
        <p:spPr>
          <a:xfrm rot="5400000">
            <a:off x="9875827" y="2361868"/>
            <a:ext cx="45719" cy="727799"/>
          </a:xfrm>
          <a:prstGeom prst="rightBracket">
            <a:avLst/>
          </a:prstGeom>
          <a:ln w="28575">
            <a:solidFill>
              <a:srgbClr val="D518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5" name="TextBox 4">
            <a:extLst>
              <a:ext uri="{FF2B5EF4-FFF2-40B4-BE49-F238E27FC236}">
                <a16:creationId xmlns:a16="http://schemas.microsoft.com/office/drawing/2014/main" id="{63946E74-F0D5-1CCF-CAD4-D7539F0D3385}"/>
              </a:ext>
            </a:extLst>
          </p:cNvPr>
          <p:cNvSpPr txBox="1"/>
          <p:nvPr/>
        </p:nvSpPr>
        <p:spPr>
          <a:xfrm>
            <a:off x="958039" y="3201828"/>
            <a:ext cx="5407249" cy="830997"/>
          </a:xfrm>
          <a:prstGeom prst="rect">
            <a:avLst/>
          </a:prstGeom>
          <a:noFill/>
        </p:spPr>
        <p:txBody>
          <a:bodyPr wrap="none" rtlCol="0">
            <a:spAutoFit/>
          </a:bodyPr>
          <a:lstStyle/>
          <a:p>
            <a:r>
              <a:rPr lang="en-US" sz="4800">
                <a:solidFill>
                  <a:srgbClr val="FF0000"/>
                </a:solidFill>
              </a:rPr>
              <a:t>Es lo </a:t>
            </a:r>
            <a:r>
              <a:rPr lang="en-US" sz="4800" err="1">
                <a:solidFill>
                  <a:srgbClr val="FF0000"/>
                </a:solidFill>
              </a:rPr>
              <a:t>mismo</a:t>
            </a:r>
            <a:r>
              <a:rPr lang="en-US" sz="4800">
                <a:solidFill>
                  <a:srgbClr val="FF0000"/>
                </a:solidFill>
              </a:rPr>
              <a:t> que Q1?</a:t>
            </a:r>
          </a:p>
        </p:txBody>
      </p:sp>
      <p:sp>
        <p:nvSpPr>
          <p:cNvPr id="16" name="TextBox 15">
            <a:extLst>
              <a:ext uri="{FF2B5EF4-FFF2-40B4-BE49-F238E27FC236}">
                <a16:creationId xmlns:a16="http://schemas.microsoft.com/office/drawing/2014/main" id="{4EB084B5-8718-713B-89D7-6E83DDE0C2D9}"/>
              </a:ext>
            </a:extLst>
          </p:cNvPr>
          <p:cNvSpPr txBox="1"/>
          <p:nvPr/>
        </p:nvSpPr>
        <p:spPr>
          <a:xfrm>
            <a:off x="8135404" y="5951166"/>
            <a:ext cx="1756378" cy="276999"/>
          </a:xfrm>
          <a:prstGeom prst="rect">
            <a:avLst/>
          </a:prstGeom>
          <a:noFill/>
        </p:spPr>
        <p:txBody>
          <a:bodyPr wrap="none" rtlCol="0">
            <a:spAutoFit/>
          </a:bodyPr>
          <a:lstStyle/>
          <a:p>
            <a:r>
              <a:rPr lang="en-US" sz="1200" err="1">
                <a:solidFill>
                  <a:srgbClr val="FF0000"/>
                </a:solidFill>
              </a:rPr>
              <a:t>Completar</a:t>
            </a:r>
            <a:r>
              <a:rPr lang="en-US" sz="1200">
                <a:solidFill>
                  <a:srgbClr val="FF0000"/>
                </a:solidFill>
              </a:rPr>
              <a:t> % </a:t>
            </a:r>
            <a:r>
              <a:rPr lang="en-US" sz="1200" err="1">
                <a:solidFill>
                  <a:srgbClr val="FF0000"/>
                </a:solidFill>
              </a:rPr>
              <a:t>logro</a:t>
            </a:r>
            <a:r>
              <a:rPr lang="en-US" sz="1200">
                <a:solidFill>
                  <a:srgbClr val="FF0000"/>
                </a:solidFill>
              </a:rPr>
              <a:t> de VO</a:t>
            </a:r>
          </a:p>
        </p:txBody>
      </p:sp>
    </p:spTree>
    <p:extLst>
      <p:ext uri="{BB962C8B-B14F-4D97-AF65-F5344CB8AC3E}">
        <p14:creationId xmlns:p14="http://schemas.microsoft.com/office/powerpoint/2010/main" val="1217974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6433" y="6934400"/>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2DE9182-7DAC-674F-687A-39F36410A51B}"/>
              </a:ext>
            </a:extLst>
          </p:cNvPr>
          <p:cNvSpPr txBox="1"/>
          <p:nvPr/>
        </p:nvSpPr>
        <p:spPr>
          <a:xfrm>
            <a:off x="815282" y="745282"/>
            <a:ext cx="7588577" cy="1015663"/>
          </a:xfrm>
          <a:prstGeom prst="rect">
            <a:avLst/>
          </a:prstGeom>
          <a:noFill/>
        </p:spPr>
        <p:txBody>
          <a:bodyPr wrap="square" lIns="91440" tIns="45720" rIns="91440" bIns="45720" rtlCol="0" anchor="t">
            <a:spAutoFit/>
          </a:bodyPr>
          <a:lstStyle/>
          <a:p>
            <a:r>
              <a:rPr lang="en-US" sz="6000">
                <a:latin typeface="+mj-lt"/>
                <a:ea typeface="+mj-ea"/>
                <a:cs typeface="+mj-cs"/>
              </a:rPr>
              <a:t>AGENDA</a:t>
            </a:r>
            <a:endParaRPr lang="es-AR" sz="6000">
              <a:latin typeface="+mj-lt"/>
              <a:ea typeface="+mj-ea"/>
              <a:cs typeface="+mj-cs"/>
            </a:endParaRPr>
          </a:p>
        </p:txBody>
      </p:sp>
      <p:sp>
        <p:nvSpPr>
          <p:cNvPr id="3" name="TextBox 4">
            <a:extLst>
              <a:ext uri="{FF2B5EF4-FFF2-40B4-BE49-F238E27FC236}">
                <a16:creationId xmlns:a16="http://schemas.microsoft.com/office/drawing/2014/main" id="{2D6E36CC-E73F-D765-6C5E-9D78D4571594}"/>
              </a:ext>
            </a:extLst>
          </p:cNvPr>
          <p:cNvSpPr txBox="1"/>
          <p:nvPr/>
        </p:nvSpPr>
        <p:spPr>
          <a:xfrm>
            <a:off x="949121" y="1763972"/>
            <a:ext cx="9552624" cy="3416320"/>
          </a:xfrm>
          <a:prstGeom prst="rect">
            <a:avLst/>
          </a:prstGeom>
          <a:noFill/>
        </p:spPr>
        <p:txBody>
          <a:bodyPr wrap="square" lIns="91440" tIns="45720" rIns="91440" bIns="45720" rtlCol="0" anchor="t">
            <a:spAutoFit/>
          </a:bodyPr>
          <a:lstStyle/>
          <a:p>
            <a:endParaRPr lang="en-US" sz="2400">
              <a:latin typeface="Roboto"/>
              <a:ea typeface="Roboto"/>
              <a:cs typeface="Roboto"/>
            </a:endParaRPr>
          </a:p>
          <a:p>
            <a:pPr marL="457200" indent="-457200">
              <a:buFont typeface="+mj-lt"/>
              <a:buAutoNum type="arabicPeriod"/>
            </a:pPr>
            <a:r>
              <a:rPr lang="en-US" sz="2800">
                <a:latin typeface="Roboto"/>
                <a:ea typeface="Roboto"/>
              </a:rPr>
              <a:t>Intro y OKRs </a:t>
            </a:r>
            <a:r>
              <a:rPr lang="en-US" sz="2800" b="1">
                <a:latin typeface="Roboto"/>
                <a:ea typeface="Roboto"/>
              </a:rPr>
              <a:t>/</a:t>
            </a:r>
            <a:r>
              <a:rPr lang="en-US" sz="2800">
                <a:latin typeface="Roboto"/>
                <a:ea typeface="Roboto"/>
              </a:rPr>
              <a:t> 25 min </a:t>
            </a:r>
            <a:endParaRPr lang="en-US" sz="2800">
              <a:latin typeface="Roboto" panose="02000000000000000000" pitchFamily="2" charset="0"/>
              <a:ea typeface="Roboto" panose="02000000000000000000" pitchFamily="2" charset="0"/>
              <a:cs typeface="Roboto"/>
            </a:endParaRPr>
          </a:p>
          <a:p>
            <a:pPr marL="457200" indent="-457200">
              <a:buAutoNum type="arabicPeriod"/>
            </a:pPr>
            <a:r>
              <a:rPr lang="en-US" sz="2800" err="1">
                <a:latin typeface="Roboto"/>
                <a:ea typeface="+mn-lt"/>
                <a:cs typeface="+mn-lt"/>
              </a:rPr>
              <a:t>Iniciativas</a:t>
            </a:r>
            <a:r>
              <a:rPr lang="en-US" sz="2800">
                <a:latin typeface="Roboto"/>
                <a:ea typeface="+mn-lt"/>
                <a:cs typeface="+mn-lt"/>
              </a:rPr>
              <a:t> / 20 min 1era </a:t>
            </a:r>
            <a:r>
              <a:rPr lang="en-US" sz="2800" err="1">
                <a:latin typeface="Roboto"/>
                <a:ea typeface="+mn-lt"/>
                <a:cs typeface="+mn-lt"/>
              </a:rPr>
              <a:t>parte</a:t>
            </a:r>
            <a:endParaRPr lang="en-US" sz="2800">
              <a:latin typeface="Roboto"/>
              <a:ea typeface="Roboto"/>
              <a:cs typeface="Calibri"/>
            </a:endParaRPr>
          </a:p>
          <a:p>
            <a:pPr marL="457200" indent="-457200">
              <a:buFont typeface="+mj-lt"/>
              <a:buAutoNum type="arabicPeriod"/>
            </a:pPr>
            <a:r>
              <a:rPr lang="en-US" sz="2800">
                <a:latin typeface="Roboto"/>
                <a:ea typeface="+mn-lt"/>
                <a:cs typeface="+mn-lt"/>
              </a:rPr>
              <a:t>Break / 5 min</a:t>
            </a:r>
          </a:p>
          <a:p>
            <a:pPr marL="457200" indent="-457200">
              <a:buAutoNum type="arabicPeriod"/>
            </a:pPr>
            <a:r>
              <a:rPr lang="en-US" sz="2800" err="1">
                <a:latin typeface="Roboto"/>
                <a:ea typeface="Roboto"/>
              </a:rPr>
              <a:t>Iniciativas</a:t>
            </a:r>
            <a:r>
              <a:rPr lang="en-US" sz="2800">
                <a:latin typeface="Roboto"/>
                <a:ea typeface="Roboto"/>
              </a:rPr>
              <a:t> / 20 min 2da </a:t>
            </a:r>
            <a:r>
              <a:rPr lang="en-US" sz="2800" err="1">
                <a:latin typeface="Roboto"/>
                <a:ea typeface="Roboto"/>
              </a:rPr>
              <a:t>parte</a:t>
            </a:r>
            <a:endParaRPr lang="en-US" sz="2800">
              <a:latin typeface="Roboto"/>
              <a:ea typeface="Roboto"/>
              <a:cs typeface="Roboto"/>
            </a:endParaRPr>
          </a:p>
          <a:p>
            <a:pPr marL="342900" indent="-342900">
              <a:buFontTx/>
              <a:buAutoNum type="arabicPeriod"/>
            </a:pPr>
            <a:r>
              <a:rPr lang="en-US" sz="2800">
                <a:latin typeface="Roboto"/>
                <a:ea typeface="Roboto"/>
              </a:rPr>
              <a:t> Salas </a:t>
            </a:r>
            <a:r>
              <a:rPr lang="en-US" sz="2800" err="1">
                <a:latin typeface="Roboto"/>
                <a:ea typeface="Roboto"/>
              </a:rPr>
              <a:t>por</a:t>
            </a:r>
            <a:r>
              <a:rPr lang="en-US" sz="2800">
                <a:latin typeface="Roboto"/>
                <a:ea typeface="Roboto"/>
              </a:rPr>
              <a:t> </a:t>
            </a:r>
            <a:r>
              <a:rPr lang="en-US" sz="2800" err="1">
                <a:latin typeface="Roboto"/>
                <a:ea typeface="Roboto"/>
              </a:rPr>
              <a:t>interés</a:t>
            </a:r>
            <a:r>
              <a:rPr lang="en-US" sz="2800">
                <a:latin typeface="Roboto"/>
                <a:ea typeface="Roboto"/>
              </a:rPr>
              <a:t> </a:t>
            </a:r>
            <a:r>
              <a:rPr lang="en-US" sz="2800" err="1">
                <a:latin typeface="Roboto"/>
                <a:ea typeface="Roboto"/>
              </a:rPr>
              <a:t>tecnológico</a:t>
            </a:r>
            <a:r>
              <a:rPr lang="en-US" sz="2800">
                <a:latin typeface="Roboto"/>
                <a:ea typeface="Roboto"/>
              </a:rPr>
              <a:t> / 40 min</a:t>
            </a:r>
            <a:endParaRPr lang="en-US" sz="2800">
              <a:latin typeface="Roboto"/>
              <a:ea typeface="Roboto"/>
              <a:cs typeface="Roboto"/>
            </a:endParaRPr>
          </a:p>
          <a:p>
            <a:r>
              <a:rPr lang="en-US" sz="2800">
                <a:latin typeface="Roboto"/>
                <a:ea typeface="Roboto"/>
              </a:rPr>
              <a:t>6. </a:t>
            </a:r>
            <a:r>
              <a:rPr lang="en-US" sz="2800" err="1">
                <a:latin typeface="Roboto"/>
                <a:ea typeface="Roboto"/>
              </a:rPr>
              <a:t>Relevamiento</a:t>
            </a:r>
            <a:r>
              <a:rPr lang="en-US" sz="2800">
                <a:latin typeface="Roboto"/>
                <a:ea typeface="Roboto"/>
              </a:rPr>
              <a:t> de </a:t>
            </a:r>
            <a:r>
              <a:rPr lang="en-US" sz="2800" err="1">
                <a:latin typeface="Roboto"/>
                <a:ea typeface="Roboto"/>
              </a:rPr>
              <a:t>necesidades</a:t>
            </a:r>
            <a:r>
              <a:rPr lang="en-US" sz="2800">
                <a:latin typeface="Roboto"/>
                <a:ea typeface="Roboto"/>
              </a:rPr>
              <a:t> Q3</a:t>
            </a:r>
            <a:r>
              <a:rPr lang="en-US" sz="2800">
                <a:latin typeface="Roboto"/>
                <a:ea typeface="Roboto"/>
                <a:cs typeface="Roboto"/>
              </a:rPr>
              <a:t> </a:t>
            </a:r>
            <a:r>
              <a:rPr lang="en-US" sz="2800">
                <a:ea typeface="+mn-lt"/>
                <a:cs typeface="+mn-lt"/>
              </a:rPr>
              <a:t>/ 5 min</a:t>
            </a:r>
            <a:endParaRPr lang="en-US" sz="2800">
              <a:latin typeface="Roboto"/>
              <a:ea typeface="Roboto"/>
              <a:cs typeface="Roboto"/>
            </a:endParaRPr>
          </a:p>
          <a:p>
            <a:pPr marL="342900" indent="-342900">
              <a:buFont typeface="+mj-lt"/>
              <a:buAutoNum type="arabicPeriod"/>
            </a:pPr>
            <a:endParaRPr lang="en-US" sz="2400">
              <a:latin typeface="Roboto" panose="02000000000000000000" pitchFamily="2" charset="0"/>
              <a:ea typeface="Roboto" panose="02000000000000000000" pitchFamily="2" charset="0"/>
              <a:cs typeface="Lato"/>
            </a:endParaRPr>
          </a:p>
        </p:txBody>
      </p:sp>
    </p:spTree>
    <p:extLst>
      <p:ext uri="{BB962C8B-B14F-4D97-AF65-F5344CB8AC3E}">
        <p14:creationId xmlns:p14="http://schemas.microsoft.com/office/powerpoint/2010/main" val="928365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Programabilidad de la Red</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IDTT</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IDTT</a:t>
            </a:r>
            <a:endParaRPr lang="es-AR" sz="1100" b="1">
              <a:latin typeface="Roboto"/>
              <a:ea typeface="Roboto"/>
              <a:cs typeface="Roboto"/>
            </a:endParaRPr>
          </a:p>
        </p:txBody>
      </p:sp>
      <p:sp>
        <p:nvSpPr>
          <p:cNvPr id="4" name="Rectángulo redondeado 3">
            <a:extLst>
              <a:ext uri="{FF2B5EF4-FFF2-40B4-BE49-F238E27FC236}">
                <a16:creationId xmlns:a16="http://schemas.microsoft.com/office/drawing/2014/main" id="{A1E317B5-4386-1D52-522A-C4A57DFFF15E}"/>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spTree>
    <p:extLst>
      <p:ext uri="{BB962C8B-B14F-4D97-AF65-F5344CB8AC3E}">
        <p14:creationId xmlns:p14="http://schemas.microsoft.com/office/powerpoint/2010/main" val="3998062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5552" y="303816"/>
            <a:ext cx="7588577" cy="369332"/>
          </a:xfrm>
          <a:prstGeom prst="rect">
            <a:avLst/>
          </a:prstGeom>
          <a:noFill/>
        </p:spPr>
        <p:txBody>
          <a:bodyPr wrap="square" lIns="91440" tIns="45720" rIns="91440" bIns="45720" rtlCol="0" anchor="t">
            <a:spAutoFit/>
          </a:bodyPr>
          <a:lstStyle/>
          <a:p>
            <a:r>
              <a:rPr lang="es-AR"/>
              <a:t>Iniciativa Core | Programabilidad de la Red</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88537" y="753929"/>
            <a:ext cx="5442486" cy="3631763"/>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pPr marL="266700" indent="-266700">
              <a:buFont typeface="Arial" panose="020B0604020202020204" pitchFamily="34" charset="0"/>
              <a:buChar char="•"/>
            </a:pPr>
            <a:r>
              <a:rPr lang="es-AR" sz="1200">
                <a:latin typeface="Roboto"/>
                <a:ea typeface="Roboto"/>
                <a:cs typeface="+mn-lt"/>
              </a:rPr>
              <a:t>TRS IDTT, Plataforma de transporte</a:t>
            </a:r>
            <a:endParaRPr lang="es-AR" sz="1200">
              <a:latin typeface="Roboto" panose="02000000000000000000" pitchFamily="2" charset="0"/>
              <a:ea typeface="Roboto" panose="02000000000000000000" pitchFamily="2" charset="0"/>
            </a:endParaRP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285750" indent="-285750">
              <a:buFont typeface="Arial,Sans-Serif"/>
              <a:buChar char="•"/>
            </a:pPr>
            <a:r>
              <a:rPr lang="es-AR" sz="1200">
                <a:latin typeface="Roboto"/>
                <a:ea typeface="Roboto"/>
                <a:cs typeface="+mn-lt"/>
              </a:rPr>
              <a:t>Nuevos requerimientos de servicios de B2B, preparar la red para la infraestructura de 5G</a:t>
            </a:r>
          </a:p>
          <a:p>
            <a:pPr marL="285750" indent="-285750">
              <a:buFont typeface="Arial,Sans-Serif"/>
              <a:buChar char="•"/>
            </a:pPr>
            <a:endParaRPr lang="es-AR" sz="1200">
              <a:latin typeface="Roboto"/>
              <a:ea typeface="Roboto"/>
              <a:cs typeface="+mn-lt"/>
            </a:endParaRP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r>
              <a:rPr lang="es-AR" sz="1200">
                <a:latin typeface="Roboto"/>
                <a:ea typeface="Roboto"/>
                <a:cs typeface="+mn-lt"/>
              </a:rPr>
              <a:t>Habilitar en la red herramientas que permitan definir caminos específicos como bajo delay, simetría, diferentes niveles de protección, topologías dedicadas, etc.</a:t>
            </a:r>
          </a:p>
          <a:p>
            <a:pPr marL="285750" indent="-285750">
              <a:buFont typeface="Arial,Sans-Serif"/>
              <a:buChar char="•"/>
            </a:pPr>
            <a:r>
              <a:rPr lang="es-AR" sz="1200">
                <a:latin typeface="Roboto"/>
                <a:ea typeface="Roboto"/>
                <a:cs typeface="+mn-lt"/>
              </a:rPr>
              <a:t>Nuevo controlador que permita exponer red como servicios y resolver las </a:t>
            </a:r>
            <a:r>
              <a:rPr lang="es-AR" sz="1200" i="1" err="1">
                <a:latin typeface="Roboto"/>
                <a:ea typeface="Roboto"/>
                <a:cs typeface="+mn-lt"/>
              </a:rPr>
              <a:t>network</a:t>
            </a:r>
            <a:r>
              <a:rPr lang="es-AR" sz="1200" i="1">
                <a:latin typeface="Roboto"/>
                <a:ea typeface="Roboto"/>
                <a:cs typeface="+mn-lt"/>
              </a:rPr>
              <a:t> slicing</a:t>
            </a: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Solución Planteada</a:t>
            </a:r>
            <a:endParaRPr lang="es-AR" sz="1200">
              <a:latin typeface="Roboto"/>
              <a:ea typeface="Roboto"/>
              <a:cs typeface="+mn-lt"/>
            </a:endParaRPr>
          </a:p>
          <a:p>
            <a:pPr marL="285750" indent="-285750">
              <a:buFont typeface="Arial,Sans-Serif"/>
              <a:buChar char="•"/>
            </a:pPr>
            <a:r>
              <a:rPr lang="es-AR" sz="1200">
                <a:latin typeface="Roboto"/>
                <a:ea typeface="Roboto"/>
                <a:cs typeface="+mn-lt"/>
              </a:rPr>
              <a:t>Conjunto de iniciativas que permitan industrializar la construcción y operación de </a:t>
            </a:r>
            <a:r>
              <a:rPr lang="es-AR" sz="1200" i="1">
                <a:latin typeface="Roboto"/>
                <a:ea typeface="Roboto"/>
                <a:cs typeface="+mn-lt"/>
              </a:rPr>
              <a:t>slices </a:t>
            </a:r>
            <a:r>
              <a:rPr lang="es-AR" sz="1200">
                <a:latin typeface="Roboto"/>
                <a:ea typeface="Roboto"/>
                <a:cs typeface="+mn-lt"/>
              </a:rPr>
              <a:t>de servicio sobre la RMT</a:t>
            </a:r>
            <a:endParaRPr lang="es-AR" sz="1300" u="sng">
              <a:latin typeface="Roboto"/>
              <a:ea typeface="Roboto"/>
              <a:cs typeface="Lato"/>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8" name="Imagen 8">
            <a:extLst>
              <a:ext uri="{FF2B5EF4-FFF2-40B4-BE49-F238E27FC236}">
                <a16:creationId xmlns:a16="http://schemas.microsoft.com/office/drawing/2014/main" id="{7BFE7E69-0768-AF16-798A-F947F072A9EE}"/>
              </a:ext>
            </a:extLst>
          </p:cNvPr>
          <p:cNvPicPr>
            <a:picLocks noChangeAspect="1"/>
          </p:cNvPicPr>
          <p:nvPr/>
        </p:nvPicPr>
        <p:blipFill rotWithShape="1">
          <a:blip r:embed="rId3"/>
          <a:srcRect t="11216"/>
          <a:stretch/>
        </p:blipFill>
        <p:spPr>
          <a:xfrm>
            <a:off x="281586" y="5068832"/>
            <a:ext cx="540000" cy="568635"/>
          </a:xfrm>
          <a:prstGeom prst="rect">
            <a:avLst/>
          </a:prstGeom>
        </p:spPr>
      </p:pic>
      <p:pic>
        <p:nvPicPr>
          <p:cNvPr id="22" name="Imagen 9">
            <a:extLst>
              <a:ext uri="{FF2B5EF4-FFF2-40B4-BE49-F238E27FC236}">
                <a16:creationId xmlns:a16="http://schemas.microsoft.com/office/drawing/2014/main" id="{45586DDC-5326-1CA9-46A5-F74FCDE9031D}"/>
              </a:ext>
            </a:extLst>
          </p:cNvPr>
          <p:cNvPicPr>
            <a:picLocks noChangeAspect="1"/>
          </p:cNvPicPr>
          <p:nvPr/>
        </p:nvPicPr>
        <p:blipFill>
          <a:blip r:embed="rId4"/>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FE96BE9E-5DE8-4344-256A-1D7845F401B3}"/>
              </a:ext>
            </a:extLst>
          </p:cNvPr>
          <p:cNvPicPr>
            <a:picLocks noChangeAspect="1"/>
          </p:cNvPicPr>
          <p:nvPr/>
        </p:nvPicPr>
        <p:blipFill>
          <a:blip r:embed="rId5"/>
          <a:stretch>
            <a:fillRect/>
          </a:stretch>
        </p:blipFill>
        <p:spPr>
          <a:xfrm>
            <a:off x="275829" y="5919296"/>
            <a:ext cx="591893" cy="488070"/>
          </a:xfrm>
          <a:prstGeom prst="rect">
            <a:avLst/>
          </a:prstGeom>
        </p:spPr>
      </p:pic>
      <p:sp>
        <p:nvSpPr>
          <p:cNvPr id="26" name="TextBox 20">
            <a:extLst>
              <a:ext uri="{FF2B5EF4-FFF2-40B4-BE49-F238E27FC236}">
                <a16:creationId xmlns:a16="http://schemas.microsoft.com/office/drawing/2014/main" id="{5BA82B18-054F-B9F0-7222-E328A40F1639}"/>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r>
              <a:rPr lang="es-AR" sz="1100" b="1">
                <a:latin typeface="Roboto"/>
                <a:ea typeface="Roboto"/>
                <a:cs typeface="Roboto"/>
              </a:rPr>
              <a:t>Reducción Opex/Capex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Calibri"/>
              </a:rPr>
              <a:t>NO</a:t>
            </a:r>
          </a:p>
          <a:p>
            <a:endParaRPr lang="es-AR" sz="1000">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latin typeface="Roboto" panose="02000000000000000000" pitchFamily="2" charset="0"/>
              <a:ea typeface="Roboto" panose="02000000000000000000" pitchFamily="2" charset="0"/>
            </a:endParaRPr>
          </a:p>
          <a:p>
            <a:endParaRPr lang="es-AR" sz="1100" b="1">
              <a:solidFill>
                <a:schemeClr val="bg1"/>
              </a:solidFill>
              <a:latin typeface="Roboto"/>
              <a:ea typeface="Roboto"/>
              <a:cs typeface="Roboto"/>
            </a:endParaRPr>
          </a:p>
          <a:p>
            <a:r>
              <a:rPr lang="es-AR" sz="1100" b="1">
                <a:latin typeface="Roboto"/>
                <a:ea typeface="Roboto"/>
                <a:cs typeface="+mn-lt"/>
              </a:rPr>
              <a:t>Eficiencia operativa/Aumento de capacidad Operativa de una Plataforma</a:t>
            </a:r>
          </a:p>
          <a:p>
            <a:pPr marL="171450" indent="-171450">
              <a:buFont typeface="Arial" panose="020B0604020202020204" pitchFamily="34" charset="0"/>
              <a:buChar char="•"/>
            </a:pPr>
            <a:r>
              <a:rPr lang="es-AR" sz="1100">
                <a:latin typeface="Roboto"/>
                <a:ea typeface="Roboto"/>
                <a:cs typeface="+mn-lt"/>
              </a:rPr>
              <a:t>Sí.</a:t>
            </a:r>
          </a:p>
        </p:txBody>
      </p:sp>
      <p:sp>
        <p:nvSpPr>
          <p:cNvPr id="9" name="TextBox 17">
            <a:extLst>
              <a:ext uri="{FF2B5EF4-FFF2-40B4-BE49-F238E27FC236}">
                <a16:creationId xmlns:a16="http://schemas.microsoft.com/office/drawing/2014/main" id="{5A7C1314-6E27-34D6-3DF6-321F50283666}"/>
              </a:ext>
            </a:extLst>
          </p:cNvPr>
          <p:cNvSpPr txBox="1"/>
          <p:nvPr/>
        </p:nvSpPr>
        <p:spPr>
          <a:xfrm>
            <a:off x="821587" y="5032509"/>
            <a:ext cx="2880402" cy="1400383"/>
          </a:xfrm>
          <a:prstGeom prst="rect">
            <a:avLst/>
          </a:prstGeom>
          <a:noFill/>
        </p:spPr>
        <p:txBody>
          <a:bodyPr wrap="square" lIns="91440" tIns="45720" rIns="91440" bIns="45720" rtlCol="0" anchor="t">
            <a:spAutoFit/>
          </a:bodyPr>
          <a:lstStyle/>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a:t>
            </a:r>
          </a:p>
          <a:p>
            <a:endParaRPr lang="es-AR" sz="11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panose="02000000000000000000" pitchFamily="2" charset="0"/>
              <a:ea typeface="Roboto" panose="02000000000000000000" pitchFamily="2" charset="0"/>
              <a:cs typeface="Lato"/>
            </a:endParaRPr>
          </a:p>
          <a:p>
            <a:endParaRPr lang="es-AR" sz="1000">
              <a:latin typeface="Roboto"/>
              <a:ea typeface="Roboto"/>
              <a:cs typeface="Lato"/>
            </a:endParaRPr>
          </a:p>
          <a:p>
            <a:r>
              <a:rPr lang="es-AR" sz="1100" b="1">
                <a:ea typeface="+mn-lt"/>
                <a:cs typeface="+mn-lt"/>
              </a:rPr>
              <a:t>Transformación Tecnológica</a:t>
            </a:r>
            <a:endParaRPr lang="es-AR" sz="1100">
              <a:ea typeface="+mn-lt"/>
              <a:cs typeface="+mn-lt"/>
            </a:endParaRPr>
          </a:p>
          <a:p>
            <a:pPr marL="171450" indent="-171450">
              <a:buFont typeface="Arial,Sans-Serif"/>
              <a:buChar char="•"/>
            </a:pPr>
            <a:r>
              <a:rPr lang="es-AR" sz="1100">
                <a:latin typeface="Roboto"/>
                <a:ea typeface="Roboto"/>
                <a:cs typeface="+mn-lt"/>
              </a:rPr>
              <a:t>SI</a:t>
            </a:r>
            <a:endParaRPr lang="es-AR" sz="1100">
              <a:solidFill>
                <a:schemeClr val="bg1"/>
              </a:solidFill>
              <a:latin typeface="Roboto"/>
              <a:ea typeface="Roboto"/>
            </a:endParaRPr>
          </a:p>
        </p:txBody>
      </p:sp>
      <p:pic>
        <p:nvPicPr>
          <p:cNvPr id="10" name="Imagen 9">
            <a:extLst>
              <a:ext uri="{FF2B5EF4-FFF2-40B4-BE49-F238E27FC236}">
                <a16:creationId xmlns:a16="http://schemas.microsoft.com/office/drawing/2014/main" id="{09C74124-97C0-F1E9-6A69-3CEB635DB4F4}"/>
              </a:ext>
            </a:extLst>
          </p:cNvPr>
          <p:cNvPicPr>
            <a:picLocks noChangeAspect="1"/>
          </p:cNvPicPr>
          <p:nvPr/>
        </p:nvPicPr>
        <p:blipFill>
          <a:blip r:embed="rId5"/>
          <a:stretch>
            <a:fillRect/>
          </a:stretch>
        </p:blipFill>
        <p:spPr>
          <a:xfrm>
            <a:off x="3775863" y="5919296"/>
            <a:ext cx="591893" cy="488070"/>
          </a:xfrm>
          <a:prstGeom prst="rect">
            <a:avLst/>
          </a:prstGeom>
        </p:spPr>
      </p:pic>
      <p:sp>
        <p:nvSpPr>
          <p:cNvPr id="17" name="Rectángulo redondeado 3">
            <a:extLst>
              <a:ext uri="{FF2B5EF4-FFF2-40B4-BE49-F238E27FC236}">
                <a16:creationId xmlns:a16="http://schemas.microsoft.com/office/drawing/2014/main" id="{AD63BDCA-5CB8-46F7-B1C9-39C233F6790B}"/>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pic>
        <p:nvPicPr>
          <p:cNvPr id="5" name="Imagen 5" descr="Diagrama&#10;&#10;Descripción generada automáticamente">
            <a:extLst>
              <a:ext uri="{FF2B5EF4-FFF2-40B4-BE49-F238E27FC236}">
                <a16:creationId xmlns:a16="http://schemas.microsoft.com/office/drawing/2014/main" id="{50CA2695-5D2D-0BAD-B3FC-DE72C204FE36}"/>
              </a:ext>
            </a:extLst>
          </p:cNvPr>
          <p:cNvPicPr>
            <a:picLocks noChangeAspect="1"/>
          </p:cNvPicPr>
          <p:nvPr/>
        </p:nvPicPr>
        <p:blipFill>
          <a:blip r:embed="rId6"/>
          <a:stretch>
            <a:fillRect/>
          </a:stretch>
        </p:blipFill>
        <p:spPr>
          <a:xfrm>
            <a:off x="5627511" y="912109"/>
            <a:ext cx="6115755" cy="3157004"/>
          </a:xfrm>
          <a:prstGeom prst="rect">
            <a:avLst/>
          </a:prstGeom>
        </p:spPr>
      </p:pic>
      <p:sp>
        <p:nvSpPr>
          <p:cNvPr id="13" name="Rectángulo redondeado 14">
            <a:extLst>
              <a:ext uri="{FF2B5EF4-FFF2-40B4-BE49-F238E27FC236}">
                <a16:creationId xmlns:a16="http://schemas.microsoft.com/office/drawing/2014/main" id="{C3DD0E68-1392-9965-DADF-6CCDFEF67440}"/>
              </a:ext>
            </a:extLst>
          </p:cNvPr>
          <p:cNvSpPr/>
          <p:nvPr/>
        </p:nvSpPr>
        <p:spPr>
          <a:xfrm>
            <a:off x="4898579" y="358523"/>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Rectángulo redondeado 14">
            <a:extLst>
              <a:ext uri="{FF2B5EF4-FFF2-40B4-BE49-F238E27FC236}">
                <a16:creationId xmlns:a16="http://schemas.microsoft.com/office/drawing/2014/main" id="{6152DBA0-CC75-BE42-BF9E-64355DAD78CE}"/>
              </a:ext>
            </a:extLst>
          </p:cNvPr>
          <p:cNvSpPr/>
          <p:nvPr/>
        </p:nvSpPr>
        <p:spPr>
          <a:xfrm>
            <a:off x="6193273" y="358523"/>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Slicing</a:t>
            </a:r>
          </a:p>
        </p:txBody>
      </p:sp>
      <p:pic>
        <p:nvPicPr>
          <p:cNvPr id="25" name="Imagen 24">
            <a:extLst>
              <a:ext uri="{FF2B5EF4-FFF2-40B4-BE49-F238E27FC236}">
                <a16:creationId xmlns:a16="http://schemas.microsoft.com/office/drawing/2014/main" id="{6BE539CF-7A57-AFF5-7A57-8A5DE37289B3}"/>
              </a:ext>
            </a:extLst>
          </p:cNvPr>
          <p:cNvPicPr>
            <a:picLocks noChangeAspect="1"/>
          </p:cNvPicPr>
          <p:nvPr/>
        </p:nvPicPr>
        <p:blipFill>
          <a:blip r:embed="rId7"/>
          <a:stretch>
            <a:fillRect/>
          </a:stretch>
        </p:blipFill>
        <p:spPr>
          <a:xfrm>
            <a:off x="7504129" y="4983909"/>
            <a:ext cx="540000" cy="545400"/>
          </a:xfrm>
          <a:prstGeom prst="rect">
            <a:avLst/>
          </a:prstGeom>
          <a:noFill/>
        </p:spPr>
      </p:pic>
      <p:sp>
        <p:nvSpPr>
          <p:cNvPr id="28" name="TextBox 4">
            <a:extLst>
              <a:ext uri="{FF2B5EF4-FFF2-40B4-BE49-F238E27FC236}">
                <a16:creationId xmlns:a16="http://schemas.microsoft.com/office/drawing/2014/main" id="{0C65ACDF-D94E-318B-BC4D-D8D8940B3D4E}"/>
              </a:ext>
            </a:extLst>
          </p:cNvPr>
          <p:cNvSpPr txBox="1"/>
          <p:nvPr/>
        </p:nvSpPr>
        <p:spPr>
          <a:xfrm>
            <a:off x="8135403" y="4910168"/>
            <a:ext cx="3994263"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a:latin typeface="Roboto"/>
                <a:ea typeface="Roboto"/>
                <a:cs typeface="+mn-lt"/>
              </a:rPr>
              <a:t>Q2-OKR: </a:t>
            </a:r>
            <a:r>
              <a:rPr lang="es-ES" sz="1100">
                <a:latin typeface="Roboto"/>
                <a:ea typeface="Roboto"/>
                <a:cs typeface="+mn-lt"/>
              </a:rPr>
              <a:t>Análisis para el aumento de la capacidad de transporte LH y Acceso</a:t>
            </a:r>
          </a:p>
          <a:p>
            <a:r>
              <a:rPr lang="es-ES" sz="1100">
                <a:solidFill>
                  <a:srgbClr val="FFFF00"/>
                </a:solidFill>
                <a:latin typeface="Roboto"/>
                <a:ea typeface="Roboto"/>
                <a:cs typeface="+mn-lt"/>
              </a:rPr>
              <a:t>KR: 50% </a:t>
            </a:r>
            <a:r>
              <a:rPr lang="es-ES" sz="1100">
                <a:latin typeface="Roboto"/>
                <a:ea typeface="Roboto"/>
                <a:cs typeface="+mn-lt"/>
              </a:rPr>
              <a:t>| </a:t>
            </a:r>
            <a:r>
              <a:rPr lang="es-ES" sz="1100" err="1">
                <a:latin typeface="Roboto"/>
                <a:ea typeface="Roboto"/>
                <a:cs typeface="+mn-lt"/>
              </a:rPr>
              <a:t>re-priorización</a:t>
            </a:r>
            <a:r>
              <a:rPr lang="es-ES" sz="1100">
                <a:latin typeface="Roboto"/>
                <a:ea typeface="Roboto"/>
                <a:cs typeface="+mn-lt"/>
              </a:rPr>
              <a:t> por emergentes de agenda</a:t>
            </a:r>
          </a:p>
          <a:p>
            <a:endParaRPr lang="es-ES" sz="1100">
              <a:latin typeface="Roboto"/>
              <a:ea typeface="Roboto"/>
              <a:cs typeface="+mn-lt"/>
            </a:endParaRPr>
          </a:p>
          <a:p>
            <a:r>
              <a:rPr lang="es-AR" sz="1100">
                <a:latin typeface="Roboto"/>
                <a:ea typeface="Roboto"/>
                <a:cs typeface="+mn-lt"/>
              </a:rPr>
              <a:t>Q2-OKR: </a:t>
            </a:r>
            <a:r>
              <a:rPr lang="es-ES" sz="1100">
                <a:latin typeface="Roboto"/>
                <a:ea typeface="Roboto"/>
                <a:cs typeface="+mn-lt"/>
              </a:rPr>
              <a:t>Viabilidad NCE </a:t>
            </a:r>
            <a:r>
              <a:rPr lang="es-ES" sz="1100" err="1">
                <a:latin typeface="Roboto"/>
                <a:ea typeface="Roboto"/>
                <a:cs typeface="+mn-lt"/>
              </a:rPr>
              <a:t>multi-vendor</a:t>
            </a:r>
            <a:r>
              <a:rPr lang="es-ES" sz="1100">
                <a:latin typeface="Roboto"/>
                <a:ea typeface="Roboto"/>
                <a:cs typeface="+mn-lt"/>
              </a:rPr>
              <a:t> y </a:t>
            </a:r>
            <a:r>
              <a:rPr lang="es-ES" sz="1100" err="1">
                <a:latin typeface="Roboto"/>
                <a:ea typeface="Roboto"/>
                <a:cs typeface="+mn-lt"/>
              </a:rPr>
              <a:t>benchmark</a:t>
            </a:r>
            <a:r>
              <a:rPr lang="es-ES" sz="1100">
                <a:latin typeface="Roboto"/>
                <a:ea typeface="Roboto"/>
                <a:cs typeface="+mn-lt"/>
              </a:rPr>
              <a:t> técnico de CTRL MPLS</a:t>
            </a:r>
          </a:p>
          <a:p>
            <a:r>
              <a:rPr lang="es-ES" sz="1100">
                <a:solidFill>
                  <a:srgbClr val="FFFF00"/>
                </a:solidFill>
                <a:latin typeface="Roboto"/>
                <a:ea typeface="Roboto"/>
                <a:cs typeface="+mn-lt"/>
              </a:rPr>
              <a:t>KR: 77% </a:t>
            </a:r>
            <a:r>
              <a:rPr lang="es-ES" sz="1100">
                <a:latin typeface="Roboto"/>
                <a:ea typeface="Roboto"/>
                <a:cs typeface="+mn-lt"/>
              </a:rPr>
              <a:t>| Huawei no avanzo en la prueba del NCE local</a:t>
            </a:r>
          </a:p>
          <a:p>
            <a:endParaRPr lang="es-ES" sz="1100">
              <a:latin typeface="Roboto"/>
              <a:ea typeface="Roboto"/>
              <a:cs typeface="+mn-lt"/>
            </a:endParaRPr>
          </a:p>
          <a:p>
            <a:r>
              <a:rPr lang="es-AR" sz="1100">
                <a:latin typeface="Roboto"/>
                <a:ea typeface="Roboto"/>
                <a:cs typeface="+mn-lt"/>
              </a:rPr>
              <a:t>Q2-OKR: </a:t>
            </a:r>
            <a:r>
              <a:rPr lang="es-ES" sz="1100">
                <a:latin typeface="Roboto"/>
                <a:ea typeface="Roboto"/>
                <a:cs typeface="+mn-lt"/>
              </a:rPr>
              <a:t>Activaciones de Sincronismo, ISIS | Flex Algo</a:t>
            </a:r>
          </a:p>
          <a:p>
            <a:r>
              <a:rPr lang="es-ES" sz="1100">
                <a:solidFill>
                  <a:srgbClr val="FFFF00"/>
                </a:solidFill>
                <a:latin typeface="Roboto"/>
                <a:ea typeface="Roboto"/>
                <a:cs typeface="+mn-lt"/>
              </a:rPr>
              <a:t>KR: 96% </a:t>
            </a:r>
            <a:r>
              <a:rPr lang="es-ES" sz="1100">
                <a:latin typeface="Roboto"/>
                <a:ea typeface="Roboto"/>
                <a:cs typeface="+mn-lt"/>
              </a:rPr>
              <a:t>| Se avanzo en el trabajo en conjunto con la plataforma de transporte</a:t>
            </a:r>
          </a:p>
        </p:txBody>
      </p:sp>
    </p:spTree>
    <p:extLst>
      <p:ext uri="{BB962C8B-B14F-4D97-AF65-F5344CB8AC3E}">
        <p14:creationId xmlns:p14="http://schemas.microsoft.com/office/powerpoint/2010/main" val="2852138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fontScale="90000"/>
          </a:bodyPr>
          <a:lstStyle/>
          <a:p>
            <a:r>
              <a:rPr lang="es-AR" sz="4800"/>
              <a:t>Iniciativa | Evolución Datacenter</a:t>
            </a:r>
            <a:br>
              <a:rPr lang="es-AR" sz="4800">
                <a:cs typeface="Calibri Light"/>
              </a:rPr>
            </a:br>
            <a:r>
              <a:rPr lang="es-AR" sz="4800">
                <a:cs typeface="Calibri Light"/>
              </a:rPr>
              <a:t>Cloud Telecom</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IDTT</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IDTT</a:t>
            </a:r>
            <a:endParaRPr lang="es-AR" sz="1100" b="1">
              <a:latin typeface="Roboto"/>
              <a:ea typeface="Roboto"/>
              <a:cs typeface="Roboto"/>
            </a:endParaRPr>
          </a:p>
        </p:txBody>
      </p:sp>
      <p:sp>
        <p:nvSpPr>
          <p:cNvPr id="4" name="Rectángulo redondeado 3">
            <a:extLst>
              <a:ext uri="{FF2B5EF4-FFF2-40B4-BE49-F238E27FC236}">
                <a16:creationId xmlns:a16="http://schemas.microsoft.com/office/drawing/2014/main" id="{A1E317B5-4386-1D52-522A-C4A57DFFF15E}"/>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spTree>
    <p:extLst>
      <p:ext uri="{BB962C8B-B14F-4D97-AF65-F5344CB8AC3E}">
        <p14:creationId xmlns:p14="http://schemas.microsoft.com/office/powerpoint/2010/main" val="488246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5552" y="303816"/>
            <a:ext cx="7588577" cy="369332"/>
          </a:xfrm>
          <a:prstGeom prst="rect">
            <a:avLst/>
          </a:prstGeom>
          <a:noFill/>
        </p:spPr>
        <p:txBody>
          <a:bodyPr wrap="square" lIns="91440" tIns="45720" rIns="91440" bIns="45720" rtlCol="0" anchor="t">
            <a:spAutoFit/>
          </a:bodyPr>
          <a:lstStyle/>
          <a:p>
            <a:r>
              <a:rPr lang="es-AR"/>
              <a:t>Iniciativa Core | Evolución </a:t>
            </a:r>
            <a:r>
              <a:rPr lang="es-AR" err="1"/>
              <a:t>Datacenter</a:t>
            </a:r>
            <a:r>
              <a:rPr lang="es-AR"/>
              <a:t> Cloud Telecom</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88537" y="753929"/>
            <a:ext cx="6319504" cy="3631763"/>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endParaRPr lang="es-AR" sz="1200">
              <a:latin typeface="Roboto"/>
              <a:ea typeface="Roboto"/>
              <a:cs typeface="+mn-lt"/>
            </a:endParaRPr>
          </a:p>
          <a:p>
            <a:pPr marL="266700" indent="-266700">
              <a:buFont typeface="Arial" panose="020B0604020202020204" pitchFamily="34" charset="0"/>
              <a:buChar char="•"/>
            </a:pPr>
            <a:r>
              <a:rPr lang="es-AR" sz="1200">
                <a:latin typeface="Roboto"/>
                <a:ea typeface="Roboto"/>
                <a:cs typeface="+mn-lt"/>
              </a:rPr>
              <a:t>TRS IDTT, Plataforma Cloud Privada</a:t>
            </a:r>
            <a:endParaRPr lang="es-AR" sz="1200">
              <a:latin typeface="Roboto" panose="02000000000000000000" pitchFamily="2" charset="0"/>
              <a:ea typeface="Roboto" panose="02000000000000000000" pitchFamily="2" charset="0"/>
            </a:endParaRP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Contexto y Necesidad</a:t>
            </a:r>
            <a:endParaRPr lang="es-AR" sz="1200">
              <a:latin typeface="Roboto"/>
              <a:ea typeface="Roboto"/>
              <a:cs typeface="+mn-lt"/>
            </a:endParaRPr>
          </a:p>
          <a:p>
            <a:pPr marL="285750" indent="-285750">
              <a:buFont typeface="Arial,Sans-Serif"/>
              <a:buChar char="•"/>
            </a:pPr>
            <a:r>
              <a:rPr lang="es-AR" sz="1200">
                <a:latin typeface="Roboto"/>
                <a:ea typeface="Roboto"/>
                <a:cs typeface="+mn-lt"/>
              </a:rPr>
              <a:t>Nuevos requerimientos de servicios de B2B, evolución tecnológica del </a:t>
            </a:r>
            <a:r>
              <a:rPr lang="es-AR" sz="1200" err="1">
                <a:latin typeface="Roboto"/>
                <a:ea typeface="Roboto"/>
                <a:cs typeface="+mn-lt"/>
              </a:rPr>
              <a:t>fabric</a:t>
            </a:r>
            <a:r>
              <a:rPr lang="es-AR" sz="1200">
                <a:latin typeface="Roboto"/>
                <a:ea typeface="Roboto"/>
                <a:cs typeface="+mn-lt"/>
              </a:rPr>
              <a:t> actual,  aumento de la escala actual.</a:t>
            </a:r>
          </a:p>
          <a:p>
            <a:r>
              <a:rPr lang="es-AR" sz="1200" u="sng">
                <a:latin typeface="Roboto"/>
                <a:ea typeface="Roboto"/>
                <a:cs typeface="+mn-lt"/>
              </a:rPr>
              <a:t>Hipótesis del beneficio</a:t>
            </a:r>
            <a:endParaRPr lang="es-AR" sz="1200">
              <a:latin typeface="Roboto" panose="02000000000000000000" pitchFamily="2" charset="0"/>
              <a:ea typeface="Roboto" panose="02000000000000000000" pitchFamily="2" charset="0"/>
              <a:cs typeface="+mn-lt"/>
            </a:endParaRPr>
          </a:p>
          <a:p>
            <a:pPr marL="285750" indent="-285750">
              <a:buFont typeface="Arial,Sans-Serif"/>
              <a:buChar char="•"/>
            </a:pPr>
            <a:r>
              <a:rPr lang="es-AR" sz="1200">
                <a:latin typeface="Roboto"/>
                <a:ea typeface="Roboto"/>
                <a:cs typeface="+mn-lt"/>
              </a:rPr>
              <a:t>Transformar a la Cloud Privada en una plataforma habilitadora para </a:t>
            </a:r>
            <a:r>
              <a:rPr lang="es-AR" sz="1200" err="1">
                <a:latin typeface="Roboto"/>
                <a:ea typeface="Roboto"/>
                <a:cs typeface="+mn-lt"/>
              </a:rPr>
              <a:t>multicloud</a:t>
            </a:r>
            <a:r>
              <a:rPr lang="es-AR" sz="1200">
                <a:latin typeface="Roboto"/>
                <a:ea typeface="Roboto"/>
                <a:cs typeface="+mn-lt"/>
              </a:rPr>
              <a:t> hibrida. Modelo de industria.</a:t>
            </a:r>
          </a:p>
          <a:p>
            <a:pPr marL="285750" indent="-285750">
              <a:buFont typeface="Arial,Sans-Serif"/>
              <a:buChar char="•"/>
            </a:pPr>
            <a:r>
              <a:rPr lang="es-AR" sz="1200">
                <a:latin typeface="Roboto"/>
                <a:ea typeface="Roboto"/>
                <a:cs typeface="+mn-lt"/>
              </a:rPr>
              <a:t>Mayor disponibilidad que solución actual, extensión a los DC Regionales, capacidad  para servicios y aplicativos </a:t>
            </a:r>
            <a:r>
              <a:rPr lang="es-AR" sz="1200" err="1">
                <a:latin typeface="Roboto"/>
                <a:ea typeface="Roboto"/>
                <a:cs typeface="+mn-lt"/>
              </a:rPr>
              <a:t>edge</a:t>
            </a:r>
            <a:r>
              <a:rPr lang="es-AR" sz="1200">
                <a:latin typeface="Roboto"/>
                <a:ea typeface="Roboto"/>
                <a:cs typeface="+mn-lt"/>
              </a:rPr>
              <a:t> y </a:t>
            </a:r>
            <a:r>
              <a:rPr lang="es-AR" sz="1200" err="1">
                <a:latin typeface="Roboto"/>
                <a:ea typeface="Roboto"/>
                <a:cs typeface="+mn-lt"/>
              </a:rPr>
              <a:t>mec</a:t>
            </a:r>
            <a:r>
              <a:rPr lang="es-AR" sz="1200">
                <a:latin typeface="Roboto"/>
                <a:ea typeface="Roboto"/>
                <a:cs typeface="+mn-lt"/>
              </a:rPr>
              <a:t>.</a:t>
            </a:r>
          </a:p>
          <a:p>
            <a:endParaRPr lang="es-AR" sz="1200">
              <a:latin typeface="Roboto" panose="02000000000000000000" pitchFamily="2" charset="0"/>
              <a:ea typeface="Roboto" panose="02000000000000000000" pitchFamily="2" charset="0"/>
              <a:cs typeface="+mn-lt"/>
            </a:endParaRPr>
          </a:p>
          <a:p>
            <a:r>
              <a:rPr lang="es-AR" sz="1200" u="sng">
                <a:latin typeface="Roboto"/>
                <a:ea typeface="Roboto"/>
                <a:cs typeface="+mn-lt"/>
              </a:rPr>
              <a:t>Solución Planteada</a:t>
            </a:r>
            <a:endParaRPr lang="es-AR" sz="1200">
              <a:latin typeface="Roboto"/>
              <a:ea typeface="Roboto"/>
              <a:cs typeface="+mn-lt"/>
            </a:endParaRPr>
          </a:p>
          <a:p>
            <a:pPr marL="285750" indent="-285750">
              <a:buFont typeface="Arial,Sans-Serif"/>
              <a:buChar char="•"/>
            </a:pPr>
            <a:r>
              <a:rPr lang="es-AR" sz="1200">
                <a:latin typeface="Roboto"/>
                <a:ea typeface="Roboto"/>
                <a:cs typeface="+mn-lt"/>
              </a:rPr>
              <a:t>Nueva arquitectura y evolución tecnológica del </a:t>
            </a:r>
            <a:r>
              <a:rPr lang="es-AR" sz="1200" err="1">
                <a:latin typeface="Roboto"/>
                <a:ea typeface="Roboto"/>
                <a:cs typeface="+mn-lt"/>
              </a:rPr>
              <a:t>fabric</a:t>
            </a:r>
            <a:r>
              <a:rPr lang="es-AR" sz="1200">
                <a:latin typeface="Roboto"/>
                <a:ea typeface="Roboto"/>
                <a:cs typeface="+mn-lt"/>
              </a:rPr>
              <a:t> actual, solución alineada con los estándares de la industria y formato de nube, mayor nivel de observabilidad, programabilidad y </a:t>
            </a:r>
            <a:r>
              <a:rPr lang="es-AR" sz="1200" err="1">
                <a:latin typeface="Roboto"/>
                <a:ea typeface="Roboto"/>
                <a:cs typeface="+mn-lt"/>
              </a:rPr>
              <a:t>roadmap</a:t>
            </a:r>
            <a:r>
              <a:rPr lang="es-AR" sz="1200">
                <a:latin typeface="Roboto"/>
                <a:ea typeface="Roboto"/>
                <a:cs typeface="+mn-lt"/>
              </a:rPr>
              <a:t> a un nivel de orquestación de servicio E2E para el dominio. Esto último alineado a la consultoría de BLC y </a:t>
            </a:r>
            <a:r>
              <a:rPr lang="es-AR" sz="1200" err="1">
                <a:latin typeface="Roboto"/>
                <a:ea typeface="Roboto"/>
                <a:cs typeface="+mn-lt"/>
              </a:rPr>
              <a:t>roapmap</a:t>
            </a:r>
            <a:r>
              <a:rPr lang="es-AR" sz="1200">
                <a:latin typeface="Roboto"/>
                <a:ea typeface="Roboto"/>
                <a:cs typeface="+mn-lt"/>
              </a:rPr>
              <a:t> de AN.</a:t>
            </a:r>
            <a:endParaRPr lang="es-AR" sz="1200">
              <a:latin typeface="Roboto"/>
              <a:ea typeface="Roboto"/>
              <a:cs typeface="Calibri"/>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r>
              <a:rPr lang="es-AR" sz="1400" b="1">
                <a:solidFill>
                  <a:srgbClr val="952BFF"/>
                </a:solidFill>
                <a:latin typeface="Roboto" panose="02000000000000000000" pitchFamily="2" charset="0"/>
                <a:ea typeface="Roboto" panose="02000000000000000000" pitchFamily="2" charset="0"/>
              </a:rPr>
              <a:t>BENEFICIOS DE LA INICIATIVA</a:t>
            </a:r>
          </a:p>
        </p:txBody>
      </p:sp>
      <p:pic>
        <p:nvPicPr>
          <p:cNvPr id="8" name="Imagen 8">
            <a:extLst>
              <a:ext uri="{FF2B5EF4-FFF2-40B4-BE49-F238E27FC236}">
                <a16:creationId xmlns:a16="http://schemas.microsoft.com/office/drawing/2014/main" id="{7BFE7E69-0768-AF16-798A-F947F072A9EE}"/>
              </a:ext>
            </a:extLst>
          </p:cNvPr>
          <p:cNvPicPr>
            <a:picLocks noChangeAspect="1"/>
          </p:cNvPicPr>
          <p:nvPr/>
        </p:nvPicPr>
        <p:blipFill rotWithShape="1">
          <a:blip r:embed="rId3"/>
          <a:srcRect t="11216"/>
          <a:stretch/>
        </p:blipFill>
        <p:spPr>
          <a:xfrm>
            <a:off x="281586" y="5068832"/>
            <a:ext cx="540000" cy="568635"/>
          </a:xfrm>
          <a:prstGeom prst="rect">
            <a:avLst/>
          </a:prstGeom>
        </p:spPr>
      </p:pic>
      <p:pic>
        <p:nvPicPr>
          <p:cNvPr id="22" name="Imagen 9">
            <a:extLst>
              <a:ext uri="{FF2B5EF4-FFF2-40B4-BE49-F238E27FC236}">
                <a16:creationId xmlns:a16="http://schemas.microsoft.com/office/drawing/2014/main" id="{45586DDC-5326-1CA9-46A5-F74FCDE9031D}"/>
              </a:ext>
            </a:extLst>
          </p:cNvPr>
          <p:cNvPicPr>
            <a:picLocks noChangeAspect="1"/>
          </p:cNvPicPr>
          <p:nvPr/>
        </p:nvPicPr>
        <p:blipFill>
          <a:blip r:embed="rId4"/>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FE96BE9E-5DE8-4344-256A-1D7845F401B3}"/>
              </a:ext>
            </a:extLst>
          </p:cNvPr>
          <p:cNvPicPr>
            <a:picLocks noChangeAspect="1"/>
          </p:cNvPicPr>
          <p:nvPr/>
        </p:nvPicPr>
        <p:blipFill>
          <a:blip r:embed="rId5"/>
          <a:stretch>
            <a:fillRect/>
          </a:stretch>
        </p:blipFill>
        <p:spPr>
          <a:xfrm>
            <a:off x="275829" y="5919296"/>
            <a:ext cx="591893" cy="488070"/>
          </a:xfrm>
          <a:prstGeom prst="rect">
            <a:avLst/>
          </a:prstGeom>
        </p:spPr>
      </p:pic>
      <p:sp>
        <p:nvSpPr>
          <p:cNvPr id="26" name="TextBox 20">
            <a:extLst>
              <a:ext uri="{FF2B5EF4-FFF2-40B4-BE49-F238E27FC236}">
                <a16:creationId xmlns:a16="http://schemas.microsoft.com/office/drawing/2014/main" id="{5BA82B18-054F-B9F0-7222-E328A40F1639}"/>
              </a:ext>
            </a:extLst>
          </p:cNvPr>
          <p:cNvSpPr txBox="1"/>
          <p:nvPr/>
        </p:nvSpPr>
        <p:spPr>
          <a:xfrm>
            <a:off x="4431758" y="4993967"/>
            <a:ext cx="2973876" cy="1446550"/>
          </a:xfrm>
          <a:prstGeom prst="rect">
            <a:avLst/>
          </a:prstGeom>
          <a:noFill/>
        </p:spPr>
        <p:txBody>
          <a:bodyPr wrap="square" lIns="91440" tIns="45720" rIns="91440" bIns="45720" rtlCol="0" anchor="t">
            <a:spAutoFit/>
          </a:bodyPr>
          <a:lstStyle/>
          <a:p>
            <a:r>
              <a:rPr lang="es-AR" sz="1100" b="1">
                <a:latin typeface="Roboto"/>
                <a:ea typeface="Roboto"/>
                <a:cs typeface="Roboto"/>
              </a:rPr>
              <a:t>Reducción Opex/Capex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Calibri"/>
              </a:rPr>
              <a:t>NO en esta etapa. SI en el FMO.</a:t>
            </a:r>
          </a:p>
          <a:p>
            <a:endParaRPr lang="es-AR" sz="1100" b="1">
              <a:latin typeface="Roboto" panose="02000000000000000000" pitchFamily="2" charset="0"/>
              <a:ea typeface="Roboto" panose="02000000000000000000" pitchFamily="2" charset="0"/>
              <a:cs typeface="Roboto" panose="02000000000000000000" pitchFamily="2" charset="0"/>
            </a:endParaRPr>
          </a:p>
          <a:p>
            <a:endParaRPr lang="es-AR" sz="1100" b="1">
              <a:latin typeface="Roboto" panose="02000000000000000000" pitchFamily="2" charset="0"/>
              <a:ea typeface="Roboto" panose="02000000000000000000" pitchFamily="2" charset="0"/>
            </a:endParaRPr>
          </a:p>
          <a:p>
            <a:r>
              <a:rPr lang="es-AR" sz="1100" b="1">
                <a:latin typeface="Roboto"/>
                <a:ea typeface="Roboto"/>
                <a:cs typeface="+mn-lt"/>
              </a:rPr>
              <a:t>Eficiencia operativa/Aumento de capacidad Operativa de una Plataforma</a:t>
            </a:r>
            <a:endParaRPr lang="es-AR" sz="1100" b="1">
              <a:solidFill>
                <a:srgbClr val="000000"/>
              </a:solidFill>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a:latin typeface="Roboto"/>
                <a:ea typeface="Roboto"/>
                <a:cs typeface="+mn-lt"/>
              </a:rPr>
              <a:t>Sí en </a:t>
            </a:r>
            <a:r>
              <a:rPr lang="es-AR" sz="1100" err="1">
                <a:latin typeface="Roboto"/>
                <a:ea typeface="Roboto"/>
                <a:cs typeface="+mn-lt"/>
              </a:rPr>
              <a:t>lod</a:t>
            </a:r>
            <a:r>
              <a:rPr lang="es-AR" sz="1100">
                <a:latin typeface="Roboto"/>
                <a:ea typeface="Roboto"/>
                <a:cs typeface="+mn-lt"/>
              </a:rPr>
              <a:t> DCN ,DCR y </a:t>
            </a:r>
            <a:r>
              <a:rPr lang="es-AR" sz="1100" err="1">
                <a:latin typeface="Roboto"/>
                <a:ea typeface="Roboto"/>
                <a:cs typeface="+mn-lt"/>
              </a:rPr>
              <a:t>alineacion</a:t>
            </a:r>
            <a:r>
              <a:rPr lang="es-AR" sz="1100">
                <a:latin typeface="Roboto"/>
                <a:ea typeface="Roboto"/>
                <a:cs typeface="+mn-lt"/>
              </a:rPr>
              <a:t> </a:t>
            </a:r>
            <a:r>
              <a:rPr lang="es-AR" sz="1100" err="1">
                <a:latin typeface="Roboto"/>
                <a:ea typeface="Roboto"/>
                <a:cs typeface="+mn-lt"/>
              </a:rPr>
              <a:t>estrategica</a:t>
            </a:r>
            <a:r>
              <a:rPr lang="es-AR" sz="1100">
                <a:latin typeface="Roboto"/>
                <a:ea typeface="Roboto"/>
                <a:cs typeface="+mn-lt"/>
              </a:rPr>
              <a:t> con Paraguay.</a:t>
            </a:r>
          </a:p>
        </p:txBody>
      </p:sp>
      <p:sp>
        <p:nvSpPr>
          <p:cNvPr id="9" name="TextBox 17">
            <a:extLst>
              <a:ext uri="{FF2B5EF4-FFF2-40B4-BE49-F238E27FC236}">
                <a16:creationId xmlns:a16="http://schemas.microsoft.com/office/drawing/2014/main" id="{5A7C1314-6E27-34D6-3DF6-321F50283666}"/>
              </a:ext>
            </a:extLst>
          </p:cNvPr>
          <p:cNvSpPr txBox="1"/>
          <p:nvPr/>
        </p:nvSpPr>
        <p:spPr>
          <a:xfrm>
            <a:off x="821587" y="5032509"/>
            <a:ext cx="2880402" cy="1446550"/>
          </a:xfrm>
          <a:prstGeom prst="rect">
            <a:avLst/>
          </a:prstGeom>
          <a:noFill/>
        </p:spPr>
        <p:txBody>
          <a:bodyPr wrap="square" lIns="91440" tIns="45720" rIns="91440" bIns="45720" rtlCol="0" anchor="t">
            <a:spAutoFit/>
          </a:bodyPr>
          <a:lstStyle/>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SI, dejar de usar una solución propietaria. (</a:t>
            </a:r>
            <a:r>
              <a:rPr lang="es-AR" sz="1100" err="1">
                <a:latin typeface="Roboto"/>
                <a:ea typeface="Roboto"/>
                <a:cs typeface="+mn-lt"/>
              </a:rPr>
              <a:t>Lockin</a:t>
            </a:r>
            <a:r>
              <a:rPr lang="es-AR" sz="1100">
                <a:latin typeface="Roboto"/>
                <a:ea typeface="Roboto"/>
                <a:cs typeface="+mn-lt"/>
              </a:rPr>
              <a:t>) y pasar a un </a:t>
            </a:r>
            <a:r>
              <a:rPr lang="es-AR" sz="1100" err="1">
                <a:latin typeface="Roboto"/>
                <a:ea typeface="Roboto"/>
                <a:cs typeface="+mn-lt"/>
              </a:rPr>
              <a:t>estandar</a:t>
            </a:r>
            <a:r>
              <a:rPr lang="es-AR" sz="1100">
                <a:latin typeface="Roboto"/>
                <a:ea typeface="Roboto"/>
                <a:cs typeface="+mn-lt"/>
              </a:rPr>
              <a:t> de industria alineado con los </a:t>
            </a:r>
            <a:r>
              <a:rPr lang="es-AR" sz="1100" err="1">
                <a:latin typeface="Roboto"/>
                <a:ea typeface="Roboto"/>
                <a:cs typeface="+mn-lt"/>
              </a:rPr>
              <a:t>obj</a:t>
            </a:r>
            <a:r>
              <a:rPr lang="es-AR" sz="1100">
                <a:latin typeface="Roboto"/>
                <a:ea typeface="Roboto"/>
                <a:cs typeface="+mn-lt"/>
              </a:rPr>
              <a:t> estratégicos de </a:t>
            </a:r>
            <a:r>
              <a:rPr lang="es-AR" sz="1100" err="1">
                <a:latin typeface="Roboto"/>
                <a:ea typeface="Roboto"/>
                <a:cs typeface="+mn-lt"/>
              </a:rPr>
              <a:t>telecom</a:t>
            </a:r>
            <a:r>
              <a:rPr lang="es-AR" sz="1100">
                <a:latin typeface="Roboto"/>
                <a:ea typeface="Roboto"/>
                <a:cs typeface="+mn-lt"/>
              </a:rPr>
              <a:t>.</a:t>
            </a:r>
          </a:p>
          <a:p>
            <a:endParaRPr lang="es-AR" sz="1100">
              <a:latin typeface="Roboto" panose="02000000000000000000" pitchFamily="2" charset="0"/>
              <a:ea typeface="Roboto" panose="02000000000000000000" pitchFamily="2" charset="0"/>
              <a:cs typeface="Lato"/>
            </a:endParaRPr>
          </a:p>
          <a:p>
            <a:r>
              <a:rPr lang="es-AR" sz="1100" b="1">
                <a:ea typeface="+mn-lt"/>
                <a:cs typeface="+mn-lt"/>
              </a:rPr>
              <a:t>Transformación Tecnológica</a:t>
            </a:r>
            <a:endParaRPr lang="es-AR" sz="1100">
              <a:ea typeface="+mn-lt"/>
              <a:cs typeface="+mn-lt"/>
            </a:endParaRPr>
          </a:p>
          <a:p>
            <a:pPr marL="171450" indent="-171450">
              <a:buFont typeface="Arial,Sans-Serif"/>
              <a:buChar char="•"/>
            </a:pPr>
            <a:r>
              <a:rPr lang="es-AR" sz="1100">
                <a:latin typeface="Roboto"/>
                <a:ea typeface="Roboto"/>
                <a:cs typeface="+mn-lt"/>
              </a:rPr>
              <a:t>SI, </a:t>
            </a:r>
            <a:r>
              <a:rPr lang="es-AR" sz="1100" err="1">
                <a:latin typeface="Roboto"/>
                <a:ea typeface="Roboto"/>
                <a:cs typeface="+mn-lt"/>
              </a:rPr>
              <a:t>roadmap</a:t>
            </a:r>
            <a:r>
              <a:rPr lang="es-AR" sz="1100">
                <a:latin typeface="Roboto"/>
                <a:ea typeface="Roboto"/>
                <a:cs typeface="+mn-lt"/>
              </a:rPr>
              <a:t> a MC Híbrida.</a:t>
            </a:r>
            <a:endParaRPr lang="es-AR" sz="1100">
              <a:solidFill>
                <a:schemeClr val="bg1"/>
              </a:solidFill>
              <a:latin typeface="Roboto"/>
              <a:ea typeface="Roboto"/>
            </a:endParaRPr>
          </a:p>
        </p:txBody>
      </p:sp>
      <p:pic>
        <p:nvPicPr>
          <p:cNvPr id="10" name="Imagen 9">
            <a:extLst>
              <a:ext uri="{FF2B5EF4-FFF2-40B4-BE49-F238E27FC236}">
                <a16:creationId xmlns:a16="http://schemas.microsoft.com/office/drawing/2014/main" id="{09C74124-97C0-F1E9-6A69-3CEB635DB4F4}"/>
              </a:ext>
            </a:extLst>
          </p:cNvPr>
          <p:cNvPicPr>
            <a:picLocks noChangeAspect="1"/>
          </p:cNvPicPr>
          <p:nvPr/>
        </p:nvPicPr>
        <p:blipFill>
          <a:blip r:embed="rId5"/>
          <a:stretch>
            <a:fillRect/>
          </a:stretch>
        </p:blipFill>
        <p:spPr>
          <a:xfrm>
            <a:off x="3775863" y="5919296"/>
            <a:ext cx="591893" cy="488070"/>
          </a:xfrm>
          <a:prstGeom prst="rect">
            <a:avLst/>
          </a:prstGeom>
        </p:spPr>
      </p:pic>
      <p:sp>
        <p:nvSpPr>
          <p:cNvPr id="17" name="Rectángulo redondeado 3">
            <a:extLst>
              <a:ext uri="{FF2B5EF4-FFF2-40B4-BE49-F238E27FC236}">
                <a16:creationId xmlns:a16="http://schemas.microsoft.com/office/drawing/2014/main" id="{AD63BDCA-5CB8-46F7-B1C9-39C233F6790B}"/>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pic>
        <p:nvPicPr>
          <p:cNvPr id="1026" name="Picture 2">
            <a:extLst>
              <a:ext uri="{FF2B5EF4-FFF2-40B4-BE49-F238E27FC236}">
                <a16:creationId xmlns:a16="http://schemas.microsoft.com/office/drawing/2014/main" id="{0A2572B6-20B4-2AD2-12B7-1269039AD0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1757" y="1250791"/>
            <a:ext cx="5531706" cy="217820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14">
            <a:extLst>
              <a:ext uri="{FF2B5EF4-FFF2-40B4-BE49-F238E27FC236}">
                <a16:creationId xmlns:a16="http://schemas.microsoft.com/office/drawing/2014/main" id="{BF14771A-96F2-B80D-2AED-3FD71389E6A8}"/>
              </a:ext>
            </a:extLst>
          </p:cNvPr>
          <p:cNvSpPr/>
          <p:nvPr/>
        </p:nvSpPr>
        <p:spPr>
          <a:xfrm>
            <a:off x="6737197" y="358523"/>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MEC / Fabric</a:t>
            </a:r>
          </a:p>
        </p:txBody>
      </p:sp>
      <p:pic>
        <p:nvPicPr>
          <p:cNvPr id="12" name="Imagen 11">
            <a:extLst>
              <a:ext uri="{FF2B5EF4-FFF2-40B4-BE49-F238E27FC236}">
                <a16:creationId xmlns:a16="http://schemas.microsoft.com/office/drawing/2014/main" id="{EDF7192D-AD9F-E30F-8C2A-C96B01CA1A60}"/>
              </a:ext>
            </a:extLst>
          </p:cNvPr>
          <p:cNvPicPr>
            <a:picLocks noChangeAspect="1"/>
          </p:cNvPicPr>
          <p:nvPr/>
        </p:nvPicPr>
        <p:blipFill>
          <a:blip r:embed="rId7"/>
          <a:stretch>
            <a:fillRect/>
          </a:stretch>
        </p:blipFill>
        <p:spPr>
          <a:xfrm>
            <a:off x="7504129" y="4983909"/>
            <a:ext cx="540000" cy="545400"/>
          </a:xfrm>
          <a:prstGeom prst="rect">
            <a:avLst/>
          </a:prstGeom>
          <a:noFill/>
        </p:spPr>
      </p:pic>
      <p:sp>
        <p:nvSpPr>
          <p:cNvPr id="14" name="TextBox 4">
            <a:extLst>
              <a:ext uri="{FF2B5EF4-FFF2-40B4-BE49-F238E27FC236}">
                <a16:creationId xmlns:a16="http://schemas.microsoft.com/office/drawing/2014/main" id="{02E99E5D-FD48-7034-A37E-43ABF2A03C61}"/>
              </a:ext>
            </a:extLst>
          </p:cNvPr>
          <p:cNvSpPr txBox="1"/>
          <p:nvPr/>
        </p:nvSpPr>
        <p:spPr>
          <a:xfrm>
            <a:off x="8135403" y="4967318"/>
            <a:ext cx="399426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a:latin typeface="Roboto"/>
                <a:ea typeface="Roboto"/>
                <a:cs typeface="+mn-lt"/>
              </a:rPr>
              <a:t>Q2-OKR: </a:t>
            </a:r>
            <a:r>
              <a:rPr lang="es-ES" sz="1100">
                <a:latin typeface="Roboto"/>
                <a:ea typeface="Roboto"/>
                <a:cs typeface="+mn-lt"/>
              </a:rPr>
              <a:t>Definir tecnología para </a:t>
            </a:r>
            <a:r>
              <a:rPr lang="es-ES" sz="1100" err="1">
                <a:latin typeface="Roboto"/>
                <a:ea typeface="Roboto"/>
                <a:cs typeface="+mn-lt"/>
              </a:rPr>
              <a:t>Fabric</a:t>
            </a:r>
            <a:r>
              <a:rPr lang="es-ES" sz="1100">
                <a:latin typeface="Roboto"/>
                <a:ea typeface="Roboto"/>
                <a:cs typeface="+mn-lt"/>
              </a:rPr>
              <a:t> DC4 mediante proceso de RFP</a:t>
            </a:r>
          </a:p>
          <a:p>
            <a:r>
              <a:rPr lang="es-ES" sz="1100">
                <a:solidFill>
                  <a:srgbClr val="FFFF00"/>
                </a:solidFill>
                <a:latin typeface="Roboto"/>
                <a:ea typeface="Roboto"/>
                <a:cs typeface="+mn-lt"/>
              </a:rPr>
              <a:t>KR: 100% </a:t>
            </a:r>
            <a:r>
              <a:rPr lang="es-ES" sz="1100">
                <a:latin typeface="Roboto"/>
                <a:ea typeface="Roboto"/>
                <a:cs typeface="+mn-lt"/>
              </a:rPr>
              <a:t>| Especificación técnica finalizada y entregada a plataforma</a:t>
            </a:r>
          </a:p>
        </p:txBody>
      </p:sp>
      <p:sp>
        <p:nvSpPr>
          <p:cNvPr id="15" name="Rectángulo redondeado 14">
            <a:extLst>
              <a:ext uri="{FF2B5EF4-FFF2-40B4-BE49-F238E27FC236}">
                <a16:creationId xmlns:a16="http://schemas.microsoft.com/office/drawing/2014/main" id="{F5948344-15EF-A51A-09F3-CF127B4AF440}"/>
              </a:ext>
            </a:extLst>
          </p:cNvPr>
          <p:cNvSpPr/>
          <p:nvPr/>
        </p:nvSpPr>
        <p:spPr>
          <a:xfrm>
            <a:off x="5403404" y="358523"/>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901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a:t>
            </a:r>
            <a:r>
              <a:rPr lang="es-AR" sz="4800" err="1"/>
              <a:t>SmartHome</a:t>
            </a:r>
            <a:r>
              <a:rPr lang="es-AR" sz="4800"/>
              <a:t> - Tuya</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Guillermo Miravalles</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Nicolas </a:t>
            </a:r>
            <a:r>
              <a:rPr lang="es-AR" sz="1100" b="1" err="1">
                <a:latin typeface="Roboto"/>
                <a:ea typeface="Roboto"/>
              </a:rPr>
              <a:t>Mastromarino</a:t>
            </a:r>
            <a:r>
              <a:rPr lang="es-AR" sz="1100" b="1">
                <a:latin typeface="Roboto"/>
                <a:ea typeface="Roboto"/>
              </a:rPr>
              <a:t> / Gustavo Arenas</a:t>
            </a:r>
            <a:endParaRPr lang="es-AR" sz="1100" b="1">
              <a:latin typeface="Roboto"/>
              <a:ea typeface="Roboto"/>
              <a:cs typeface="Roboto"/>
            </a:endParaRPr>
          </a:p>
        </p:txBody>
      </p:sp>
      <p:sp>
        <p:nvSpPr>
          <p:cNvPr id="6" name="Rectángulo redondeado 3">
            <a:extLst>
              <a:ext uri="{FF2B5EF4-FFF2-40B4-BE49-F238E27FC236}">
                <a16:creationId xmlns:a16="http://schemas.microsoft.com/office/drawing/2014/main" id="{17E4FEDB-2AE9-4C1C-A51F-A5D92A42C46A}"/>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386568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err="1">
                <a:latin typeface="Calibri" panose="020F0502020204030204"/>
              </a:rPr>
              <a:t>SmartHome</a:t>
            </a:r>
            <a:r>
              <a:rPr lang="es-AR">
                <a:latin typeface="Calibri" panose="020F0502020204030204"/>
              </a:rPr>
              <a:t> – Tuya</a:t>
            </a:r>
            <a:endParaRPr lang="es-AR" sz="1800" i="0" u="none" strike="noStrike" kern="1200" cap="none" spc="0" normalizeH="0" baseline="0" noProof="0">
              <a:ln>
                <a:noFill/>
              </a:ln>
              <a:effectLst/>
              <a:uLnTx/>
              <a:uFillTx/>
              <a:latin typeface="Calibri" panose="020F0502020204030204"/>
              <a:cs typeface="Calibri"/>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89843" y="755331"/>
            <a:ext cx="6308517" cy="252376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Áreas involucradas</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a:ln>
                  <a:noFill/>
                </a:ln>
                <a:effectLst/>
                <a:uLnTx/>
                <a:uFillTx/>
                <a:latin typeface="Calibri" panose="020F0502020204030204"/>
                <a:ea typeface="+mn-lt"/>
                <a:cs typeface="Calibri" panose="020F0502020204030204"/>
              </a:rPr>
              <a:t>TRS Embebidos</a:t>
            </a:r>
            <a:endParaRPr kumimoji="0" lang="es-AR" sz="1800" b="0" i="0" u="none" strike="noStrike" kern="1200" cap="none" spc="0" normalizeH="0" baseline="0" noProof="0">
              <a:ln>
                <a:noFill/>
              </a:ln>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285750" indent="-285750" algn="just">
              <a:buFont typeface="Arial,Sans-Serif"/>
              <a:buChar char="•"/>
              <a:defRPr/>
            </a:pPr>
            <a:r>
              <a:rPr kumimoji="0" lang="es-AR" sz="1200" b="0" i="0" u="none" strike="noStrike" kern="1200" cap="none" spc="0" normalizeH="0" baseline="0" noProof="0">
                <a:ln>
                  <a:noFill/>
                </a:ln>
                <a:effectLst/>
                <a:uLnTx/>
                <a:uFillTx/>
                <a:latin typeface="Calibri" panose="020F0502020204030204"/>
                <a:ea typeface="+mn-lt"/>
                <a:cs typeface="Calibri" panose="020F0502020204030204"/>
              </a:rPr>
              <a:t>En el marco del proyecto </a:t>
            </a:r>
            <a:r>
              <a:rPr lang="es-AR" sz="1200" err="1">
                <a:latin typeface="Calibri" panose="020F0502020204030204"/>
                <a:ea typeface="+mn-lt"/>
                <a:cs typeface="Calibri" panose="020F0502020204030204"/>
              </a:rPr>
              <a:t>SmartHome</a:t>
            </a:r>
            <a:r>
              <a:rPr lang="es-AR" sz="1200">
                <a:latin typeface="Calibri" panose="020F0502020204030204"/>
                <a:ea typeface="+mn-lt"/>
                <a:cs typeface="Calibri" panose="020F0502020204030204"/>
              </a:rPr>
              <a:t>, se requiere sumar dispositivos al ecosistema</a:t>
            </a:r>
            <a:r>
              <a:rPr kumimoji="0" lang="es-AR" sz="1200" b="0" i="0" u="none" strike="noStrike" kern="1200" cap="none" spc="0" normalizeH="0" baseline="0" noProof="0">
                <a:ln>
                  <a:noFill/>
                </a:ln>
                <a:effectLst/>
                <a:uLnTx/>
                <a:uFillTx/>
                <a:latin typeface="Calibri" panose="020F0502020204030204"/>
                <a:ea typeface="+mn-lt"/>
                <a:cs typeface="Calibri" panose="020F0502020204030204"/>
              </a:rPr>
              <a:t>.</a:t>
            </a:r>
            <a:endParaRPr kumimoji="0" lang="es-AR" sz="120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285750" indent="-285750" algn="just">
              <a:buFont typeface="Arial,Sans-Serif"/>
              <a:buChar char="•"/>
              <a:defRPr/>
            </a:pPr>
            <a:r>
              <a:rPr kumimoji="0" lang="es-AR" sz="1200" b="0" i="0" u="none" strike="noStrike" kern="1200" cap="none" spc="0" normalizeH="0" baseline="0" noProof="0">
                <a:ln>
                  <a:noFill/>
                </a:ln>
                <a:effectLst/>
                <a:uLnTx/>
                <a:uFillTx/>
                <a:latin typeface="Calibri" panose="020F0502020204030204"/>
                <a:ea typeface="+mn-lt"/>
                <a:cs typeface="Calibri" panose="020F0502020204030204"/>
              </a:rPr>
              <a:t>Continuar la evolución de </a:t>
            </a:r>
            <a:r>
              <a:rPr lang="es-AR" sz="1200" err="1">
                <a:latin typeface="Calibri" panose="020F0502020204030204"/>
                <a:ea typeface="+mn-lt"/>
                <a:cs typeface="Calibri" panose="020F0502020204030204"/>
              </a:rPr>
              <a:t>SmartHome</a:t>
            </a:r>
            <a:r>
              <a:rPr lang="es-AR" sz="1200">
                <a:latin typeface="Calibri" panose="020F0502020204030204"/>
                <a:ea typeface="+mn-lt"/>
                <a:cs typeface="Calibri" panose="020F0502020204030204"/>
              </a:rPr>
              <a:t> agregando posibilidad de sumar dispositivos Tuya que tiene un ecosistema grande.</a:t>
            </a:r>
            <a:endParaRPr lang="es-AR" sz="1200" b="0" i="0" u="none" strike="noStrike" kern="1200" cap="none" spc="0" normalizeH="0" baseline="0" noProof="0">
              <a:ln>
                <a:noFill/>
              </a:ln>
              <a:effectLst/>
              <a:uLnTx/>
              <a:uFillTx/>
              <a:latin typeface="Calibri"/>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buFont typeface="Arial"/>
              <a:buChar char="•"/>
              <a:defRPr/>
            </a:pPr>
            <a:r>
              <a:rPr lang="es-AR" sz="1200">
                <a:latin typeface="Calibri" panose="020F0502020204030204"/>
                <a:ea typeface="+mn-lt"/>
                <a:cs typeface="Calibri" panose="020F0502020204030204"/>
              </a:rPr>
              <a:t>Primera versión de arquitectura propuesta para:</a:t>
            </a:r>
            <a:br>
              <a:rPr lang="es-AR" sz="1200">
                <a:latin typeface="Calibri" panose="020F0502020204030204"/>
                <a:ea typeface="+mn-lt"/>
                <a:cs typeface="Calibri" panose="020F0502020204030204"/>
              </a:rPr>
            </a:br>
            <a:r>
              <a:rPr lang="es-AR" sz="1200">
                <a:latin typeface="Calibri" panose="020F0502020204030204"/>
                <a:ea typeface="+mn-lt"/>
                <a:cs typeface="Calibri" panose="020F0502020204030204"/>
              </a:rPr>
              <a:t>- </a:t>
            </a:r>
            <a:r>
              <a:rPr lang="es-AR" sz="1200" err="1">
                <a:latin typeface="Calibri" panose="020F0502020204030204"/>
                <a:ea typeface="+mn-lt"/>
                <a:cs typeface="Calibri" panose="020F0502020204030204"/>
              </a:rPr>
              <a:t>message</a:t>
            </a:r>
            <a:r>
              <a:rPr lang="es-AR" sz="1200">
                <a:latin typeface="Calibri" panose="020F0502020204030204"/>
                <a:ea typeface="+mn-lt"/>
                <a:cs typeface="Calibri" panose="020F0502020204030204"/>
              </a:rPr>
              <a:t> </a:t>
            </a:r>
            <a:r>
              <a:rPr lang="es-AR" sz="1200" err="1">
                <a:latin typeface="Calibri" panose="020F0502020204030204"/>
                <a:ea typeface="+mn-lt"/>
                <a:cs typeface="Calibri" panose="020F0502020204030204"/>
              </a:rPr>
              <a:t>queue</a:t>
            </a:r>
            <a:r>
              <a:rPr lang="es-AR" sz="1200">
                <a:latin typeface="Calibri" panose="020F0502020204030204"/>
                <a:ea typeface="+mn-lt"/>
                <a:cs typeface="Calibri" panose="020F0502020204030204"/>
              </a:rPr>
              <a:t> (eventos) </a:t>
            </a: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35404" y="4978113"/>
            <a:ext cx="3340434"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1100" b="1">
                <a:latin typeface="Roboto"/>
                <a:ea typeface="Roboto"/>
                <a:cs typeface="Calibri" panose="020F0502020204030204"/>
              </a:rPr>
              <a:t>O</a:t>
            </a:r>
            <a:r>
              <a:rPr kumimoji="0" lang="es-AR" sz="1100" b="1" i="0" u="none" strike="noStrike" kern="1200" cap="none" spc="0" normalizeH="0" baseline="0" noProof="0">
                <a:ln>
                  <a:noFill/>
                </a:ln>
                <a:effectLst/>
                <a:uLnTx/>
                <a:uFillTx/>
                <a:latin typeface="Roboto"/>
                <a:ea typeface="Roboto"/>
                <a:cs typeface="Calibri" panose="020F0502020204030204"/>
              </a:rPr>
              <a:t>:</a:t>
            </a:r>
            <a:r>
              <a:rPr lang="es-AR" sz="1100" b="1">
                <a:latin typeface="Roboto"/>
                <a:ea typeface="Roboto"/>
                <a:cs typeface="Calibri" panose="020F0502020204030204"/>
              </a:rPr>
              <a:t> </a:t>
            </a:r>
            <a:r>
              <a:rPr lang="es-ES" sz="1100" b="1">
                <a:latin typeface="Roboto"/>
                <a:ea typeface="Roboto"/>
                <a:cs typeface="Calibri" panose="020F0502020204030204"/>
              </a:rPr>
              <a:t>Definir integración MQ (eventos) Tuya a plataforma </a:t>
            </a:r>
            <a:r>
              <a:rPr lang="es-ES" sz="1100" b="1" err="1">
                <a:latin typeface="Roboto"/>
                <a:ea typeface="Roboto"/>
                <a:cs typeface="Calibri" panose="020F0502020204030204"/>
              </a:rPr>
              <a:t>SmatHome</a:t>
            </a:r>
            <a:r>
              <a:rPr lang="es-ES" sz="1100" b="1">
                <a:latin typeface="Roboto"/>
                <a:ea typeface="Roboto"/>
                <a:cs typeface="Calibri" panose="020F0502020204030204"/>
              </a:rPr>
              <a:t> – </a:t>
            </a:r>
            <a:r>
              <a:rPr lang="es-ES" sz="1100" b="1" err="1">
                <a:latin typeface="Roboto"/>
                <a:ea typeface="Roboto"/>
                <a:cs typeface="Calibri" panose="020F0502020204030204"/>
              </a:rPr>
              <a:t>On</a:t>
            </a:r>
            <a:r>
              <a:rPr lang="es-ES" sz="1100" b="1">
                <a:latin typeface="Roboto"/>
                <a:ea typeface="Roboto"/>
                <a:cs typeface="Calibri" panose="020F0502020204030204"/>
              </a:rPr>
              <a:t> </a:t>
            </a:r>
            <a:r>
              <a:rPr lang="es-ES" sz="1100" b="1" err="1">
                <a:latin typeface="Roboto"/>
                <a:ea typeface="Roboto"/>
                <a:cs typeface="Calibri" panose="020F0502020204030204"/>
              </a:rPr>
              <a:t>Track</a:t>
            </a:r>
            <a:r>
              <a:rPr lang="es-ES" sz="1100" b="1">
                <a:latin typeface="Roboto"/>
                <a:ea typeface="Roboto"/>
                <a:cs typeface="Calibri" panose="020F0502020204030204"/>
              </a:rPr>
              <a:t> - </a:t>
            </a:r>
            <a:r>
              <a:rPr lang="es-ES" sz="1100" b="1">
                <a:solidFill>
                  <a:srgbClr val="00B050"/>
                </a:solidFill>
                <a:latin typeface="Roboto"/>
                <a:ea typeface="Roboto"/>
                <a:cs typeface="Calibri" panose="020F0502020204030204"/>
              </a:rPr>
              <a:t>90%</a:t>
            </a:r>
            <a:br>
              <a:rPr lang="es-ES" sz="1100" b="1">
                <a:latin typeface="Roboto"/>
                <a:ea typeface="Roboto"/>
                <a:cs typeface="Calibri" panose="020F0502020204030204"/>
              </a:rPr>
            </a:br>
            <a:r>
              <a:rPr lang="es-ES" sz="1100" b="1">
                <a:latin typeface="Roboto"/>
                <a:ea typeface="Roboto"/>
                <a:cs typeface="Calibri" panose="020F0502020204030204"/>
              </a:rPr>
              <a:t>KR1: HLD opción Seleccionada y código ejemplo –</a:t>
            </a:r>
            <a:r>
              <a:rPr lang="es-ES" sz="1100" b="1">
                <a:solidFill>
                  <a:srgbClr val="00B050"/>
                </a:solidFill>
                <a:latin typeface="Roboto"/>
                <a:ea typeface="Roboto"/>
                <a:cs typeface="Calibri" panose="020F0502020204030204"/>
              </a:rPr>
              <a:t>100%</a:t>
            </a:r>
            <a:br>
              <a:rPr lang="es-ES" sz="1100" b="1">
                <a:latin typeface="Roboto"/>
                <a:ea typeface="Roboto"/>
                <a:cs typeface="Calibri" panose="020F0502020204030204"/>
              </a:rPr>
            </a:br>
            <a:r>
              <a:rPr lang="es-ES" sz="1100" b="1">
                <a:latin typeface="Roboto"/>
                <a:ea typeface="Roboto"/>
                <a:cs typeface="Calibri" panose="020F0502020204030204"/>
              </a:rPr>
              <a:t>KR2: Workshop realizado a plataforma explicando integración de MQ- </a:t>
            </a:r>
            <a:r>
              <a:rPr lang="es-ES" sz="1100" b="1">
                <a:solidFill>
                  <a:srgbClr val="FFFF00"/>
                </a:solidFill>
                <a:latin typeface="Roboto"/>
                <a:ea typeface="Roboto"/>
                <a:cs typeface="Calibri" panose="020F0502020204030204"/>
              </a:rPr>
              <a:t>50%</a:t>
            </a:r>
          </a:p>
          <a:p>
            <a:pPr marL="0" marR="0" lvl="0" indent="0" algn="l" defTabSz="914400">
              <a:lnSpc>
                <a:spcPct val="100000"/>
              </a:lnSpc>
              <a:spcBef>
                <a:spcPts val="0"/>
              </a:spcBef>
              <a:spcAft>
                <a:spcPts val="0"/>
              </a:spcAft>
              <a:buClrTx/>
              <a:buSzTx/>
              <a:buFontTx/>
              <a:buNone/>
              <a:tabLst/>
              <a:defRPr/>
            </a:pPr>
            <a:endParaRPr lang="es-AR" sz="1100" b="1" i="0" u="none" strike="noStrike" kern="1200" cap="none" spc="0" normalizeH="0" baseline="0" noProof="0">
              <a:ln>
                <a:noFill/>
              </a:ln>
              <a:effectLst/>
              <a:uLnTx/>
              <a:uFillTx/>
              <a:latin typeface="Roboto"/>
              <a:ea typeface="Roboto"/>
              <a:cs typeface="Calibri" panose="020F0502020204030204"/>
            </a:endParaRP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33150"/>
            <a:ext cx="2880402" cy="15850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Enabler Tecnológico/Nuevo Servicio</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prstClr val="white"/>
                </a:solidFill>
                <a:latin typeface="Roboto"/>
                <a:ea typeface="Roboto"/>
                <a:cs typeface="Calibri" panose="020F0502020204030204"/>
              </a:rPr>
              <a:t>SI</a:t>
            </a:r>
            <a:endPar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Transformación Tecnológica y Cultural</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SI</a:t>
            </a:r>
            <a:endParaRPr kumimoji="0" lang="es-AR" sz="1100" b="0" i="0" u="none" strike="noStrike" kern="1200" cap="none" spc="0" normalizeH="0" baseline="0" noProof="0">
              <a:ln>
                <a:noFill/>
              </a:ln>
              <a:solidFill>
                <a:prstClr val="white"/>
              </a:solidFill>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065854"/>
            <a:ext cx="2973876"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Reducción Opex/Capex</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prstClr val="white"/>
                </a:solidFill>
                <a:latin typeface="Roboto"/>
                <a:ea typeface="Roboto"/>
                <a:cs typeface="Calibri" panose="020F0502020204030204"/>
              </a:rPr>
              <a:t>NO</a:t>
            </a:r>
            <a:endParaRPr kumimoji="0" lang="es-AR" sz="10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Eficiencia operativa/Aumento de capacidad de una Plataforma</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srgbClr val="FFFFFF"/>
                </a:solidFill>
                <a:latin typeface="Roboto"/>
                <a:ea typeface="Roboto"/>
                <a:cs typeface="Calibri"/>
              </a:rPr>
              <a:t>NO</a:t>
            </a:r>
            <a:endParaRPr kumimoji="0" lang="es-AR" sz="1100" b="0" i="0" u="none" strike="noStrike" kern="1200" cap="none" spc="0" normalizeH="0" baseline="0" noProof="0">
              <a:ln>
                <a:noFill/>
              </a:ln>
              <a:solidFill>
                <a:srgbClr val="FFFFFF"/>
              </a:solidFill>
              <a:effectLst/>
              <a:uLnTx/>
              <a:uFillTx/>
              <a:latin typeface="Roboto"/>
              <a:ea typeface="Roboto"/>
              <a:cs typeface="Calibri"/>
            </a:endParaRPr>
          </a:p>
        </p:txBody>
      </p:sp>
      <p:pic>
        <p:nvPicPr>
          <p:cNvPr id="6" name="Picture 9" descr="Diagram, schematic&#10;&#10;Description automatically generated">
            <a:extLst>
              <a:ext uri="{FF2B5EF4-FFF2-40B4-BE49-F238E27FC236}">
                <a16:creationId xmlns:a16="http://schemas.microsoft.com/office/drawing/2014/main" id="{26008AD4-0D2B-8416-ED56-34E53745F5DA}"/>
              </a:ext>
            </a:extLst>
          </p:cNvPr>
          <p:cNvPicPr>
            <a:picLocks noChangeAspect="1"/>
          </p:cNvPicPr>
          <p:nvPr/>
        </p:nvPicPr>
        <p:blipFill>
          <a:blip r:embed="rId8"/>
          <a:stretch>
            <a:fillRect/>
          </a:stretch>
        </p:blipFill>
        <p:spPr>
          <a:xfrm>
            <a:off x="9705258" y="891291"/>
            <a:ext cx="1563602" cy="1281532"/>
          </a:xfrm>
          <a:prstGeom prst="rect">
            <a:avLst/>
          </a:prstGeom>
        </p:spPr>
      </p:pic>
      <p:sp>
        <p:nvSpPr>
          <p:cNvPr id="16" name="Rectángulo redondeado 3">
            <a:extLst>
              <a:ext uri="{FF2B5EF4-FFF2-40B4-BE49-F238E27FC236}">
                <a16:creationId xmlns:a16="http://schemas.microsoft.com/office/drawing/2014/main" id="{85D8A3DB-E19C-423A-89FD-C3EDF839AEE4}"/>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10" name="Picture 10" descr="A picture containing text, screenshot, diagram, design&#10;&#10;Description automatically generated">
            <a:extLst>
              <a:ext uri="{FF2B5EF4-FFF2-40B4-BE49-F238E27FC236}">
                <a16:creationId xmlns:a16="http://schemas.microsoft.com/office/drawing/2014/main" id="{86C463EB-A098-FCAF-40B4-77334A59A89A}"/>
              </a:ext>
            </a:extLst>
          </p:cNvPr>
          <p:cNvPicPr>
            <a:picLocks noChangeAspect="1"/>
          </p:cNvPicPr>
          <p:nvPr/>
        </p:nvPicPr>
        <p:blipFill>
          <a:blip r:embed="rId9"/>
          <a:stretch>
            <a:fillRect/>
          </a:stretch>
        </p:blipFill>
        <p:spPr>
          <a:xfrm>
            <a:off x="6825049" y="1875138"/>
            <a:ext cx="3185983" cy="2386913"/>
          </a:xfrm>
          <a:prstGeom prst="rect">
            <a:avLst/>
          </a:prstGeom>
        </p:spPr>
      </p:pic>
      <p:sp>
        <p:nvSpPr>
          <p:cNvPr id="13" name="Rectángulo redondeado 7">
            <a:extLst>
              <a:ext uri="{FF2B5EF4-FFF2-40B4-BE49-F238E27FC236}">
                <a16:creationId xmlns:a16="http://schemas.microsoft.com/office/drawing/2014/main" id="{121F57C3-2E88-6D57-1AF6-58E70CB3809D}"/>
              </a:ext>
            </a:extLst>
          </p:cNvPr>
          <p:cNvSpPr/>
          <p:nvPr/>
        </p:nvSpPr>
        <p:spPr>
          <a:xfrm>
            <a:off x="3578685" y="347436"/>
            <a:ext cx="1197421" cy="342445"/>
          </a:xfrm>
          <a:prstGeom prst="roundRect">
            <a:avLst>
              <a:gd name="adj" fmla="val 3237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b="1">
                <a:solidFill>
                  <a:schemeClr val="bg1"/>
                </a:solidFill>
              </a:rPr>
              <a:t>Home Network &amp; </a:t>
            </a:r>
            <a:r>
              <a:rPr lang="es-AR" sz="1000" b="1" err="1">
                <a:solidFill>
                  <a:schemeClr val="bg1"/>
                </a:solidFill>
              </a:rPr>
              <a:t>Smarthome</a:t>
            </a:r>
            <a:endParaRPr lang="es-AR" sz="1000" b="1">
              <a:solidFill>
                <a:schemeClr val="bg1"/>
              </a:solidFill>
              <a:ea typeface="Calibri"/>
              <a:cs typeface="Calibri"/>
            </a:endParaRPr>
          </a:p>
        </p:txBody>
      </p:sp>
    </p:spTree>
    <p:extLst>
      <p:ext uri="{BB962C8B-B14F-4D97-AF65-F5344CB8AC3E}">
        <p14:creationId xmlns:p14="http://schemas.microsoft.com/office/powerpoint/2010/main" val="1503633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fontScale="90000"/>
          </a:bodyPr>
          <a:lstStyle/>
          <a:p>
            <a:r>
              <a:rPr lang="es-AR" sz="4800"/>
              <a:t>Iniciativa | Aplicación Virtualizada de </a:t>
            </a:r>
            <a:r>
              <a:rPr lang="es-AR" sz="4800" err="1"/>
              <a:t>SamKnows</a:t>
            </a:r>
            <a:endParaRPr lang="es-AR" sz="4800" err="1">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Guillermo Miravalles</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Felipe </a:t>
            </a:r>
            <a:r>
              <a:rPr lang="es-AR" sz="1100" b="1" err="1">
                <a:latin typeface="Roboto"/>
                <a:ea typeface="Roboto"/>
              </a:rPr>
              <a:t>Gomez</a:t>
            </a:r>
            <a:r>
              <a:rPr lang="es-AR" sz="1100" b="1">
                <a:latin typeface="Roboto"/>
                <a:ea typeface="Roboto"/>
              </a:rPr>
              <a:t> Fonseca / Jair Prado </a:t>
            </a:r>
            <a:r>
              <a:rPr lang="es-AR" sz="1100" b="1" err="1">
                <a:latin typeface="Roboto"/>
                <a:ea typeface="Roboto"/>
              </a:rPr>
              <a:t>Chavez</a:t>
            </a:r>
            <a:endParaRPr lang="es-AR" sz="1100" b="1" err="1">
              <a:latin typeface="Roboto"/>
              <a:ea typeface="Roboto"/>
              <a:cs typeface="Roboto"/>
            </a:endParaRPr>
          </a:p>
        </p:txBody>
      </p:sp>
      <p:sp>
        <p:nvSpPr>
          <p:cNvPr id="6" name="Rectángulo redondeado 3">
            <a:extLst>
              <a:ext uri="{FF2B5EF4-FFF2-40B4-BE49-F238E27FC236}">
                <a16:creationId xmlns:a16="http://schemas.microsoft.com/office/drawing/2014/main" id="{17E4FEDB-2AE9-4C1C-A51F-A5D92A42C46A}"/>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3216191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USL - </a:t>
            </a:r>
            <a:r>
              <a:rPr lang="es-AR" sz="1800"/>
              <a:t>Aplicaciones en </a:t>
            </a:r>
            <a:r>
              <a:rPr lang="es-AR" sz="1800" err="1"/>
              <a:t>CMs</a:t>
            </a:r>
            <a:endParaRPr kumimoji="0" lang="es-AR" sz="1800" b="1" i="0" u="none" strike="noStrike" kern="1200" cap="none" spc="0" normalizeH="0" baseline="0" noProof="0">
              <a:ln>
                <a:noFill/>
              </a:ln>
              <a:solidFill>
                <a:prstClr val="white"/>
              </a:solidFill>
              <a:effectLst/>
              <a:highlight>
                <a:srgbClr val="BC3CF9"/>
              </a:highlight>
              <a:uLnTx/>
              <a:uFillTx/>
              <a:latin typeface="Calibri" panose="020F0502020204030204"/>
              <a:ea typeface="+mn-ea"/>
              <a:cs typeface="+mn-cs"/>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89843" y="755331"/>
            <a:ext cx="6308517" cy="34470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DESCRIPCION DE INICIATIVA</a:t>
            </a:r>
            <a:endParaRPr kumimoji="0" lang="es-AR" sz="14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rPr>
              <a:t>Áreas involucradas</a:t>
            </a: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TRS Embebidos</a:t>
            </a: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rPr>
              <a:t>Contexto y Necesidad</a:t>
            </a: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En el marco del proyecto Evolución del CM surge la necesidad de encontrar una solución tecnológica que nos permita agregar servicios a los </a:t>
            </a:r>
            <a:r>
              <a:rPr kumimoji="0" lang="es-AR" sz="1200" b="0" i="0" u="none" strike="noStrike" kern="1200" cap="none" spc="0" normalizeH="0" baseline="0" noProof="0" err="1">
                <a:ln>
                  <a:noFill/>
                </a:ln>
                <a:solidFill>
                  <a:prstClr val="white"/>
                </a:solidFill>
                <a:effectLst/>
                <a:uLnTx/>
                <a:uFillTx/>
                <a:latin typeface="Calibri" panose="020F0502020204030204"/>
                <a:ea typeface="+mn-lt"/>
                <a:cs typeface="Calibri" panose="020F0502020204030204"/>
              </a:rPr>
              <a:t>CMs</a:t>
            </a: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 </a:t>
            </a:r>
            <a:r>
              <a:rPr lang="es-AR" sz="1200">
                <a:solidFill>
                  <a:prstClr val="white"/>
                </a:solidFill>
                <a:latin typeface="Calibri" panose="020F0502020204030204"/>
                <a:ea typeface="+mn-lt"/>
                <a:cs typeface="Calibri" panose="020F0502020204030204"/>
              </a:rPr>
              <a:t>que actualmente despliega la compañía sobre sus redes</a:t>
            </a: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 En este caso se trata de integrar un Agente en el software del CPE, utilizando una arquitectura de contenedores basados en LXC.</a:t>
            </a: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Continuar la evolución de la Home Network habilitando nuevos servicios </a:t>
            </a:r>
            <a:r>
              <a:rPr lang="es-AR" sz="1200">
                <a:solidFill>
                  <a:prstClr val="white"/>
                </a:solidFill>
                <a:latin typeface="Calibri" panose="020F0502020204030204"/>
                <a:ea typeface="+mn-lt"/>
                <a:cs typeface="Calibri" panose="020F0502020204030204"/>
              </a:rPr>
              <a:t>sobre los </a:t>
            </a:r>
            <a:r>
              <a:rPr lang="es-AR" sz="1200" err="1">
                <a:solidFill>
                  <a:prstClr val="white"/>
                </a:solidFill>
                <a:latin typeface="Calibri" panose="020F0502020204030204"/>
                <a:ea typeface="+mn-lt"/>
                <a:cs typeface="Calibri" panose="020F0502020204030204"/>
              </a:rPr>
              <a:t>CMs</a:t>
            </a:r>
            <a:r>
              <a:rPr lang="es-AR" sz="1200">
                <a:solidFill>
                  <a:prstClr val="white"/>
                </a:solidFill>
                <a:latin typeface="Calibri" panose="020F0502020204030204"/>
                <a:ea typeface="+mn-lt"/>
                <a:cs typeface="Calibri" panose="020F0502020204030204"/>
              </a:rPr>
              <a:t> actuales y futuros.</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rPr>
              <a:t>Solución Planteada</a:t>
            </a: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171450" marR="0" lvl="0" indent="-171450" algn="just" defTabSz="914400" rtl="0" eaLnBrk="1" fontAlgn="auto" latinLnBrk="0" hangingPunct="1">
              <a:lnSpc>
                <a:spcPct val="100000"/>
              </a:lnSpc>
              <a:spcBef>
                <a:spcPts val="0"/>
              </a:spcBef>
              <a:spcAft>
                <a:spcPts val="0"/>
              </a:spcAft>
              <a:buClrTx/>
              <a:buSzTx/>
              <a:buFont typeface="Arial"/>
              <a:buChar char="•"/>
              <a:tabLst/>
              <a:defRPr/>
            </a:pP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Utilizar los actuales CM WiFi5 desplegados en la red de Telecom, en este caso, el desarrollo se realizar </a:t>
            </a:r>
            <a:r>
              <a:rPr kumimoji="0" lang="es-AR" sz="1200" b="0" i="0" u="none" strike="noStrike" kern="1200" cap="none" spc="0" normalizeH="0" baseline="0" noProof="0" err="1">
                <a:ln>
                  <a:noFill/>
                </a:ln>
                <a:solidFill>
                  <a:prstClr val="white"/>
                </a:solidFill>
                <a:effectLst/>
                <a:uLnTx/>
                <a:uFillTx/>
                <a:latin typeface="Calibri" panose="020F0502020204030204"/>
                <a:ea typeface="+mn-lt"/>
                <a:cs typeface="Calibri" panose="020F0502020204030204"/>
              </a:rPr>
              <a:t>sob</a:t>
            </a:r>
            <a:r>
              <a:rPr lang="es-AR" sz="1200">
                <a:solidFill>
                  <a:prstClr val="white"/>
                </a:solidFill>
                <a:latin typeface="Calibri" panose="020F0502020204030204"/>
                <a:ea typeface="+mn-lt"/>
                <a:cs typeface="Calibri" panose="020F0502020204030204"/>
              </a:rPr>
              <a:t>re el CM CGA4233 WiFi5 provisto por </a:t>
            </a:r>
            <a:r>
              <a:rPr lang="es-AR" sz="1200" err="1">
                <a:solidFill>
                  <a:prstClr val="white"/>
                </a:solidFill>
                <a:latin typeface="Calibri" panose="020F0502020204030204"/>
                <a:ea typeface="+mn-lt"/>
                <a:cs typeface="Calibri" panose="020F0502020204030204"/>
              </a:rPr>
              <a:t>Vantiva</a:t>
            </a:r>
            <a:r>
              <a:rPr lang="es-AR" sz="1200">
                <a:solidFill>
                  <a:prstClr val="white"/>
                </a:solidFill>
                <a:latin typeface="Calibri" panose="020F0502020204030204"/>
                <a:ea typeface="+mn-lt"/>
                <a:cs typeface="Calibri" panose="020F0502020204030204"/>
              </a:rPr>
              <a:t> (ex Technicolor).</a:t>
            </a:r>
            <a:endParaRPr kumimoji="0" lang="es-AR" sz="18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endParaRPr>
          </a:p>
          <a:p>
            <a:pPr marL="171450" marR="0" lvl="0" indent="-171450" algn="just" defTabSz="914400" rtl="0" eaLnBrk="1" fontAlgn="auto" latinLnBrk="0" hangingPunct="1">
              <a:lnSpc>
                <a:spcPct val="100000"/>
              </a:lnSpc>
              <a:spcBef>
                <a:spcPts val="0"/>
              </a:spcBef>
              <a:spcAft>
                <a:spcPts val="0"/>
              </a:spcAft>
              <a:buClrTx/>
              <a:buSzTx/>
              <a:buFont typeface="Arial"/>
              <a:buChar char="•"/>
              <a:tabLst/>
              <a:defRPr/>
            </a:pP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Integrar Agente </a:t>
            </a:r>
            <a:r>
              <a:rPr kumimoji="0" lang="es-AR" sz="1200" b="0" i="0" u="none" strike="noStrike" kern="1200" cap="none" spc="0" normalizeH="0" baseline="0" noProof="0" err="1">
                <a:ln>
                  <a:noFill/>
                </a:ln>
                <a:solidFill>
                  <a:prstClr val="white"/>
                </a:solidFill>
                <a:effectLst/>
                <a:uLnTx/>
                <a:uFillTx/>
                <a:latin typeface="Calibri" panose="020F0502020204030204"/>
                <a:ea typeface="+mn-lt"/>
                <a:cs typeface="Calibri" panose="020F0502020204030204"/>
              </a:rPr>
              <a:t>Samknows</a:t>
            </a: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 sobre una arquitectura de contenedores LXC gestionando la misma a través de LCM provisto por TR069</a:t>
            </a:r>
            <a:endParaRPr kumimoji="0" lang="es-AR" sz="18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086243" y="4646275"/>
            <a:ext cx="393036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1100" b="1">
                <a:latin typeface="Roboto"/>
                <a:ea typeface="Roboto"/>
                <a:cs typeface="Calibri" panose="020F0502020204030204"/>
              </a:rPr>
              <a:t>Q1-O(</a:t>
            </a:r>
            <a:r>
              <a:rPr lang="es-AR" sz="1100" b="1" err="1">
                <a:latin typeface="Roboto"/>
                <a:ea typeface="Roboto"/>
                <a:cs typeface="Calibri" panose="020F0502020204030204"/>
              </a:rPr>
              <a:t>carry</a:t>
            </a:r>
            <a:r>
              <a:rPr lang="es-AR" sz="1100" b="1">
                <a:latin typeface="Roboto"/>
                <a:ea typeface="Roboto"/>
                <a:cs typeface="Calibri" panose="020F0502020204030204"/>
              </a:rPr>
              <a:t> </a:t>
            </a:r>
            <a:r>
              <a:rPr lang="es-AR" sz="1100" b="1" err="1">
                <a:latin typeface="Roboto"/>
                <a:ea typeface="Roboto"/>
                <a:cs typeface="Calibri" panose="020F0502020204030204"/>
              </a:rPr>
              <a:t>over</a:t>
            </a:r>
            <a:r>
              <a:rPr lang="es-AR" sz="1100" b="1">
                <a:latin typeface="Roboto"/>
                <a:ea typeface="Roboto"/>
                <a:cs typeface="Calibri" panose="020F0502020204030204"/>
              </a:rPr>
              <a:t>): Contar con 1ra App  </a:t>
            </a:r>
            <a:r>
              <a:rPr lang="es-AR" sz="1100" b="1" err="1">
                <a:latin typeface="Roboto"/>
                <a:ea typeface="Roboto"/>
                <a:cs typeface="Calibri" panose="020F0502020204030204"/>
              </a:rPr>
              <a:t>containerizada</a:t>
            </a:r>
            <a:r>
              <a:rPr lang="es-AR" sz="1100" b="1">
                <a:latin typeface="Roboto"/>
                <a:ea typeface="Roboto"/>
                <a:cs typeface="Calibri" panose="020F0502020204030204"/>
              </a:rPr>
              <a:t> en CM </a:t>
            </a:r>
            <a:r>
              <a:rPr lang="es-AR" sz="1100" b="1" err="1">
                <a:latin typeface="Roboto"/>
                <a:ea typeface="Roboto"/>
                <a:cs typeface="Calibri" panose="020F0502020204030204"/>
              </a:rPr>
              <a:t>WiFi</a:t>
            </a:r>
            <a:r>
              <a:rPr lang="es-AR" sz="1100" b="1">
                <a:latin typeface="Roboto"/>
                <a:ea typeface="Roboto"/>
                <a:cs typeface="Calibri" panose="020F0502020204030204"/>
              </a:rPr>
              <a:t> 6 – </a:t>
            </a:r>
            <a:r>
              <a:rPr lang="es-AR" sz="1100" b="1" err="1">
                <a:latin typeface="Roboto"/>
                <a:ea typeface="Roboto"/>
                <a:cs typeface="Calibri" panose="020F0502020204030204"/>
              </a:rPr>
              <a:t>On</a:t>
            </a:r>
            <a:r>
              <a:rPr lang="es-AR" sz="1100" b="1">
                <a:latin typeface="Roboto"/>
                <a:ea typeface="Roboto"/>
                <a:cs typeface="Calibri" panose="020F0502020204030204"/>
              </a:rPr>
              <a:t>  </a:t>
            </a:r>
            <a:r>
              <a:rPr lang="es-AR" sz="1100" b="1" err="1">
                <a:latin typeface="Roboto"/>
                <a:ea typeface="Roboto"/>
                <a:cs typeface="Calibri" panose="020F0502020204030204"/>
              </a:rPr>
              <a:t>Track</a:t>
            </a:r>
            <a:r>
              <a:rPr lang="es-AR" sz="1100" b="1">
                <a:latin typeface="Roboto"/>
                <a:ea typeface="Roboto"/>
                <a:cs typeface="Calibri" panose="020F0502020204030204"/>
              </a:rPr>
              <a:t> – </a:t>
            </a:r>
            <a:r>
              <a:rPr lang="es-AR" sz="1100" b="1">
                <a:solidFill>
                  <a:srgbClr val="00B050"/>
                </a:solidFill>
                <a:latin typeface="Roboto"/>
                <a:ea typeface="Roboto"/>
                <a:cs typeface="Calibri" panose="020F0502020204030204"/>
              </a:rPr>
              <a:t>100%</a:t>
            </a:r>
            <a:br>
              <a:rPr lang="en-US"/>
            </a:br>
            <a:r>
              <a:rPr lang="es-AR" sz="1100" b="1">
                <a:latin typeface="Roboto"/>
                <a:ea typeface="Roboto"/>
                <a:cs typeface="Calibri" panose="020F0502020204030204"/>
              </a:rPr>
              <a:t>KR11: app integrada en CGA437 – </a:t>
            </a:r>
            <a:r>
              <a:rPr lang="es-AR" sz="1100" b="1">
                <a:solidFill>
                  <a:srgbClr val="00B050"/>
                </a:solidFill>
                <a:latin typeface="Roboto"/>
                <a:ea typeface="Roboto"/>
                <a:cs typeface="Calibri" panose="020F0502020204030204"/>
              </a:rPr>
              <a:t>100%</a:t>
            </a:r>
            <a:br>
              <a:rPr lang="es-AR" sz="1100" b="1">
                <a:latin typeface="Roboto"/>
                <a:ea typeface="Roboto"/>
                <a:cs typeface="Calibri" panose="020F0502020204030204"/>
              </a:rPr>
            </a:br>
            <a:br>
              <a:rPr lang="es-AR" sz="1100" b="1">
                <a:latin typeface="Roboto"/>
                <a:ea typeface="Roboto"/>
                <a:cs typeface="Calibri" panose="020F0502020204030204"/>
              </a:rPr>
            </a:br>
            <a:r>
              <a:rPr lang="es-AR" sz="1100" b="1">
                <a:latin typeface="Roboto"/>
                <a:ea typeface="Roboto"/>
                <a:cs typeface="Calibri" panose="020F0502020204030204"/>
              </a:rPr>
              <a:t>Q2-O:Contar con 1ra </a:t>
            </a:r>
            <a:r>
              <a:rPr lang="es-AR" sz="1100" b="1" err="1">
                <a:latin typeface="Roboto"/>
                <a:ea typeface="Roboto"/>
                <a:cs typeface="Calibri" panose="020F0502020204030204"/>
              </a:rPr>
              <a:t>applicación</a:t>
            </a:r>
            <a:r>
              <a:rPr lang="es-AR" sz="1100" b="1">
                <a:latin typeface="Roboto"/>
                <a:ea typeface="Roboto"/>
                <a:cs typeface="Calibri" panose="020F0502020204030204"/>
              </a:rPr>
              <a:t> </a:t>
            </a:r>
            <a:r>
              <a:rPr lang="es-AR" sz="1100" b="1" err="1">
                <a:latin typeface="Roboto"/>
                <a:ea typeface="Roboto"/>
                <a:cs typeface="Calibri" panose="020F0502020204030204"/>
              </a:rPr>
              <a:t>containerizada</a:t>
            </a:r>
            <a:r>
              <a:rPr lang="es-AR" sz="1100" b="1">
                <a:latin typeface="Roboto"/>
                <a:ea typeface="Roboto"/>
                <a:cs typeface="Calibri" panose="020F0502020204030204"/>
              </a:rPr>
              <a:t> funcionando en CM Wifi5 definitivo (</a:t>
            </a:r>
            <a:r>
              <a:rPr lang="es-AR" sz="1100" b="1" err="1">
                <a:latin typeface="Roboto"/>
                <a:ea typeface="Roboto"/>
                <a:cs typeface="Calibri" panose="020F0502020204030204"/>
              </a:rPr>
              <a:t>samknows</a:t>
            </a:r>
            <a:r>
              <a:rPr lang="es-AR" sz="1100" b="1">
                <a:latin typeface="Roboto"/>
                <a:ea typeface="Roboto"/>
                <a:cs typeface="Calibri" panose="020F0502020204030204"/>
              </a:rPr>
              <a:t>) – </a:t>
            </a:r>
            <a:r>
              <a:rPr lang="es-AR" sz="1100" b="1">
                <a:solidFill>
                  <a:srgbClr val="C00000"/>
                </a:solidFill>
                <a:latin typeface="Roboto"/>
                <a:ea typeface="Roboto"/>
                <a:cs typeface="Calibri"/>
              </a:rPr>
              <a:t>30%</a:t>
            </a:r>
            <a:br>
              <a:rPr lang="en-US"/>
            </a:br>
            <a:r>
              <a:rPr lang="es-AR" sz="1100" b="1">
                <a:latin typeface="Roboto"/>
                <a:ea typeface="Roboto"/>
                <a:cs typeface="Calibri" panose="020F0502020204030204"/>
              </a:rPr>
              <a:t>Q2-KR1: Tener app integrada en WiFi5 – </a:t>
            </a:r>
            <a:r>
              <a:rPr lang="es-AR" sz="1100" b="1">
                <a:solidFill>
                  <a:srgbClr val="C00000"/>
                </a:solidFill>
                <a:latin typeface="Roboto"/>
                <a:ea typeface="Roboto"/>
                <a:cs typeface="Calibri"/>
              </a:rPr>
              <a:t>0%</a:t>
            </a:r>
            <a:br>
              <a:rPr lang="es-AR" sz="1100" b="1">
                <a:latin typeface="Roboto"/>
                <a:ea typeface="Roboto"/>
                <a:cs typeface="Calibri" panose="020F0502020204030204"/>
              </a:rPr>
            </a:br>
            <a:r>
              <a:rPr lang="es-AR" sz="1100" b="1">
                <a:latin typeface="Roboto"/>
                <a:ea typeface="Roboto"/>
                <a:cs typeface="Calibri" panose="020F0502020204030204"/>
              </a:rPr>
              <a:t>Q2-KR2: Tener definido donde y como se colectan los datos – </a:t>
            </a:r>
            <a:r>
              <a:rPr lang="es-AR" sz="1100" b="1">
                <a:solidFill>
                  <a:schemeClr val="accent6"/>
                </a:solidFill>
                <a:latin typeface="Roboto"/>
                <a:ea typeface="Roboto"/>
                <a:cs typeface="Calibri"/>
              </a:rPr>
              <a:t>100%</a:t>
            </a:r>
            <a:br>
              <a:rPr lang="es-AR" sz="1100" b="1">
                <a:solidFill>
                  <a:schemeClr val="accent6"/>
                </a:solidFill>
                <a:latin typeface="Roboto"/>
                <a:ea typeface="Roboto"/>
                <a:cs typeface="Calibri"/>
              </a:rPr>
            </a:br>
            <a:r>
              <a:rPr lang="es-AR" sz="1100" b="1">
                <a:latin typeface="Roboto"/>
                <a:ea typeface="Roboto"/>
                <a:cs typeface="Calibri" panose="020F0502020204030204"/>
              </a:rPr>
              <a:t>Q2-KR: Documento Integración Finalizado – </a:t>
            </a:r>
            <a:r>
              <a:rPr lang="es-AR" sz="1100" b="1">
                <a:solidFill>
                  <a:srgbClr val="C00000"/>
                </a:solidFill>
                <a:latin typeface="Roboto"/>
                <a:ea typeface="Roboto"/>
                <a:cs typeface="Calibri"/>
              </a:rPr>
              <a:t>0%</a:t>
            </a:r>
            <a:br>
              <a:rPr lang="es-AR" sz="1100" b="1">
                <a:latin typeface="Roboto"/>
                <a:ea typeface="Roboto"/>
                <a:cs typeface="Calibri" panose="020F0502020204030204"/>
              </a:rPr>
            </a:br>
            <a:br>
              <a:rPr lang="es-AR" sz="1100" b="1">
                <a:latin typeface="Roboto"/>
                <a:ea typeface="Roboto"/>
                <a:cs typeface="Calibri" panose="020F0502020204030204"/>
              </a:rPr>
            </a:br>
            <a:br>
              <a:rPr lang="es-AR" sz="1100" b="1">
                <a:latin typeface="Roboto"/>
                <a:ea typeface="Roboto"/>
                <a:cs typeface="Calibri" panose="020F0502020204030204"/>
              </a:rPr>
            </a:br>
            <a:br>
              <a:rPr lang="es-AR" sz="1100" b="1">
                <a:latin typeface="Roboto"/>
                <a:ea typeface="Roboto"/>
                <a:cs typeface="Calibri" panose="020F0502020204030204"/>
              </a:rPr>
            </a:br>
            <a:endParaRPr lang="es-AR" sz="1100" b="1">
              <a:latin typeface="Roboto"/>
              <a:ea typeface="Roboto"/>
              <a:cs typeface="Calibri" panose="020F0502020204030204"/>
            </a:endParaRP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33150"/>
            <a:ext cx="2880402" cy="15850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Enabler Tecnológico/Nuevo Servicio</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prstClr val="white"/>
                </a:solidFill>
                <a:latin typeface="Roboto"/>
                <a:ea typeface="Roboto"/>
                <a:cs typeface="Calibri" panose="020F0502020204030204"/>
              </a:rPr>
              <a:t>SI</a:t>
            </a:r>
            <a:endPar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Transformación Tecnológica y Cultural</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SI</a:t>
            </a:r>
            <a:endParaRPr kumimoji="0" lang="es-AR" sz="1100" b="0" i="0" u="none" strike="noStrike" kern="1200" cap="none" spc="0" normalizeH="0" baseline="0" noProof="0">
              <a:ln>
                <a:noFill/>
              </a:ln>
              <a:solidFill>
                <a:prstClr val="white"/>
              </a:solidFill>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065854"/>
            <a:ext cx="2973876"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Reducción Opex/Capex</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prstClr val="white"/>
                </a:solidFill>
                <a:latin typeface="Roboto"/>
                <a:ea typeface="Roboto"/>
                <a:cs typeface="Calibri" panose="020F0502020204030204"/>
              </a:rPr>
              <a:t>NO</a:t>
            </a:r>
            <a:endParaRPr kumimoji="0" lang="es-AR" sz="10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Eficiencia operativa/Aumento de capacidad de una Plataforma</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srgbClr val="FFFFFF"/>
                </a:solidFill>
                <a:latin typeface="Roboto"/>
                <a:ea typeface="Roboto"/>
                <a:cs typeface="Calibri"/>
              </a:rPr>
              <a:t>NO</a:t>
            </a:r>
            <a:endParaRPr kumimoji="0" lang="es-AR" sz="1100" b="0" i="0" u="none" strike="noStrike" kern="1200" cap="none" spc="0" normalizeH="0" baseline="0" noProof="0">
              <a:ln>
                <a:noFill/>
              </a:ln>
              <a:solidFill>
                <a:srgbClr val="FFFFFF"/>
              </a:solidFill>
              <a:effectLst/>
              <a:uLnTx/>
              <a:uFillTx/>
              <a:latin typeface="Roboto"/>
              <a:ea typeface="Roboto"/>
              <a:cs typeface="Calibri"/>
            </a:endParaRPr>
          </a:p>
        </p:txBody>
      </p:sp>
      <p:pic>
        <p:nvPicPr>
          <p:cNvPr id="9" name="Imagen 8">
            <a:extLst>
              <a:ext uri="{FF2B5EF4-FFF2-40B4-BE49-F238E27FC236}">
                <a16:creationId xmlns:a16="http://schemas.microsoft.com/office/drawing/2014/main" id="{237E4EDB-6E95-86CC-0AB2-CDD5B9531612}"/>
              </a:ext>
            </a:extLst>
          </p:cNvPr>
          <p:cNvPicPr>
            <a:picLocks noChangeAspect="1"/>
          </p:cNvPicPr>
          <p:nvPr/>
        </p:nvPicPr>
        <p:blipFill rotWithShape="1">
          <a:blip r:embed="rId8"/>
          <a:srcRect l="5524"/>
          <a:stretch/>
        </p:blipFill>
        <p:spPr>
          <a:xfrm>
            <a:off x="6398360" y="1328036"/>
            <a:ext cx="5590632" cy="2406873"/>
          </a:xfrm>
          <a:prstGeom prst="rect">
            <a:avLst/>
          </a:prstGeom>
        </p:spPr>
      </p:pic>
      <p:sp>
        <p:nvSpPr>
          <p:cNvPr id="16" name="Rectángulo redondeado 3">
            <a:extLst>
              <a:ext uri="{FF2B5EF4-FFF2-40B4-BE49-F238E27FC236}">
                <a16:creationId xmlns:a16="http://schemas.microsoft.com/office/drawing/2014/main" id="{044BD9C4-BEF8-4FC3-8830-6F600B085350}"/>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
        <p:nvSpPr>
          <p:cNvPr id="12" name="Rectángulo redondeado 7">
            <a:extLst>
              <a:ext uri="{FF2B5EF4-FFF2-40B4-BE49-F238E27FC236}">
                <a16:creationId xmlns:a16="http://schemas.microsoft.com/office/drawing/2014/main" id="{36326AE3-0939-E566-5628-194717F71938}"/>
              </a:ext>
            </a:extLst>
          </p:cNvPr>
          <p:cNvSpPr/>
          <p:nvPr/>
        </p:nvSpPr>
        <p:spPr>
          <a:xfrm>
            <a:off x="4073985" y="347436"/>
            <a:ext cx="1197421" cy="342445"/>
          </a:xfrm>
          <a:prstGeom prst="roundRect">
            <a:avLst>
              <a:gd name="adj" fmla="val 3237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b="1">
                <a:solidFill>
                  <a:schemeClr val="bg1"/>
                </a:solidFill>
              </a:rPr>
              <a:t>Home Network &amp; </a:t>
            </a:r>
            <a:r>
              <a:rPr lang="es-AR" sz="1000" b="1" err="1">
                <a:solidFill>
                  <a:schemeClr val="bg1"/>
                </a:solidFill>
              </a:rPr>
              <a:t>Smarthome</a:t>
            </a:r>
            <a:endParaRPr lang="es-AR" sz="1000" b="1">
              <a:solidFill>
                <a:schemeClr val="bg1"/>
              </a:solidFill>
              <a:ea typeface="Calibri"/>
              <a:cs typeface="Calibri"/>
            </a:endParaRPr>
          </a:p>
        </p:txBody>
      </p:sp>
    </p:spTree>
    <p:extLst>
      <p:ext uri="{BB962C8B-B14F-4D97-AF65-F5344CB8AC3E}">
        <p14:creationId xmlns:p14="http://schemas.microsoft.com/office/powerpoint/2010/main" val="292664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a:t>
            </a:r>
            <a:r>
              <a:rPr lang="es-AR" sz="4800">
                <a:ea typeface="+mj-lt"/>
                <a:cs typeface="+mj-lt"/>
              </a:rPr>
              <a:t>Solución BKP Celular </a:t>
            </a:r>
            <a:r>
              <a:rPr lang="es-AR" sz="4800" err="1">
                <a:ea typeface="+mj-lt"/>
                <a:cs typeface="+mj-lt"/>
              </a:rPr>
              <a:t>CMs</a:t>
            </a:r>
            <a:endParaRPr lang="es-AR" sz="4800" err="1">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Guillermo Miravalles</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Felipe </a:t>
            </a:r>
            <a:r>
              <a:rPr lang="es-AR" sz="1100" b="1" err="1">
                <a:latin typeface="Roboto"/>
                <a:ea typeface="Roboto"/>
              </a:rPr>
              <a:t>Gomez</a:t>
            </a:r>
            <a:r>
              <a:rPr lang="es-AR" sz="1100" b="1">
                <a:latin typeface="Roboto"/>
                <a:ea typeface="Roboto"/>
              </a:rPr>
              <a:t> Fonseca / Jair Prado </a:t>
            </a:r>
            <a:r>
              <a:rPr lang="es-AR" sz="1100" b="1" err="1">
                <a:latin typeface="Roboto"/>
                <a:ea typeface="Roboto"/>
              </a:rPr>
              <a:t>Chavez</a:t>
            </a:r>
            <a:endParaRPr lang="es-AR" sz="1100" b="1" err="1">
              <a:latin typeface="Roboto"/>
              <a:ea typeface="Roboto"/>
              <a:cs typeface="Roboto"/>
            </a:endParaRPr>
          </a:p>
        </p:txBody>
      </p:sp>
      <p:sp>
        <p:nvSpPr>
          <p:cNvPr id="6" name="Rectángulo redondeado 3">
            <a:extLst>
              <a:ext uri="{FF2B5EF4-FFF2-40B4-BE49-F238E27FC236}">
                <a16:creationId xmlns:a16="http://schemas.microsoft.com/office/drawing/2014/main" id="{17E4FEDB-2AE9-4C1C-A51F-A5D92A42C46A}"/>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1133203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a:latin typeface="Calibri" panose="020F0502020204030204"/>
              </a:rPr>
              <a:t>Solución BKP Celular </a:t>
            </a:r>
            <a:r>
              <a:rPr lang="es-AR" err="1">
                <a:latin typeface="Calibri" panose="020F0502020204030204"/>
              </a:rPr>
              <a:t>CMs</a:t>
            </a:r>
            <a:endParaRPr lang="es-AR" sz="1800" i="0" u="none" strike="noStrike" kern="1200" cap="none" spc="0" normalizeH="0" baseline="0" noProof="0" err="1">
              <a:ln>
                <a:noFill/>
              </a:ln>
              <a:effectLst/>
              <a:uLnTx/>
              <a:uFillTx/>
              <a:latin typeface="Calibri" panose="020F0502020204030204"/>
              <a:cs typeface="Calibri"/>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89843" y="755331"/>
            <a:ext cx="6308517" cy="307776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Áreas involucradas</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a:ln>
                  <a:noFill/>
                </a:ln>
                <a:effectLst/>
                <a:uLnTx/>
                <a:uFillTx/>
                <a:latin typeface="Calibri" panose="020F0502020204030204"/>
                <a:ea typeface="+mn-lt"/>
                <a:cs typeface="Calibri" panose="020F0502020204030204"/>
              </a:rPr>
              <a:t>TRS Embebidos</a:t>
            </a:r>
            <a:endParaRPr kumimoji="0" lang="es-AR" sz="1800" b="0" i="0" u="none" strike="noStrike" kern="1200" cap="none" spc="0" normalizeH="0" baseline="0" noProof="0">
              <a:ln>
                <a:noFill/>
              </a:ln>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285750" indent="-285750" algn="just">
              <a:buFont typeface="Arial,Sans-Serif"/>
              <a:buChar char="•"/>
              <a:defRPr/>
            </a:pPr>
            <a:r>
              <a:rPr lang="es-AR" sz="1200">
                <a:latin typeface="Calibri" panose="020F0502020204030204"/>
                <a:ea typeface="+mn-lt"/>
                <a:cs typeface="Calibri" panose="020F0502020204030204"/>
              </a:rPr>
              <a:t>Esa iniciativa se encuentra en el marco del objetivo estratégico de </a:t>
            </a:r>
            <a:r>
              <a:rPr lang="es-AR" sz="1200" b="1">
                <a:latin typeface="Calibri" panose="020F0502020204030204"/>
                <a:ea typeface="+mn-lt"/>
                <a:cs typeface="Calibri" panose="020F0502020204030204"/>
              </a:rPr>
              <a:t>Consolidación del Negocio Core</a:t>
            </a:r>
            <a:r>
              <a:rPr lang="es-AR" sz="1200">
                <a:latin typeface="Calibri" panose="020F0502020204030204"/>
                <a:ea typeface="+mn-lt"/>
                <a:cs typeface="Calibri" panose="020F0502020204030204"/>
              </a:rPr>
              <a:t> y en particular del objetivo de Mejorar la experiencia de Servicios fijos y conectividad del hogar mediante la incorporación de tecnologías.</a:t>
            </a:r>
            <a:endParaRPr lang="es-AR" sz="1200">
              <a:latin typeface="Roboto"/>
              <a:ea typeface="Roboto"/>
              <a:cs typeface="Calibri" panose="020F0502020204030204"/>
            </a:endParaRPr>
          </a:p>
          <a:p>
            <a:pPr marL="285750" indent="-285750" algn="just">
              <a:buFont typeface="Arial,Sans-Serif"/>
              <a:buChar char="•"/>
              <a:defRPr/>
            </a:pPr>
            <a:r>
              <a:rPr lang="es-AR" sz="1200" u="sng">
                <a:latin typeface="Roboto"/>
                <a:ea typeface="Roboto"/>
                <a:cs typeface="Calibri" panose="020F0502020204030204"/>
              </a:rPr>
              <a:t>Hipótesis</a:t>
            </a:r>
            <a:r>
              <a:rPr kumimoji="0" lang="es-AR" sz="1200" b="0" i="0" u="sng" strike="noStrike" kern="1200" cap="none" spc="0" normalizeH="0" baseline="0" noProof="0">
                <a:ln>
                  <a:noFill/>
                </a:ln>
                <a:effectLst/>
                <a:uLnTx/>
                <a:uFillTx/>
                <a:latin typeface="Roboto"/>
                <a:ea typeface="Roboto"/>
                <a:cs typeface="Calibri" panose="020F0502020204030204"/>
              </a:rPr>
              <a:t> del beneficio</a:t>
            </a:r>
            <a:endParaRPr lang="es-AR" sz="1200" b="0" i="0" u="none" strike="noStrike" kern="1200" cap="none" spc="0" normalizeH="0" baseline="0" noProof="0">
              <a:ln>
                <a:noFill/>
              </a:ln>
              <a:effectLst/>
              <a:uLnTx/>
              <a:uFillTx/>
              <a:latin typeface="Roboto"/>
              <a:ea typeface="Roboto"/>
              <a:cs typeface="Calibri" panose="020F0502020204030204"/>
            </a:endParaRPr>
          </a:p>
          <a:p>
            <a:pPr marL="285750" indent="-285750" algn="just">
              <a:buFont typeface="Arial,Sans-Serif"/>
              <a:buChar char="•"/>
              <a:defRPr/>
            </a:pPr>
            <a:r>
              <a:rPr lang="es-AR" sz="1200">
                <a:latin typeface="Calibri" panose="020F0502020204030204"/>
                <a:ea typeface="+mn-lt"/>
                <a:cs typeface="Calibri" panose="020F0502020204030204"/>
              </a:rPr>
              <a:t>Mejorar la experiencia de uso  brindando una solución de </a:t>
            </a:r>
            <a:r>
              <a:rPr lang="es-AR" sz="1200" err="1">
                <a:latin typeface="Calibri" panose="020F0502020204030204"/>
                <a:ea typeface="+mn-lt"/>
                <a:cs typeface="Calibri" panose="020F0502020204030204"/>
              </a:rPr>
              <a:t>backup</a:t>
            </a:r>
            <a:r>
              <a:rPr lang="es-AR" sz="1200">
                <a:latin typeface="Calibri" panose="020F0502020204030204"/>
                <a:ea typeface="+mn-lt"/>
                <a:cs typeface="Calibri" panose="020F0502020204030204"/>
              </a:rPr>
              <a:t> por celular de la WAN de los </a:t>
            </a:r>
            <a:r>
              <a:rPr lang="es-AR" sz="1200" err="1">
                <a:latin typeface="Calibri" panose="020F0502020204030204"/>
                <a:ea typeface="+mn-lt"/>
                <a:cs typeface="Calibri" panose="020F0502020204030204"/>
              </a:rPr>
              <a:t>CMs</a:t>
            </a:r>
            <a:r>
              <a:rPr lang="es-AR" sz="1200">
                <a:latin typeface="Calibri" panose="020F0502020204030204"/>
                <a:ea typeface="+mn-lt"/>
                <a:cs typeface="Calibri" panose="020F0502020204030204"/>
              </a:rPr>
              <a:t> ante indisponibilidad del servicio, en la que los dispositivos de la home </a:t>
            </a:r>
            <a:r>
              <a:rPr lang="es-AR" sz="1200" err="1">
                <a:latin typeface="Calibri" panose="020F0502020204030204"/>
                <a:ea typeface="+mn-lt"/>
                <a:cs typeface="Calibri" panose="020F0502020204030204"/>
              </a:rPr>
              <a:t>network</a:t>
            </a:r>
            <a:r>
              <a:rPr lang="es-AR" sz="1200">
                <a:latin typeface="Calibri" panose="020F0502020204030204"/>
                <a:ea typeface="+mn-lt"/>
                <a:cs typeface="Calibri" panose="020F0502020204030204"/>
              </a:rPr>
              <a:t> sigan conectados al CM </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lgn="just">
              <a:buFont typeface="Arial"/>
              <a:buChar char="•"/>
              <a:defRPr/>
            </a:pPr>
            <a:r>
              <a:rPr lang="es-AR" sz="1200">
                <a:latin typeface="Calibri" panose="020F0502020204030204"/>
                <a:ea typeface="+mn-lt"/>
                <a:cs typeface="Calibri" panose="020F0502020204030204"/>
              </a:rPr>
              <a:t>Se propone utilizar o bien la solución en evaluación de </a:t>
            </a:r>
            <a:r>
              <a:rPr lang="es-AR" sz="1200" err="1">
                <a:latin typeface="Calibri" panose="020F0502020204030204"/>
                <a:ea typeface="+mn-lt"/>
                <a:cs typeface="Calibri" panose="020F0502020204030204"/>
              </a:rPr>
              <a:t>Kyrio</a:t>
            </a:r>
            <a:r>
              <a:rPr lang="es-AR" sz="1200">
                <a:latin typeface="Calibri" panose="020F0502020204030204"/>
                <a:ea typeface="+mn-lt"/>
                <a:cs typeface="Calibri" panose="020F0502020204030204"/>
              </a:rPr>
              <a:t> o una solución similar desarrollada internamente.</a:t>
            </a:r>
            <a:endParaRPr lang="es-AR" sz="1200" b="0" i="0" u="none" strike="noStrike" kern="1200" cap="none" spc="0" normalizeH="0" baseline="0" noProof="0">
              <a:ln>
                <a:noFill/>
              </a:ln>
              <a:effectLst/>
              <a:uLnTx/>
              <a:uFillTx/>
              <a:latin typeface="Calibri" panose="020F0502020204030204"/>
              <a:ea typeface="+mn-lt"/>
              <a:cs typeface="Calibri" panose="020F0502020204030204"/>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35404" y="4978113"/>
            <a:ext cx="3340434"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1100" b="1">
                <a:latin typeface="Roboto"/>
                <a:ea typeface="Roboto"/>
                <a:cs typeface="Calibri"/>
              </a:rPr>
              <a:t>Q2-O: Realizar demo con unidades provistas por </a:t>
            </a:r>
            <a:r>
              <a:rPr lang="es-AR" sz="1100" b="1" err="1">
                <a:latin typeface="Roboto"/>
                <a:ea typeface="Roboto"/>
                <a:cs typeface="Calibri" panose="020F0502020204030204"/>
              </a:rPr>
              <a:t>Kyrio-on</a:t>
            </a:r>
            <a:r>
              <a:rPr lang="es-AR" sz="1100" b="1">
                <a:latin typeface="Roboto"/>
                <a:ea typeface="Roboto"/>
                <a:cs typeface="Calibri"/>
              </a:rPr>
              <a:t> </a:t>
            </a:r>
            <a:r>
              <a:rPr lang="es-AR" sz="1100" b="1" err="1">
                <a:latin typeface="Roboto"/>
                <a:ea typeface="Roboto"/>
                <a:cs typeface="Calibri"/>
              </a:rPr>
              <a:t>track</a:t>
            </a:r>
            <a:r>
              <a:rPr lang="es-AR" sz="1100" b="1">
                <a:latin typeface="Roboto"/>
                <a:ea typeface="Roboto"/>
                <a:cs typeface="Calibri"/>
              </a:rPr>
              <a:t> – </a:t>
            </a:r>
            <a:r>
              <a:rPr lang="es-AR" sz="1100" b="1">
                <a:solidFill>
                  <a:srgbClr val="00B050"/>
                </a:solidFill>
                <a:latin typeface="Roboto"/>
                <a:ea typeface="Roboto"/>
                <a:cs typeface="Calibri"/>
              </a:rPr>
              <a:t>90%</a:t>
            </a:r>
            <a:br>
              <a:rPr lang="es-AR" sz="1100" b="1">
                <a:latin typeface="Roboto"/>
                <a:ea typeface="Roboto"/>
                <a:cs typeface="Calibri"/>
              </a:rPr>
            </a:br>
            <a:r>
              <a:rPr lang="es-AR" sz="1100" b="1">
                <a:latin typeface="Roboto"/>
                <a:ea typeface="Roboto"/>
                <a:cs typeface="Calibri"/>
              </a:rPr>
              <a:t>KR: Documento con detalle y resultado de prueba interna con potenciales sponsors – </a:t>
            </a:r>
            <a:r>
              <a:rPr lang="es-AR" sz="1100" b="1">
                <a:solidFill>
                  <a:srgbClr val="00B050"/>
                </a:solidFill>
                <a:latin typeface="Roboto"/>
                <a:ea typeface="Roboto"/>
                <a:cs typeface="Calibri"/>
              </a:rPr>
              <a:t>90%</a:t>
            </a:r>
            <a:br>
              <a:rPr lang="es-AR" sz="1100" b="1">
                <a:latin typeface="Roboto"/>
                <a:ea typeface="Roboto"/>
                <a:cs typeface="Calibri"/>
              </a:rPr>
            </a:br>
            <a:r>
              <a:rPr lang="es-AR" sz="1100" b="1">
                <a:latin typeface="Roboto"/>
                <a:ea typeface="Roboto"/>
                <a:cs typeface="Calibri"/>
              </a:rPr>
              <a:t>Q2-O: probar desarrollo propio </a:t>
            </a:r>
            <a:r>
              <a:rPr lang="es-AR" sz="1100" b="1" err="1">
                <a:latin typeface="Roboto"/>
                <a:ea typeface="Roboto"/>
                <a:cs typeface="Calibri" panose="020F0502020204030204"/>
              </a:rPr>
              <a:t>Caida</a:t>
            </a:r>
            <a:r>
              <a:rPr lang="es-AR" sz="1100" b="1">
                <a:latin typeface="Roboto"/>
                <a:ea typeface="Roboto"/>
                <a:cs typeface="Calibri"/>
              </a:rPr>
              <a:t> </a:t>
            </a:r>
            <a:r>
              <a:rPr lang="es-AR" sz="1100" b="1" err="1">
                <a:latin typeface="Roboto"/>
                <a:ea typeface="Roboto"/>
                <a:cs typeface="Calibri" panose="020F0502020204030204"/>
              </a:rPr>
              <a:t>wan</a:t>
            </a:r>
            <a:r>
              <a:rPr lang="es-AR" sz="1100" b="1">
                <a:latin typeface="Roboto"/>
                <a:ea typeface="Roboto"/>
                <a:cs typeface="Calibri"/>
              </a:rPr>
              <a:t> y </a:t>
            </a:r>
            <a:r>
              <a:rPr lang="es-AR" sz="1100" b="1" err="1">
                <a:latin typeface="Roboto"/>
                <a:ea typeface="Roboto"/>
                <a:cs typeface="Calibri" panose="020F0502020204030204"/>
              </a:rPr>
              <a:t>redir</a:t>
            </a:r>
            <a:r>
              <a:rPr lang="es-AR" sz="1100" b="1">
                <a:latin typeface="Roboto"/>
                <a:ea typeface="Roboto"/>
                <a:cs typeface="Calibri"/>
              </a:rPr>
              <a:t>. Trafico – </a:t>
            </a:r>
            <a:r>
              <a:rPr lang="es-AR" sz="1100" b="1">
                <a:solidFill>
                  <a:srgbClr val="FF0000"/>
                </a:solidFill>
                <a:latin typeface="Roboto"/>
                <a:ea typeface="Roboto"/>
                <a:cs typeface="Calibri"/>
              </a:rPr>
              <a:t>30%</a:t>
            </a:r>
            <a:br>
              <a:rPr lang="es-AR" sz="1100" b="1">
                <a:latin typeface="Roboto"/>
                <a:ea typeface="Roboto"/>
                <a:cs typeface="Calibri"/>
              </a:rPr>
            </a:br>
            <a:r>
              <a:rPr lang="es-AR" sz="1100" b="1">
                <a:latin typeface="Roboto"/>
                <a:ea typeface="Roboto"/>
                <a:cs typeface="Calibri"/>
              </a:rPr>
              <a:t>KR: documento con detalle prueba – </a:t>
            </a:r>
            <a:r>
              <a:rPr lang="es-AR" sz="1100" b="1">
                <a:solidFill>
                  <a:srgbClr val="FF0000"/>
                </a:solidFill>
                <a:latin typeface="Roboto"/>
                <a:ea typeface="Roboto"/>
                <a:cs typeface="Calibri"/>
              </a:rPr>
              <a:t>30%</a:t>
            </a: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33150"/>
            <a:ext cx="2880402" cy="15850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Enabler Tecnológico/Nuevo Servicio</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prstClr val="white"/>
                </a:solidFill>
                <a:latin typeface="Roboto"/>
                <a:ea typeface="Roboto"/>
                <a:cs typeface="Calibri" panose="020F0502020204030204"/>
              </a:rPr>
              <a:t>SI</a:t>
            </a:r>
            <a:endPar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Transformación Tecnológica y Cultural</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SI</a:t>
            </a:r>
            <a:endParaRPr kumimoji="0" lang="es-AR" sz="1100" b="0" i="0" u="none" strike="noStrike" kern="1200" cap="none" spc="0" normalizeH="0" baseline="0" noProof="0">
              <a:ln>
                <a:noFill/>
              </a:ln>
              <a:solidFill>
                <a:prstClr val="white"/>
              </a:solidFill>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065854"/>
            <a:ext cx="2973876"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Reducción Opex/Capex</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prstClr val="white"/>
                </a:solidFill>
                <a:latin typeface="Roboto"/>
                <a:ea typeface="Roboto"/>
                <a:cs typeface="Calibri" panose="020F0502020204030204"/>
              </a:rPr>
              <a:t>NO</a:t>
            </a:r>
            <a:endParaRPr kumimoji="0" lang="es-AR" sz="10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Eficiencia operativa/Aumento de capacidad de una Plataforma</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srgbClr val="FFFFFF"/>
                </a:solidFill>
                <a:latin typeface="Roboto"/>
                <a:ea typeface="Roboto"/>
                <a:cs typeface="Calibri"/>
              </a:rPr>
              <a:t>NO</a:t>
            </a:r>
            <a:endParaRPr kumimoji="0" lang="es-AR" sz="1100" b="0" i="0" u="none" strike="noStrike" kern="1200" cap="none" spc="0" normalizeH="0" baseline="0" noProof="0">
              <a:ln>
                <a:noFill/>
              </a:ln>
              <a:solidFill>
                <a:srgbClr val="FFFFFF"/>
              </a:solidFill>
              <a:effectLst/>
              <a:uLnTx/>
              <a:uFillTx/>
              <a:latin typeface="Roboto"/>
              <a:ea typeface="Roboto"/>
              <a:cs typeface="Calibri"/>
            </a:endParaRPr>
          </a:p>
        </p:txBody>
      </p:sp>
      <p:sp>
        <p:nvSpPr>
          <p:cNvPr id="16" name="Rectángulo redondeado 3">
            <a:extLst>
              <a:ext uri="{FF2B5EF4-FFF2-40B4-BE49-F238E27FC236}">
                <a16:creationId xmlns:a16="http://schemas.microsoft.com/office/drawing/2014/main" id="{044BD9C4-BEF8-4FC3-8830-6F600B085350}"/>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pic>
        <p:nvPicPr>
          <p:cNvPr id="5" name="Picture 5" descr="A picture containing text, clock&#10;&#10;Description automatically generated">
            <a:extLst>
              <a:ext uri="{FF2B5EF4-FFF2-40B4-BE49-F238E27FC236}">
                <a16:creationId xmlns:a16="http://schemas.microsoft.com/office/drawing/2014/main" id="{E3A41E3B-C91A-67C8-C984-68266D86E408}"/>
              </a:ext>
            </a:extLst>
          </p:cNvPr>
          <p:cNvPicPr>
            <a:picLocks noChangeAspect="1"/>
          </p:cNvPicPr>
          <p:nvPr/>
        </p:nvPicPr>
        <p:blipFill>
          <a:blip r:embed="rId8"/>
          <a:stretch>
            <a:fillRect/>
          </a:stretch>
        </p:blipFill>
        <p:spPr>
          <a:xfrm>
            <a:off x="7396348" y="1686130"/>
            <a:ext cx="3821875" cy="2238830"/>
          </a:xfrm>
          <a:prstGeom prst="rect">
            <a:avLst/>
          </a:prstGeom>
        </p:spPr>
      </p:pic>
      <p:sp>
        <p:nvSpPr>
          <p:cNvPr id="10" name="Rectángulo redondeado 7">
            <a:extLst>
              <a:ext uri="{FF2B5EF4-FFF2-40B4-BE49-F238E27FC236}">
                <a16:creationId xmlns:a16="http://schemas.microsoft.com/office/drawing/2014/main" id="{9304454C-29CB-7815-15B3-F19900E6EF49}"/>
              </a:ext>
            </a:extLst>
          </p:cNvPr>
          <p:cNvSpPr/>
          <p:nvPr/>
        </p:nvSpPr>
        <p:spPr>
          <a:xfrm>
            <a:off x="4312110" y="347436"/>
            <a:ext cx="1197421" cy="342445"/>
          </a:xfrm>
          <a:prstGeom prst="roundRect">
            <a:avLst>
              <a:gd name="adj" fmla="val 3237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b="1">
                <a:solidFill>
                  <a:schemeClr val="bg1"/>
                </a:solidFill>
              </a:rPr>
              <a:t>Home Network &amp; </a:t>
            </a:r>
            <a:r>
              <a:rPr lang="es-AR" sz="1000" b="1" err="1">
                <a:solidFill>
                  <a:schemeClr val="bg1"/>
                </a:solidFill>
              </a:rPr>
              <a:t>Smarthome</a:t>
            </a:r>
            <a:endParaRPr lang="es-AR" sz="1000" b="1">
              <a:solidFill>
                <a:schemeClr val="bg1"/>
              </a:solidFill>
              <a:ea typeface="Calibri"/>
              <a:cs typeface="Calibri"/>
            </a:endParaRPr>
          </a:p>
        </p:txBody>
      </p:sp>
    </p:spTree>
    <p:extLst>
      <p:ext uri="{BB962C8B-B14F-4D97-AF65-F5344CB8AC3E}">
        <p14:creationId xmlns:p14="http://schemas.microsoft.com/office/powerpoint/2010/main" val="3940461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596470" y="-185147"/>
            <a:ext cx="10800000" cy="2387600"/>
          </a:xfrm>
        </p:spPr>
        <p:txBody>
          <a:bodyPr>
            <a:normAutofit/>
          </a:bodyPr>
          <a:lstStyle/>
          <a:p>
            <a:r>
              <a:rPr lang="en-US" err="1"/>
              <a:t>Encuesta</a:t>
            </a:r>
            <a:br>
              <a:rPr lang="en-US"/>
            </a:br>
            <a:endParaRPr lang="es-AR">
              <a:cs typeface="Calibri Light"/>
            </a:endParaRP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1985" y="6401247"/>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6" name="TextBox 2">
            <a:extLst>
              <a:ext uri="{FF2B5EF4-FFF2-40B4-BE49-F238E27FC236}">
                <a16:creationId xmlns:a16="http://schemas.microsoft.com/office/drawing/2014/main" id="{8DB2D3CA-A5E1-78D9-9EE9-F079A09A438F}"/>
              </a:ext>
            </a:extLst>
          </p:cNvPr>
          <p:cNvSpPr txBox="1"/>
          <p:nvPr/>
        </p:nvSpPr>
        <p:spPr>
          <a:xfrm>
            <a:off x="5281638" y="5160034"/>
            <a:ext cx="1429663" cy="892552"/>
          </a:xfrm>
          <a:prstGeom prst="rect">
            <a:avLst/>
          </a:prstGeom>
          <a:noFill/>
        </p:spPr>
        <p:txBody>
          <a:bodyPr wrap="square" lIns="91440" tIns="45720" rIns="91440" bIns="45720" rtlCol="0" anchor="t">
            <a:spAutoFit/>
          </a:bodyPr>
          <a:lstStyle/>
          <a:p>
            <a:pPr algn="ctr"/>
            <a:r>
              <a:rPr lang="es-ES_tradnl" sz="4000">
                <a:ea typeface="+mn-lt"/>
                <a:cs typeface="+mn-lt"/>
                <a:hlinkClick r:id="rId3"/>
              </a:rPr>
              <a:t>LINK</a:t>
            </a:r>
            <a:endParaRPr lang="es-ES_tradnl" sz="4000">
              <a:hlinkClick r:id="rId3"/>
            </a:endParaRPr>
          </a:p>
          <a:p>
            <a:pPr algn="ctr"/>
            <a:endParaRPr lang="es-ES_tradnl" sz="1200">
              <a:solidFill>
                <a:srgbClr val="FF0000"/>
              </a:solidFill>
              <a:cs typeface="Calibri"/>
            </a:endParaRPr>
          </a:p>
        </p:txBody>
      </p:sp>
      <p:pic>
        <p:nvPicPr>
          <p:cNvPr id="3" name="Imagen 3" descr="Código QR&#10;&#10;Descripción generada automáticamente">
            <a:extLst>
              <a:ext uri="{FF2B5EF4-FFF2-40B4-BE49-F238E27FC236}">
                <a16:creationId xmlns:a16="http://schemas.microsoft.com/office/drawing/2014/main" id="{EDBB3559-09D9-7364-A432-468BB3CE7C62}"/>
              </a:ext>
            </a:extLst>
          </p:cNvPr>
          <p:cNvPicPr>
            <a:picLocks noChangeAspect="1"/>
          </p:cNvPicPr>
          <p:nvPr/>
        </p:nvPicPr>
        <p:blipFill>
          <a:blip r:embed="rId4"/>
          <a:stretch>
            <a:fillRect/>
          </a:stretch>
        </p:blipFill>
        <p:spPr>
          <a:xfrm>
            <a:off x="4086225" y="1381036"/>
            <a:ext cx="3832644" cy="3894646"/>
          </a:xfrm>
          <a:prstGeom prst="rect">
            <a:avLst/>
          </a:prstGeom>
        </p:spPr>
      </p:pic>
    </p:spTree>
    <p:extLst>
      <p:ext uri="{BB962C8B-B14F-4D97-AF65-F5344CB8AC3E}">
        <p14:creationId xmlns:p14="http://schemas.microsoft.com/office/powerpoint/2010/main" val="830491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a:t>
            </a:r>
            <a:r>
              <a:rPr lang="es-AR" sz="4800">
                <a:ea typeface="+mj-lt"/>
                <a:cs typeface="+mj-lt"/>
              </a:rPr>
              <a:t>Asistentes Virtuales</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AR" sz="1100" b="1">
                <a:latin typeface="Roboto"/>
                <a:ea typeface="Roboto"/>
              </a:rPr>
              <a:t>Expone: Guillermo Miravalles</a:t>
            </a:r>
            <a:endParaRPr lang="es-AR" sz="1100" b="1">
              <a:latin typeface="Roboto" panose="02000000000000000000" pitchFamily="2" charset="0"/>
              <a:ea typeface="Roboto" panose="02000000000000000000" pitchFamily="2" charset="0"/>
              <a:cs typeface="Roboto"/>
            </a:endParaRPr>
          </a:p>
          <a:p>
            <a:pPr marL="171450" indent="-171450">
              <a:buFont typeface="Arial" panose="020B0604020202020204" pitchFamily="34" charset="0"/>
              <a:buChar char="•"/>
            </a:pPr>
            <a:r>
              <a:rPr lang="es-AR" sz="1100" b="1">
                <a:latin typeface="Roboto"/>
                <a:ea typeface="Roboto"/>
              </a:rPr>
              <a:t>Responde en el chat:  Nicolas </a:t>
            </a:r>
            <a:r>
              <a:rPr lang="es-AR" sz="1100" b="1" err="1">
                <a:latin typeface="Roboto"/>
                <a:ea typeface="Roboto"/>
              </a:rPr>
              <a:t>Mastromarino</a:t>
            </a:r>
            <a:endParaRPr lang="es-AR" sz="1100" b="1" err="1">
              <a:latin typeface="Roboto"/>
              <a:ea typeface="Roboto"/>
              <a:cs typeface="Roboto"/>
            </a:endParaRPr>
          </a:p>
        </p:txBody>
      </p:sp>
      <p:sp>
        <p:nvSpPr>
          <p:cNvPr id="6" name="Rectángulo redondeado 3">
            <a:extLst>
              <a:ext uri="{FF2B5EF4-FFF2-40B4-BE49-F238E27FC236}">
                <a16:creationId xmlns:a16="http://schemas.microsoft.com/office/drawing/2014/main" id="{17E4FEDB-2AE9-4C1C-A51F-A5D92A42C46A}"/>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Tree>
    <p:extLst>
      <p:ext uri="{BB962C8B-B14F-4D97-AF65-F5344CB8AC3E}">
        <p14:creationId xmlns:p14="http://schemas.microsoft.com/office/powerpoint/2010/main" val="288595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effectLst/>
                <a:uLnTx/>
                <a:uFillTx/>
                <a:latin typeface="Calibri" panose="020F0502020204030204"/>
                <a:ea typeface="+mn-ea"/>
                <a:cs typeface="+mn-cs"/>
              </a:rPr>
              <a:t>Iniciativa | </a:t>
            </a:r>
            <a:r>
              <a:rPr lang="es-AR">
                <a:latin typeface="Calibri" panose="020F0502020204030204"/>
              </a:rPr>
              <a:t>Asistentes Virtuales</a:t>
            </a:r>
            <a:endParaRPr lang="es-AR" sz="1800" i="0" u="none" strike="noStrike" kern="1200" cap="none" spc="0" normalizeH="0" baseline="0" noProof="0">
              <a:ln>
                <a:noFill/>
              </a:ln>
              <a:effectLst/>
              <a:uLnTx/>
              <a:uFillTx/>
              <a:latin typeface="Calibri" panose="020F0502020204030204"/>
              <a:ea typeface="Calibri"/>
              <a:cs typeface="Calibri"/>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89843" y="755331"/>
            <a:ext cx="6308517" cy="307776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Áreas involucradas</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a:ln>
                  <a:noFill/>
                </a:ln>
                <a:effectLst/>
                <a:uLnTx/>
                <a:uFillTx/>
                <a:latin typeface="Calibri" panose="020F0502020204030204"/>
                <a:ea typeface="+mn-lt"/>
                <a:cs typeface="Calibri" panose="020F0502020204030204"/>
              </a:rPr>
              <a:t>TRS Embebidos</a:t>
            </a:r>
            <a:endParaRPr kumimoji="0" lang="es-AR" sz="1800" b="0" i="0" u="none" strike="noStrike" kern="1200" cap="none" spc="0" normalizeH="0" baseline="0" noProof="0">
              <a:ln>
                <a:noFill/>
              </a:ln>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285750" indent="-285750" algn="just">
              <a:buFont typeface="Arial,Sans-Serif"/>
              <a:buChar char="•"/>
              <a:defRPr/>
            </a:pPr>
            <a:r>
              <a:rPr lang="es-AR" sz="1200">
                <a:latin typeface="Calibri" panose="020F0502020204030204"/>
                <a:ea typeface="+mn-lt"/>
                <a:cs typeface="Calibri" panose="020F0502020204030204"/>
              </a:rPr>
              <a:t>Esa iniciativa se encuentra en el marco del objetivo estratégico de </a:t>
            </a:r>
            <a:r>
              <a:rPr lang="es-AR" sz="1200" b="1">
                <a:latin typeface="Calibri" panose="020F0502020204030204"/>
                <a:ea typeface="+mn-lt"/>
                <a:cs typeface="Calibri" panose="020F0502020204030204"/>
              </a:rPr>
              <a:t>Consolidación del Negocio Core</a:t>
            </a:r>
            <a:r>
              <a:rPr lang="es-AR" sz="1200">
                <a:latin typeface="Calibri" panose="020F0502020204030204"/>
                <a:ea typeface="+mn-lt"/>
                <a:cs typeface="Calibri" panose="020F0502020204030204"/>
              </a:rPr>
              <a:t> y en particular del objetivo de Mejorar la experiencia de Servicios fijos y conectividad del hogar mediante la incorporación de tecnologías.</a:t>
            </a:r>
            <a:endParaRPr lang="es-AR" sz="1200">
              <a:latin typeface="Roboto"/>
              <a:ea typeface="Roboto"/>
              <a:cs typeface="Calibri" panose="020F0502020204030204"/>
            </a:endParaRPr>
          </a:p>
          <a:p>
            <a:pPr marL="285750" indent="-285750" algn="just">
              <a:buFont typeface="Arial,Sans-Serif"/>
              <a:buChar char="•"/>
              <a:defRPr/>
            </a:pPr>
            <a:r>
              <a:rPr lang="es-AR" sz="1200" u="sng">
                <a:latin typeface="Roboto"/>
                <a:ea typeface="Roboto"/>
                <a:cs typeface="Calibri" panose="020F0502020204030204"/>
              </a:rPr>
              <a:t>Hipótesis</a:t>
            </a:r>
            <a:r>
              <a:rPr kumimoji="0" lang="es-AR" sz="1200" b="0" i="0" u="sng" strike="noStrike" kern="1200" cap="none" spc="0" normalizeH="0" baseline="0" noProof="0">
                <a:ln>
                  <a:noFill/>
                </a:ln>
                <a:effectLst/>
                <a:uLnTx/>
                <a:uFillTx/>
                <a:latin typeface="Roboto"/>
                <a:ea typeface="Roboto"/>
                <a:cs typeface="Calibri" panose="020F0502020204030204"/>
              </a:rPr>
              <a:t> del beneficio</a:t>
            </a:r>
            <a:endParaRPr lang="es-AR" sz="1200" b="0" i="0" u="none" strike="noStrike" kern="1200" cap="none" spc="0" normalizeH="0" baseline="0" noProof="0">
              <a:ln>
                <a:noFill/>
              </a:ln>
              <a:effectLst/>
              <a:uLnTx/>
              <a:uFillTx/>
              <a:latin typeface="Roboto"/>
              <a:ea typeface="Roboto"/>
              <a:cs typeface="Calibri" panose="020F0502020204030204"/>
            </a:endParaRPr>
          </a:p>
          <a:p>
            <a:pPr marL="285750" indent="-285750" algn="just">
              <a:buFont typeface="Arial,Sans-Serif"/>
              <a:buChar char="•"/>
              <a:defRPr/>
            </a:pPr>
            <a:r>
              <a:rPr lang="es-AR" sz="1200">
                <a:latin typeface="Calibri" panose="020F0502020204030204"/>
                <a:ea typeface="+mn-lt"/>
                <a:cs typeface="Calibri" panose="020F0502020204030204"/>
              </a:rPr>
              <a:t>Mejorar la experiencia de uso  brindando una solución de asistente virtual integrado a las distintas soluciones de la home </a:t>
            </a:r>
            <a:r>
              <a:rPr lang="es-AR" sz="1200" err="1">
                <a:latin typeface="Calibri" panose="020F0502020204030204"/>
                <a:ea typeface="+mn-lt"/>
                <a:cs typeface="Calibri" panose="020F0502020204030204"/>
              </a:rPr>
              <a:t>network</a:t>
            </a:r>
            <a:r>
              <a:rPr lang="es-AR" sz="1200">
                <a:latin typeface="Calibri" panose="020F0502020204030204"/>
                <a:ea typeface="+mn-lt"/>
                <a:cs typeface="Calibri" panose="020F0502020204030204"/>
              </a:rPr>
              <a:t> con integración a sistemas de Teco.</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171450" indent="-171450" algn="just">
              <a:buFont typeface="Arial"/>
              <a:buChar char="•"/>
              <a:defRPr/>
            </a:pPr>
            <a:r>
              <a:rPr lang="es-AR" sz="1200">
                <a:latin typeface="Calibri"/>
                <a:ea typeface="Roboto"/>
                <a:cs typeface="Calibri" panose="020F0502020204030204"/>
              </a:rPr>
              <a:t>Definir forma de integrar asistentes mas comunes en el mercado a la home </a:t>
            </a:r>
            <a:r>
              <a:rPr lang="es-AR" sz="1200" err="1">
                <a:latin typeface="Calibri"/>
                <a:ea typeface="Roboto"/>
                <a:cs typeface="Calibri" panose="020F0502020204030204"/>
              </a:rPr>
              <a:t>network</a:t>
            </a:r>
            <a:r>
              <a:rPr lang="es-AR" sz="1200">
                <a:latin typeface="Calibri"/>
                <a:ea typeface="Roboto"/>
                <a:cs typeface="Calibri" panose="020F0502020204030204"/>
              </a:rPr>
              <a:t>, tanto en dispositivos propios como de terceros y proveer código ejemplo para facilitar implementación de futuros casos de uso.</a:t>
            </a:r>
            <a:endParaRPr lang="es-AR" sz="1200" b="0" i="0" u="none" strike="noStrike" kern="1200" cap="none" spc="0" normalizeH="0" baseline="0" noProof="0">
              <a:ln>
                <a:noFill/>
              </a:ln>
              <a:effectLst/>
              <a:uLnTx/>
              <a:uFillTx/>
              <a:latin typeface="Calibri"/>
              <a:ea typeface="Roboto"/>
              <a:cs typeface="Calibri" panose="020F0502020204030204"/>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04129" y="4983909"/>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8135404" y="4978113"/>
            <a:ext cx="3340434"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1100" b="1">
                <a:latin typeface="Roboto"/>
                <a:ea typeface="Roboto"/>
                <a:cs typeface="Calibri" panose="020F0502020204030204"/>
              </a:rPr>
              <a:t>Q2-O: Relevar dispositivos existentes en Teco y forma de </a:t>
            </a:r>
            <a:r>
              <a:rPr lang="es-AR" sz="1100" b="1" err="1">
                <a:latin typeface="Roboto"/>
                <a:ea typeface="Roboto"/>
                <a:cs typeface="Calibri"/>
              </a:rPr>
              <a:t>integracion</a:t>
            </a:r>
            <a:r>
              <a:rPr lang="es-AR" sz="1100" b="1">
                <a:latin typeface="Roboto"/>
                <a:ea typeface="Roboto"/>
                <a:cs typeface="Calibri" panose="020F0502020204030204"/>
              </a:rPr>
              <a:t> a </a:t>
            </a:r>
            <a:r>
              <a:rPr lang="es-AR" sz="1100" b="1" err="1">
                <a:latin typeface="Roboto"/>
                <a:ea typeface="Roboto"/>
                <a:cs typeface="Calibri"/>
              </a:rPr>
              <a:t>APIs</a:t>
            </a:r>
            <a:r>
              <a:rPr lang="es-AR" sz="1100" b="1">
                <a:latin typeface="Roboto"/>
                <a:ea typeface="Roboto"/>
                <a:cs typeface="Calibri"/>
              </a:rPr>
              <a:t> de 3ros-on </a:t>
            </a:r>
            <a:r>
              <a:rPr lang="es-AR" sz="1100" b="1" err="1">
                <a:latin typeface="Roboto"/>
                <a:ea typeface="Roboto"/>
                <a:cs typeface="Calibri"/>
              </a:rPr>
              <a:t>track</a:t>
            </a:r>
            <a:r>
              <a:rPr lang="es-AR" sz="1100" b="1">
                <a:latin typeface="Roboto"/>
                <a:ea typeface="Roboto"/>
                <a:cs typeface="Calibri"/>
              </a:rPr>
              <a:t> – </a:t>
            </a:r>
            <a:r>
              <a:rPr lang="es-AR" sz="1100" b="1">
                <a:solidFill>
                  <a:srgbClr val="00B050"/>
                </a:solidFill>
                <a:latin typeface="Roboto"/>
                <a:ea typeface="Roboto"/>
                <a:cs typeface="Calibri"/>
              </a:rPr>
              <a:t>80%</a:t>
            </a:r>
            <a:br>
              <a:rPr lang="es-AR" sz="1100" b="1">
                <a:latin typeface="Roboto"/>
                <a:ea typeface="Roboto"/>
                <a:cs typeface="Calibri"/>
              </a:rPr>
            </a:br>
            <a:r>
              <a:rPr lang="es-AR" sz="1100" b="1">
                <a:latin typeface="Roboto"/>
                <a:ea typeface="Roboto"/>
                <a:cs typeface="Calibri"/>
              </a:rPr>
              <a:t>KR: Documento con dispositivos disponibles y nubes compatibles – </a:t>
            </a:r>
            <a:r>
              <a:rPr lang="es-AR" sz="1100" b="1">
                <a:solidFill>
                  <a:srgbClr val="00B050"/>
                </a:solidFill>
                <a:latin typeface="Roboto"/>
                <a:ea typeface="Roboto"/>
                <a:cs typeface="Calibri"/>
              </a:rPr>
              <a:t>100%</a:t>
            </a:r>
            <a:br>
              <a:rPr lang="es-AR" sz="1100" b="1">
                <a:latin typeface="Roboto"/>
                <a:ea typeface="Roboto"/>
                <a:cs typeface="Calibri"/>
              </a:rPr>
            </a:br>
            <a:r>
              <a:rPr lang="es-AR" sz="1100" b="1">
                <a:latin typeface="Roboto"/>
                <a:ea typeface="Roboto"/>
                <a:cs typeface="Calibri"/>
              </a:rPr>
              <a:t>KR: integración de referencia con API de 3ros– </a:t>
            </a:r>
            <a:r>
              <a:rPr lang="es-AR" sz="1100" b="1">
                <a:solidFill>
                  <a:srgbClr val="00B050"/>
                </a:solidFill>
                <a:latin typeface="Roboto"/>
                <a:ea typeface="Roboto"/>
                <a:cs typeface="Calibri"/>
              </a:rPr>
              <a:t>60%</a:t>
            </a: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33150"/>
            <a:ext cx="2880402" cy="15850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Enabler Tecnológico/Nuevo Servicio</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prstClr val="white"/>
                </a:solidFill>
                <a:latin typeface="Roboto"/>
                <a:ea typeface="Roboto"/>
                <a:cs typeface="Calibri" panose="020F0502020204030204"/>
              </a:rPr>
              <a:t>SI</a:t>
            </a:r>
            <a:endPar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Transformación Tecnológica y Cultural</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SI</a:t>
            </a:r>
            <a:endParaRPr kumimoji="0" lang="es-AR" sz="1100" b="0" i="0" u="none" strike="noStrike" kern="1200" cap="none" spc="0" normalizeH="0" baseline="0" noProof="0">
              <a:ln>
                <a:noFill/>
              </a:ln>
              <a:solidFill>
                <a:prstClr val="white"/>
              </a:solidFill>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065854"/>
            <a:ext cx="2973876"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Reducción Opex/Capex</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prstClr val="white"/>
                </a:solidFill>
                <a:latin typeface="Roboto"/>
                <a:ea typeface="Roboto"/>
                <a:cs typeface="Calibri" panose="020F0502020204030204"/>
              </a:rPr>
              <a:t>NO</a:t>
            </a:r>
            <a:endParaRPr kumimoji="0" lang="es-AR" sz="10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Eficiencia operativa/Aumento de capacidad de una Plataforma</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solidFill>
                  <a:srgbClr val="FFFFFF"/>
                </a:solidFill>
                <a:latin typeface="Roboto"/>
                <a:ea typeface="Roboto"/>
                <a:cs typeface="Calibri"/>
              </a:rPr>
              <a:t>NO</a:t>
            </a:r>
            <a:endParaRPr kumimoji="0" lang="es-AR" sz="1100" b="0" i="0" u="none" strike="noStrike" kern="1200" cap="none" spc="0" normalizeH="0" baseline="0" noProof="0">
              <a:ln>
                <a:noFill/>
              </a:ln>
              <a:solidFill>
                <a:srgbClr val="FFFFFF"/>
              </a:solidFill>
              <a:effectLst/>
              <a:uLnTx/>
              <a:uFillTx/>
              <a:latin typeface="Roboto"/>
              <a:ea typeface="Roboto"/>
              <a:cs typeface="Calibri"/>
            </a:endParaRPr>
          </a:p>
        </p:txBody>
      </p:sp>
      <p:sp>
        <p:nvSpPr>
          <p:cNvPr id="16" name="Rectángulo redondeado 3">
            <a:extLst>
              <a:ext uri="{FF2B5EF4-FFF2-40B4-BE49-F238E27FC236}">
                <a16:creationId xmlns:a16="http://schemas.microsoft.com/office/drawing/2014/main" id="{044BD9C4-BEF8-4FC3-8830-6F600B085350}"/>
              </a:ext>
            </a:extLst>
          </p:cNvPr>
          <p:cNvSpPr/>
          <p:nvPr/>
        </p:nvSpPr>
        <p:spPr>
          <a:xfrm>
            <a:off x="11230252" y="100584"/>
            <a:ext cx="899415" cy="256032"/>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Sist</a:t>
            </a:r>
            <a:r>
              <a:rPr lang="es-AR" sz="1000"/>
              <a:t>. Embebidos</a:t>
            </a:r>
          </a:p>
        </p:txBody>
      </p:sp>
      <p:sp>
        <p:nvSpPr>
          <p:cNvPr id="10" name="Rectángulo redondeado 7">
            <a:extLst>
              <a:ext uri="{FF2B5EF4-FFF2-40B4-BE49-F238E27FC236}">
                <a16:creationId xmlns:a16="http://schemas.microsoft.com/office/drawing/2014/main" id="{9304454C-29CB-7815-15B3-F19900E6EF49}"/>
              </a:ext>
            </a:extLst>
          </p:cNvPr>
          <p:cNvSpPr/>
          <p:nvPr/>
        </p:nvSpPr>
        <p:spPr>
          <a:xfrm>
            <a:off x="4312110" y="347436"/>
            <a:ext cx="1197421" cy="342445"/>
          </a:xfrm>
          <a:prstGeom prst="roundRect">
            <a:avLst>
              <a:gd name="adj" fmla="val 3237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000" b="1">
                <a:solidFill>
                  <a:schemeClr val="bg1"/>
                </a:solidFill>
              </a:rPr>
              <a:t>Home Network &amp; </a:t>
            </a:r>
            <a:r>
              <a:rPr lang="es-AR" sz="1000" b="1" err="1">
                <a:solidFill>
                  <a:schemeClr val="bg1"/>
                </a:solidFill>
              </a:rPr>
              <a:t>Smarthome</a:t>
            </a:r>
            <a:endParaRPr lang="es-AR" sz="1000" b="1">
              <a:solidFill>
                <a:schemeClr val="bg1"/>
              </a:solidFill>
              <a:ea typeface="Calibri"/>
              <a:cs typeface="Calibri"/>
            </a:endParaRPr>
          </a:p>
        </p:txBody>
      </p:sp>
      <p:pic>
        <p:nvPicPr>
          <p:cNvPr id="9" name="Picture 10" descr="A picture containing text, screenshot, diagram, font&#10;&#10;Description automatically generated">
            <a:extLst>
              <a:ext uri="{FF2B5EF4-FFF2-40B4-BE49-F238E27FC236}">
                <a16:creationId xmlns:a16="http://schemas.microsoft.com/office/drawing/2014/main" id="{D4AC3CFF-AB20-DDBE-EA27-F75E2EFA4A46}"/>
              </a:ext>
            </a:extLst>
          </p:cNvPr>
          <p:cNvPicPr>
            <a:picLocks noChangeAspect="1"/>
          </p:cNvPicPr>
          <p:nvPr/>
        </p:nvPicPr>
        <p:blipFill>
          <a:blip r:embed="rId8"/>
          <a:stretch>
            <a:fillRect/>
          </a:stretch>
        </p:blipFill>
        <p:spPr>
          <a:xfrm>
            <a:off x="7505032" y="1719547"/>
            <a:ext cx="2743200" cy="2269222"/>
          </a:xfrm>
          <a:prstGeom prst="rect">
            <a:avLst/>
          </a:prstGeom>
        </p:spPr>
      </p:pic>
      <p:pic>
        <p:nvPicPr>
          <p:cNvPr id="11" name="Picture 11" descr="A picture containing text, font, screenshot, line&#10;&#10;Description automatically generated">
            <a:extLst>
              <a:ext uri="{FF2B5EF4-FFF2-40B4-BE49-F238E27FC236}">
                <a16:creationId xmlns:a16="http://schemas.microsoft.com/office/drawing/2014/main" id="{2774B893-465E-BBD5-3F22-A264C9CA3D03}"/>
              </a:ext>
            </a:extLst>
          </p:cNvPr>
          <p:cNvPicPr>
            <a:picLocks noChangeAspect="1"/>
          </p:cNvPicPr>
          <p:nvPr/>
        </p:nvPicPr>
        <p:blipFill>
          <a:blip r:embed="rId9"/>
          <a:stretch>
            <a:fillRect/>
          </a:stretch>
        </p:blipFill>
        <p:spPr>
          <a:xfrm>
            <a:off x="9550400" y="3375939"/>
            <a:ext cx="2315411" cy="841387"/>
          </a:xfrm>
          <a:prstGeom prst="rect">
            <a:avLst/>
          </a:prstGeom>
        </p:spPr>
      </p:pic>
    </p:spTree>
    <p:extLst>
      <p:ext uri="{BB962C8B-B14F-4D97-AF65-F5344CB8AC3E}">
        <p14:creationId xmlns:p14="http://schemas.microsoft.com/office/powerpoint/2010/main" val="233871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121338"/>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035B270A-93F4-AC51-DC31-D43EC4E7069B}"/>
              </a:ext>
            </a:extLst>
          </p:cNvPr>
          <p:cNvSpPr>
            <a:spLocks noGrp="1"/>
          </p:cNvSpPr>
          <p:nvPr>
            <p:ph type="ctrTitle"/>
          </p:nvPr>
        </p:nvSpPr>
        <p:spPr>
          <a:xfrm>
            <a:off x="696000" y="-214770"/>
            <a:ext cx="10800000" cy="2167980"/>
          </a:xfrm>
        </p:spPr>
        <p:txBody>
          <a:bodyPr>
            <a:normAutofit/>
          </a:bodyPr>
          <a:lstStyle/>
          <a:p>
            <a:pPr algn="l"/>
            <a:r>
              <a:rPr lang="es-AR"/>
              <a:t>Salas</a:t>
            </a:r>
          </a:p>
        </p:txBody>
      </p:sp>
      <p:sp>
        <p:nvSpPr>
          <p:cNvPr id="18" name="CuadroTexto 17">
            <a:extLst>
              <a:ext uri="{FF2B5EF4-FFF2-40B4-BE49-F238E27FC236}">
                <a16:creationId xmlns:a16="http://schemas.microsoft.com/office/drawing/2014/main" id="{5D673F9A-4805-12EE-00C6-FADC9C24E55E}"/>
              </a:ext>
            </a:extLst>
          </p:cNvPr>
          <p:cNvSpPr txBox="1"/>
          <p:nvPr/>
        </p:nvSpPr>
        <p:spPr>
          <a:xfrm>
            <a:off x="3659037" y="2503237"/>
            <a:ext cx="10684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2</a:t>
            </a:r>
            <a:endParaRPr lang="es-ES"/>
          </a:p>
        </p:txBody>
      </p:sp>
      <p:sp>
        <p:nvSpPr>
          <p:cNvPr id="19" name="CuadroTexto 18">
            <a:extLst>
              <a:ext uri="{FF2B5EF4-FFF2-40B4-BE49-F238E27FC236}">
                <a16:creationId xmlns:a16="http://schemas.microsoft.com/office/drawing/2014/main" id="{C485985D-8322-80E8-64BE-8D8809270DD1}"/>
              </a:ext>
            </a:extLst>
          </p:cNvPr>
          <p:cNvSpPr txBox="1"/>
          <p:nvPr/>
        </p:nvSpPr>
        <p:spPr>
          <a:xfrm>
            <a:off x="5636374" y="2540108"/>
            <a:ext cx="12443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3</a:t>
            </a:r>
            <a:endParaRPr lang="es-ES"/>
          </a:p>
        </p:txBody>
      </p:sp>
      <p:sp>
        <p:nvSpPr>
          <p:cNvPr id="20" name="CuadroTexto 19">
            <a:extLst>
              <a:ext uri="{FF2B5EF4-FFF2-40B4-BE49-F238E27FC236}">
                <a16:creationId xmlns:a16="http://schemas.microsoft.com/office/drawing/2014/main" id="{D7BAC31F-E78C-92D2-004E-9DCA738B863A}"/>
              </a:ext>
            </a:extLst>
          </p:cNvPr>
          <p:cNvSpPr txBox="1"/>
          <p:nvPr/>
        </p:nvSpPr>
        <p:spPr>
          <a:xfrm>
            <a:off x="1791962" y="2503237"/>
            <a:ext cx="967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1</a:t>
            </a:r>
            <a:endParaRPr lang="es-ES"/>
          </a:p>
        </p:txBody>
      </p:sp>
      <p:sp>
        <p:nvSpPr>
          <p:cNvPr id="3" name="Rectangle: Rounded Corners 9">
            <a:extLst>
              <a:ext uri="{FF2B5EF4-FFF2-40B4-BE49-F238E27FC236}">
                <a16:creationId xmlns:a16="http://schemas.microsoft.com/office/drawing/2014/main" id="{8C6018F5-7DC6-484E-635D-F9E230FE4165}"/>
              </a:ext>
            </a:extLst>
          </p:cNvPr>
          <p:cNvSpPr/>
          <p:nvPr/>
        </p:nvSpPr>
        <p:spPr>
          <a:xfrm>
            <a:off x="3185166" y="3043944"/>
            <a:ext cx="1860973" cy="3104845"/>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45720" rtlCol="0" anchor="t"/>
          <a:lstStyle/>
          <a:p>
            <a:r>
              <a:rPr lang="en-US" sz="1100" err="1">
                <a:latin typeface="Roboto"/>
                <a:ea typeface="+mn-lt"/>
                <a:cs typeface="+mn-lt"/>
              </a:rPr>
              <a:t>Servicio</a:t>
            </a:r>
            <a:r>
              <a:rPr lang="en-US" sz="1100">
                <a:latin typeface="Roboto"/>
                <a:ea typeface="+mn-lt"/>
                <a:cs typeface="+mn-lt"/>
              </a:rPr>
              <a:t> Fijo</a:t>
            </a:r>
            <a:endParaRPr lang="en-US"/>
          </a:p>
          <a:p>
            <a:endParaRPr lang="en-US" sz="1100">
              <a:solidFill>
                <a:srgbClr val="FFFFFF"/>
              </a:solidFill>
              <a:latin typeface="Roboto"/>
              <a:ea typeface="+mn-lt"/>
              <a:cs typeface="+mn-lt"/>
            </a:endParaRPr>
          </a:p>
          <a:p>
            <a:endParaRPr lang="en-US" sz="1100">
              <a:solidFill>
                <a:srgbClr val="FFFFFF"/>
              </a:solidFill>
              <a:latin typeface="Roboto"/>
              <a:ea typeface="+mn-lt"/>
              <a:cs typeface="+mn-lt"/>
            </a:endParaRPr>
          </a:p>
          <a:p>
            <a:pPr marL="171450" indent="-171450">
              <a:buFont typeface="Arial"/>
              <a:buChar char="•"/>
            </a:pPr>
            <a:r>
              <a:rPr lang="en-US" sz="1000">
                <a:solidFill>
                  <a:srgbClr val="BC3CF9"/>
                </a:solidFill>
                <a:ea typeface="+mn-lt"/>
                <a:cs typeface="+mn-lt"/>
              </a:rPr>
              <a:t>VCCAP</a:t>
            </a:r>
            <a:endParaRPr lang="en-US" sz="1000">
              <a:solidFill>
                <a:srgbClr val="FFFFFF"/>
              </a:solidFill>
              <a:ea typeface="+mn-lt"/>
              <a:cs typeface="+mn-lt"/>
            </a:endParaRPr>
          </a:p>
          <a:p>
            <a:pPr marL="171450" indent="-171450">
              <a:buFont typeface="Arial"/>
              <a:buChar char="•"/>
            </a:pPr>
            <a:r>
              <a:rPr lang="en-US" sz="1000">
                <a:solidFill>
                  <a:srgbClr val="BC3CF9"/>
                </a:solidFill>
                <a:ea typeface="+mn-lt"/>
                <a:cs typeface="+mn-lt"/>
              </a:rPr>
              <a:t>VBNG</a:t>
            </a:r>
          </a:p>
          <a:p>
            <a:pPr marL="171450" indent="-171450">
              <a:buFont typeface="Arial"/>
              <a:buChar char="•"/>
            </a:pPr>
            <a:r>
              <a:rPr lang="en-US" sz="1000">
                <a:solidFill>
                  <a:srgbClr val="BC3CF9"/>
                </a:solidFill>
                <a:ea typeface="+mn-lt"/>
                <a:cs typeface="+mn-lt"/>
              </a:rPr>
              <a:t>INFRACO</a:t>
            </a:r>
          </a:p>
          <a:p>
            <a:pPr marL="171450" indent="-171450">
              <a:buFont typeface="Arial"/>
              <a:buChar char="•"/>
            </a:pPr>
            <a:r>
              <a:rPr lang="en-US" sz="1000" err="1">
                <a:solidFill>
                  <a:srgbClr val="BC3CF9"/>
                </a:solidFill>
                <a:cs typeface="Calibri"/>
              </a:rPr>
              <a:t>Optimización</a:t>
            </a:r>
            <a:r>
              <a:rPr lang="en-US" sz="1000">
                <a:solidFill>
                  <a:srgbClr val="BC3CF9"/>
                </a:solidFill>
                <a:cs typeface="Calibri"/>
              </a:rPr>
              <a:t> </a:t>
            </a:r>
            <a:r>
              <a:rPr lang="en-US" sz="1000" err="1">
                <a:solidFill>
                  <a:srgbClr val="BC3CF9"/>
                </a:solidFill>
                <a:cs typeface="Calibri"/>
              </a:rPr>
              <a:t>diseño</a:t>
            </a:r>
            <a:r>
              <a:rPr lang="en-US" sz="1000">
                <a:solidFill>
                  <a:srgbClr val="BC3CF9"/>
                </a:solidFill>
                <a:cs typeface="Calibri"/>
              </a:rPr>
              <a:t> planta externa FTTH (con STEM)</a:t>
            </a:r>
            <a:endParaRPr lang="en-US" sz="1000">
              <a:solidFill>
                <a:srgbClr val="BC3CF9"/>
              </a:solidFill>
              <a:ea typeface="Calibri"/>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endParaRPr lang="en-US" sz="1100">
              <a:solidFill>
                <a:srgbClr val="FFFFFF"/>
              </a:solidFill>
              <a:cs typeface="Calibri"/>
            </a:endParaRPr>
          </a:p>
          <a:p>
            <a:endParaRPr lang="en-US" sz="1100">
              <a:cs typeface="Calibri"/>
            </a:endParaRPr>
          </a:p>
          <a:p>
            <a:endParaRPr lang="en-US" sz="1100">
              <a:cs typeface="Calibri"/>
            </a:endParaRPr>
          </a:p>
          <a:p>
            <a:endParaRPr lang="en-US" sz="1100">
              <a:cs typeface="Calibri"/>
            </a:endParaRPr>
          </a:p>
          <a:p>
            <a:endParaRPr lang="en-US" sz="1100">
              <a:cs typeface="Calibri"/>
            </a:endParaRPr>
          </a:p>
        </p:txBody>
      </p:sp>
      <p:sp>
        <p:nvSpPr>
          <p:cNvPr id="8" name="Rectangle: Rounded Corners 9">
            <a:extLst>
              <a:ext uri="{FF2B5EF4-FFF2-40B4-BE49-F238E27FC236}">
                <a16:creationId xmlns:a16="http://schemas.microsoft.com/office/drawing/2014/main" id="{3E95A953-177F-2F3D-07A2-6D7FEC2D9447}"/>
              </a:ext>
            </a:extLst>
          </p:cNvPr>
          <p:cNvSpPr/>
          <p:nvPr/>
        </p:nvSpPr>
        <p:spPr>
          <a:xfrm>
            <a:off x="1242384" y="3047004"/>
            <a:ext cx="1860973" cy="3130918"/>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0" rtlCol="0" anchor="t"/>
          <a:lstStyle/>
          <a:p>
            <a:r>
              <a:rPr lang="en-US" sz="1100">
                <a:latin typeface="Roboto"/>
                <a:ea typeface="+mn-lt"/>
                <a:cs typeface="+mn-lt"/>
              </a:rPr>
              <a:t>IDTT</a:t>
            </a:r>
            <a:endParaRPr lang="en-US" sz="1000">
              <a:latin typeface="Roboto"/>
              <a:ea typeface="Roboto"/>
              <a:cs typeface="+mn-lt"/>
            </a:endParaRPr>
          </a:p>
          <a:p>
            <a:endParaRPr lang="en-US" sz="1000">
              <a:solidFill>
                <a:srgbClr val="FFFFFF"/>
              </a:solidFill>
              <a:latin typeface="Roboto"/>
              <a:ea typeface="+mn-lt"/>
              <a:cs typeface="+mn-lt"/>
            </a:endParaRPr>
          </a:p>
          <a:p>
            <a:endParaRPr lang="en-US" sz="1000">
              <a:solidFill>
                <a:srgbClr val="FFFFFF"/>
              </a:solidFill>
              <a:latin typeface="Roboto"/>
              <a:ea typeface="+mn-lt"/>
              <a:cs typeface="+mn-lt"/>
            </a:endParaRPr>
          </a:p>
          <a:p>
            <a:pPr marL="57150" indent="-57150">
              <a:buFont typeface="Arial"/>
              <a:buChar char="•"/>
            </a:pPr>
            <a:r>
              <a:rPr lang="es-ES" sz="1000">
                <a:solidFill>
                  <a:srgbClr val="BC3CF9"/>
                </a:solidFill>
                <a:latin typeface="Calibri"/>
                <a:ea typeface="+mn-lt"/>
                <a:cs typeface="+mn-lt"/>
              </a:rPr>
              <a:t>Regionalización RMT (IMO + FMO)</a:t>
            </a:r>
          </a:p>
          <a:p>
            <a:pPr marL="57150" indent="-57150">
              <a:buFont typeface="Arial"/>
              <a:buChar char="•"/>
            </a:pPr>
            <a:r>
              <a:rPr lang="es-ES" sz="1000" err="1">
                <a:solidFill>
                  <a:srgbClr val="BC3CF9"/>
                </a:solidFill>
                <a:latin typeface="Calibri"/>
                <a:ea typeface="+mn-lt"/>
                <a:cs typeface="+mn-lt"/>
              </a:rPr>
              <a:t>Frameworks</a:t>
            </a:r>
            <a:r>
              <a:rPr lang="es-ES" sz="1000">
                <a:solidFill>
                  <a:srgbClr val="BC3CF9"/>
                </a:solidFill>
                <a:latin typeface="Calibri"/>
                <a:ea typeface="+mn-lt"/>
                <a:cs typeface="+mn-lt"/>
              </a:rPr>
              <a:t> de </a:t>
            </a:r>
            <a:r>
              <a:rPr lang="es-ES" sz="1000" err="1">
                <a:solidFill>
                  <a:srgbClr val="BC3CF9"/>
                </a:solidFill>
                <a:latin typeface="Calibri"/>
                <a:ea typeface="+mn-lt"/>
                <a:cs typeface="+mn-lt"/>
              </a:rPr>
              <a:t>Orq</a:t>
            </a:r>
            <a:r>
              <a:rPr lang="es-ES" sz="1000">
                <a:solidFill>
                  <a:srgbClr val="BC3CF9"/>
                </a:solidFill>
                <a:latin typeface="Calibri"/>
                <a:ea typeface="+mn-lt"/>
                <a:cs typeface="+mn-lt"/>
              </a:rPr>
              <a:t>/</a:t>
            </a:r>
            <a:r>
              <a:rPr lang="es-ES" sz="1000" err="1">
                <a:solidFill>
                  <a:srgbClr val="BC3CF9"/>
                </a:solidFill>
                <a:latin typeface="Calibri"/>
                <a:ea typeface="+mn-lt"/>
                <a:cs typeface="+mn-lt"/>
              </a:rPr>
              <a:t>Obs</a:t>
            </a:r>
            <a:r>
              <a:rPr lang="es-ES" sz="1000">
                <a:solidFill>
                  <a:srgbClr val="BC3CF9"/>
                </a:solidFill>
                <a:latin typeface="Calibri"/>
                <a:ea typeface="+mn-lt"/>
                <a:cs typeface="+mn-lt"/>
              </a:rPr>
              <a:t>. para RFP</a:t>
            </a:r>
          </a:p>
          <a:p>
            <a:pPr marL="57150" indent="-57150">
              <a:buFont typeface="Arial"/>
              <a:buChar char="•"/>
            </a:pPr>
            <a:r>
              <a:rPr lang="es-ES" sz="1000">
                <a:solidFill>
                  <a:srgbClr val="BC3CF9"/>
                </a:solidFill>
                <a:latin typeface="Calibri"/>
                <a:ea typeface="+mn-lt"/>
                <a:cs typeface="+mn-lt"/>
              </a:rPr>
              <a:t>Avance de IMO con ISIS @Q2</a:t>
            </a:r>
          </a:p>
          <a:p>
            <a:pPr marL="57150" indent="-57150">
              <a:buFont typeface="Arial"/>
              <a:buChar char="•"/>
            </a:pPr>
            <a:r>
              <a:rPr lang="es-ES" sz="1000">
                <a:solidFill>
                  <a:srgbClr val="BC3CF9"/>
                </a:solidFill>
                <a:latin typeface="Calibri"/>
                <a:ea typeface="+mn-lt"/>
                <a:cs typeface="+mn-lt"/>
              </a:rPr>
              <a:t>NBI óptica @Q2</a:t>
            </a:r>
          </a:p>
          <a:p>
            <a:pPr marL="57150" indent="-57150">
              <a:buFont typeface="Arial"/>
              <a:buChar char="•"/>
            </a:pPr>
            <a:r>
              <a:rPr lang="es-ES" sz="1000">
                <a:solidFill>
                  <a:srgbClr val="BC3CF9"/>
                </a:solidFill>
                <a:latin typeface="Calibri"/>
                <a:ea typeface="+mn-lt"/>
                <a:cs typeface="+mn-lt"/>
              </a:rPr>
              <a:t>Evolución </a:t>
            </a:r>
            <a:r>
              <a:rPr lang="es-ES" sz="1000" err="1">
                <a:solidFill>
                  <a:srgbClr val="BC3CF9"/>
                </a:solidFill>
                <a:latin typeface="Calibri"/>
                <a:ea typeface="+mn-lt"/>
                <a:cs typeface="+mn-lt"/>
              </a:rPr>
              <a:t>Datacenter</a:t>
            </a:r>
            <a:r>
              <a:rPr lang="es-ES" sz="1000">
                <a:solidFill>
                  <a:srgbClr val="BC3CF9"/>
                </a:solidFill>
                <a:latin typeface="Calibri"/>
                <a:ea typeface="+mn-lt"/>
                <a:cs typeface="+mn-lt"/>
              </a:rPr>
              <a:t> – Cloud Telecom</a:t>
            </a:r>
          </a:p>
          <a:p>
            <a:endParaRPr lang="es-ES" sz="1000">
              <a:solidFill>
                <a:srgbClr val="BC3CF9"/>
              </a:solidFill>
              <a:latin typeface="Calibri"/>
              <a:ea typeface="+mn-lt"/>
              <a:cs typeface="+mn-lt"/>
            </a:endParaRPr>
          </a:p>
          <a:p>
            <a:pPr marL="57150" indent="-57150">
              <a:buFont typeface="Arial"/>
              <a:buChar char="•"/>
            </a:pPr>
            <a:endParaRPr lang="es-ES" sz="1000">
              <a:solidFill>
                <a:srgbClr val="BC3CF9"/>
              </a:solidFill>
              <a:latin typeface="Calibri"/>
              <a:ea typeface="+mn-lt"/>
              <a:cs typeface="+mn-lt"/>
            </a:endParaRPr>
          </a:p>
          <a:p>
            <a:pPr marL="57150" indent="-57150">
              <a:buFont typeface="Arial"/>
              <a:buChar char="•"/>
            </a:pPr>
            <a:endParaRPr lang="es-ES" sz="1000">
              <a:solidFill>
                <a:srgbClr val="BC3CF9"/>
              </a:solidFill>
              <a:latin typeface="Calibri"/>
              <a:ea typeface="+mn-lt"/>
              <a:cs typeface="+mn-lt"/>
            </a:endParaRPr>
          </a:p>
          <a:p>
            <a:pPr marL="57150" indent="-57150">
              <a:buFont typeface="Arial"/>
              <a:buChar char="•"/>
            </a:pPr>
            <a:endParaRPr lang="es-ES" sz="1000">
              <a:solidFill>
                <a:srgbClr val="BC3CF9"/>
              </a:solidFill>
              <a:latin typeface="Calibri"/>
              <a:ea typeface="+mn-lt"/>
              <a:cs typeface="+mn-lt"/>
            </a:endParaRPr>
          </a:p>
          <a:p>
            <a:pPr marL="57150" indent="-57150">
              <a:buFont typeface="Arial"/>
              <a:buChar char="•"/>
            </a:pPr>
            <a:endParaRPr lang="es-ES" sz="1000">
              <a:solidFill>
                <a:srgbClr val="BC3CF9"/>
              </a:solidFill>
              <a:latin typeface="Calibri"/>
              <a:ea typeface="+mn-lt"/>
              <a:cs typeface="+mn-lt"/>
            </a:endParaRPr>
          </a:p>
        </p:txBody>
      </p:sp>
      <p:sp>
        <p:nvSpPr>
          <p:cNvPr id="12" name="Rectangle: Rounded Corners 9">
            <a:extLst>
              <a:ext uri="{FF2B5EF4-FFF2-40B4-BE49-F238E27FC236}">
                <a16:creationId xmlns:a16="http://schemas.microsoft.com/office/drawing/2014/main" id="{0ECC268C-A7EF-F3AE-E2FE-A6CD7266ED5C}"/>
              </a:ext>
            </a:extLst>
          </p:cNvPr>
          <p:cNvSpPr/>
          <p:nvPr/>
        </p:nvSpPr>
        <p:spPr>
          <a:xfrm>
            <a:off x="7112537" y="3020029"/>
            <a:ext cx="1860973" cy="3141086"/>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45720" rtlCol="0" anchor="t"/>
          <a:lstStyle/>
          <a:p>
            <a:r>
              <a:rPr lang="en-US" sz="1100">
                <a:latin typeface="Roboto"/>
                <a:ea typeface="+mn-lt"/>
                <a:cs typeface="+mn-lt"/>
              </a:rPr>
              <a:t>Multimedia &amp; </a:t>
            </a:r>
          </a:p>
          <a:p>
            <a:r>
              <a:rPr lang="en-US" sz="1100">
                <a:latin typeface="Roboto"/>
                <a:ea typeface="+mn-lt"/>
                <a:cs typeface="+mn-lt"/>
              </a:rPr>
              <a:t>Sistemas Embebidos</a:t>
            </a:r>
            <a:endParaRPr lang="en-US" sz="1100">
              <a:solidFill>
                <a:srgbClr val="FFFFFF"/>
              </a:solidFill>
              <a:latin typeface="Roboto"/>
              <a:ea typeface="+mn-lt"/>
              <a:cs typeface="+mn-lt"/>
            </a:endParaRPr>
          </a:p>
          <a:p>
            <a:endParaRPr lang="en-US" sz="1100">
              <a:solidFill>
                <a:srgbClr val="FFFFFF"/>
              </a:solidFill>
              <a:latin typeface="Roboto"/>
              <a:ea typeface="Calibri"/>
              <a:cs typeface="Calibri" panose="020F0502020204030204"/>
            </a:endParaRPr>
          </a:p>
          <a:p>
            <a:pPr marL="171450" indent="-171450">
              <a:buFont typeface="Arial"/>
              <a:buChar char="•"/>
            </a:pPr>
            <a:r>
              <a:rPr lang="en-US" sz="1000" err="1">
                <a:solidFill>
                  <a:srgbClr val="BC3CF9"/>
                </a:solidFill>
                <a:ea typeface="Calibri"/>
                <a:cs typeface="Calibri" panose="020F0502020204030204"/>
              </a:rPr>
              <a:t>Clasificación</a:t>
            </a:r>
            <a:r>
              <a:rPr lang="en-US" sz="1000">
                <a:solidFill>
                  <a:srgbClr val="BC3CF9"/>
                </a:solidFill>
                <a:ea typeface="Calibri"/>
                <a:cs typeface="Calibri" panose="020F0502020204030204"/>
              </a:rPr>
              <a:t> de audios para </a:t>
            </a:r>
            <a:r>
              <a:rPr lang="en-US" sz="1000" err="1">
                <a:solidFill>
                  <a:srgbClr val="BC3CF9"/>
                </a:solidFill>
                <a:ea typeface="Calibri"/>
                <a:cs typeface="Calibri" panose="020F0502020204030204"/>
              </a:rPr>
              <a:t>SmartHome</a:t>
            </a:r>
            <a:r>
              <a:rPr lang="en-US" sz="1000">
                <a:solidFill>
                  <a:srgbClr val="BC3CF9"/>
                </a:solidFill>
                <a:ea typeface="Calibri"/>
                <a:cs typeface="Calibri" panose="020F0502020204030204"/>
              </a:rPr>
              <a:t>.</a:t>
            </a:r>
          </a:p>
          <a:p>
            <a:pPr marL="171450" indent="-171450">
              <a:buFont typeface="Arial"/>
              <a:buChar char="•"/>
            </a:pPr>
            <a:r>
              <a:rPr lang="en-US" sz="1000">
                <a:solidFill>
                  <a:srgbClr val="BC3CF9"/>
                </a:solidFill>
                <a:ea typeface="+mn-lt"/>
                <a:cs typeface="+mn-lt"/>
              </a:rPr>
              <a:t>CDN Token PoC con AWS. </a:t>
            </a:r>
          </a:p>
          <a:p>
            <a:pPr marL="171450" indent="-171450">
              <a:buFont typeface="Arial"/>
              <a:buChar char="•"/>
            </a:pPr>
            <a:r>
              <a:rPr lang="en-US" sz="1000">
                <a:solidFill>
                  <a:srgbClr val="BC3CF9"/>
                </a:solidFill>
                <a:ea typeface="+mn-lt"/>
                <a:cs typeface="+mn-lt"/>
              </a:rPr>
              <a:t>DAI Contextual. </a:t>
            </a:r>
          </a:p>
          <a:p>
            <a:pPr marL="171450" indent="-171450">
              <a:buFont typeface="Arial"/>
              <a:buChar char="•"/>
            </a:pPr>
            <a:r>
              <a:rPr lang="en-US" sz="1000">
                <a:solidFill>
                  <a:srgbClr val="BC3CF9"/>
                </a:solidFill>
                <a:ea typeface="+mn-lt"/>
                <a:cs typeface="+mn-lt"/>
              </a:rPr>
              <a:t>Demo de </a:t>
            </a:r>
            <a:r>
              <a:rPr lang="en-US" sz="1000" err="1">
                <a:solidFill>
                  <a:srgbClr val="BC3CF9"/>
                </a:solidFill>
                <a:ea typeface="+mn-lt"/>
                <a:cs typeface="+mn-lt"/>
              </a:rPr>
              <a:t>mejora</a:t>
            </a:r>
            <a:r>
              <a:rPr lang="en-US" sz="1000">
                <a:solidFill>
                  <a:srgbClr val="BC3CF9"/>
                </a:solidFill>
                <a:ea typeface="+mn-lt"/>
                <a:cs typeface="+mn-lt"/>
              </a:rPr>
              <a:t> de </a:t>
            </a:r>
            <a:r>
              <a:rPr lang="en-US" sz="1000" err="1">
                <a:solidFill>
                  <a:srgbClr val="BC3CF9"/>
                </a:solidFill>
                <a:ea typeface="+mn-lt"/>
                <a:cs typeface="+mn-lt"/>
              </a:rPr>
              <a:t>calidad</a:t>
            </a:r>
            <a:r>
              <a:rPr lang="en-US" sz="1000">
                <a:solidFill>
                  <a:srgbClr val="BC3CF9"/>
                </a:solidFill>
                <a:ea typeface="+mn-lt"/>
                <a:cs typeface="+mn-lt"/>
              </a:rPr>
              <a:t> para </a:t>
            </a:r>
            <a:r>
              <a:rPr lang="en-US" sz="1000" err="1">
                <a:solidFill>
                  <a:srgbClr val="BC3CF9"/>
                </a:solidFill>
                <a:ea typeface="+mn-lt"/>
                <a:cs typeface="+mn-lt"/>
              </a:rPr>
              <a:t>servicios</a:t>
            </a:r>
            <a:r>
              <a:rPr lang="en-US" sz="1000">
                <a:solidFill>
                  <a:srgbClr val="BC3CF9"/>
                </a:solidFill>
                <a:ea typeface="+mn-lt"/>
                <a:cs typeface="+mn-lt"/>
              </a:rPr>
              <a:t> de </a:t>
            </a:r>
            <a:r>
              <a:rPr lang="en-US" sz="1000" err="1">
                <a:solidFill>
                  <a:srgbClr val="BC3CF9"/>
                </a:solidFill>
                <a:ea typeface="+mn-lt"/>
                <a:cs typeface="+mn-lt"/>
              </a:rPr>
              <a:t>deportes</a:t>
            </a:r>
            <a:r>
              <a:rPr lang="en-US" sz="1000">
                <a:solidFill>
                  <a:srgbClr val="BC3CF9"/>
                </a:solidFill>
                <a:ea typeface="+mn-lt"/>
                <a:cs typeface="+mn-lt"/>
              </a:rPr>
              <a:t>. </a:t>
            </a:r>
          </a:p>
          <a:p>
            <a:pPr marL="171450" indent="-171450">
              <a:buFont typeface="Arial,Sans-Serif"/>
              <a:buChar char="•"/>
            </a:pPr>
            <a:r>
              <a:rPr lang="en-US" sz="1000">
                <a:solidFill>
                  <a:srgbClr val="BC3CF9"/>
                </a:solidFill>
                <a:ea typeface="+mn-lt"/>
                <a:cs typeface="+mn-lt"/>
              </a:rPr>
              <a:t>SH – Tuya - MQ</a:t>
            </a:r>
            <a:endParaRPr lang="en-US" sz="1000">
              <a:ea typeface="+mn-lt"/>
              <a:cs typeface="+mn-lt"/>
            </a:endParaRPr>
          </a:p>
          <a:p>
            <a:pPr marL="171450" indent="-171450">
              <a:buFont typeface="Arial,Sans-Serif"/>
              <a:buChar char="•"/>
            </a:pPr>
            <a:r>
              <a:rPr lang="en-US" sz="1000" err="1">
                <a:solidFill>
                  <a:srgbClr val="BC3CF9"/>
                </a:solidFill>
                <a:ea typeface="+mn-lt"/>
                <a:cs typeface="+mn-lt"/>
              </a:rPr>
              <a:t>Samknows</a:t>
            </a:r>
            <a:endParaRPr lang="en-US" sz="1000">
              <a:ea typeface="+mn-lt"/>
              <a:cs typeface="+mn-lt"/>
            </a:endParaRPr>
          </a:p>
          <a:p>
            <a:pPr marL="171450" indent="-171450">
              <a:buFont typeface="Arial,Sans-Serif"/>
              <a:buChar char="•"/>
            </a:pPr>
            <a:r>
              <a:rPr lang="en-US" sz="1000">
                <a:solidFill>
                  <a:srgbClr val="BC3CF9"/>
                </a:solidFill>
                <a:ea typeface="+mn-lt"/>
                <a:cs typeface="+mn-lt"/>
              </a:rPr>
              <a:t>BCK </a:t>
            </a:r>
            <a:r>
              <a:rPr lang="en-US" sz="1000" err="1">
                <a:solidFill>
                  <a:srgbClr val="BC3CF9"/>
                </a:solidFill>
                <a:ea typeface="+mn-lt"/>
                <a:cs typeface="+mn-lt"/>
              </a:rPr>
              <a:t>celullar</a:t>
            </a:r>
            <a:r>
              <a:rPr lang="en-US" sz="1000">
                <a:solidFill>
                  <a:srgbClr val="BC3CF9"/>
                </a:solidFill>
                <a:ea typeface="+mn-lt"/>
                <a:cs typeface="+mn-lt"/>
              </a:rPr>
              <a:t> CPEs</a:t>
            </a:r>
          </a:p>
          <a:p>
            <a:pPr marL="171450" indent="-171450">
              <a:buFont typeface="Arial,Sans-Serif"/>
              <a:buChar char="•"/>
            </a:pPr>
            <a:r>
              <a:rPr lang="en-US" sz="1000" err="1">
                <a:solidFill>
                  <a:srgbClr val="BC3CF9"/>
                </a:solidFill>
                <a:ea typeface="+mn-lt"/>
                <a:cs typeface="+mn-lt"/>
              </a:rPr>
              <a:t>Asistentes</a:t>
            </a:r>
            <a:r>
              <a:rPr lang="en-US" sz="1000">
                <a:solidFill>
                  <a:srgbClr val="BC3CF9"/>
                </a:solidFill>
                <a:ea typeface="+mn-lt"/>
                <a:cs typeface="+mn-lt"/>
              </a:rPr>
              <a:t> </a:t>
            </a:r>
            <a:r>
              <a:rPr lang="en-US" sz="1000" err="1">
                <a:solidFill>
                  <a:srgbClr val="BC3CF9"/>
                </a:solidFill>
                <a:ea typeface="+mn-lt"/>
                <a:cs typeface="+mn-lt"/>
              </a:rPr>
              <a:t>Virtuales</a:t>
            </a:r>
            <a:endParaRPr lang="en-US" sz="1000" err="1">
              <a:solidFill>
                <a:srgbClr val="BC3CF9"/>
              </a:solidFill>
              <a:cs typeface="Calibri"/>
            </a:endParaRPr>
          </a:p>
          <a:p>
            <a:endParaRPr lang="en-US" sz="1000">
              <a:solidFill>
                <a:srgbClr val="BC3CF9"/>
              </a:solidFill>
              <a:ea typeface="+mn-lt"/>
              <a:cs typeface="+mn-lt"/>
            </a:endParaRPr>
          </a:p>
          <a:p>
            <a:pPr marL="171450" indent="-171450">
              <a:buFont typeface="Arial,Sans-Serif"/>
              <a:buChar char="•"/>
            </a:pPr>
            <a:endParaRPr lang="en-US" sz="1000">
              <a:solidFill>
                <a:srgbClr val="BC3CF9"/>
              </a:solidFill>
              <a:ea typeface="+mn-lt"/>
              <a:cs typeface="+mn-lt"/>
            </a:endParaRPr>
          </a:p>
          <a:p>
            <a:pPr marL="171450" indent="-171450">
              <a:buFont typeface="Arial"/>
              <a:buChar char="•"/>
            </a:pPr>
            <a:endParaRPr lang="en-US" sz="1000">
              <a:solidFill>
                <a:srgbClr val="BC3CF9"/>
              </a:solidFill>
              <a:ea typeface="+mn-lt"/>
              <a:cs typeface="+mn-lt"/>
            </a:endParaRPr>
          </a:p>
        </p:txBody>
      </p:sp>
      <p:sp>
        <p:nvSpPr>
          <p:cNvPr id="22" name="Rectangle: Rounded Corners 9">
            <a:extLst>
              <a:ext uri="{FF2B5EF4-FFF2-40B4-BE49-F238E27FC236}">
                <a16:creationId xmlns:a16="http://schemas.microsoft.com/office/drawing/2014/main" id="{B1FC04F7-9661-6B4D-2DBA-F92AF13CF21B}"/>
              </a:ext>
            </a:extLst>
          </p:cNvPr>
          <p:cNvSpPr/>
          <p:nvPr/>
        </p:nvSpPr>
        <p:spPr>
          <a:xfrm>
            <a:off x="5164537" y="3034714"/>
            <a:ext cx="1846596" cy="3124765"/>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45720" rtlCol="0" anchor="t"/>
          <a:lstStyle/>
          <a:p>
            <a:r>
              <a:rPr lang="en-US" sz="1100" err="1">
                <a:latin typeface="Roboto"/>
                <a:ea typeface="+mn-lt"/>
                <a:cs typeface="+mn-lt"/>
              </a:rPr>
              <a:t>Servicio</a:t>
            </a:r>
            <a:r>
              <a:rPr lang="en-US" sz="1100">
                <a:latin typeface="Roboto"/>
                <a:ea typeface="+mn-lt"/>
                <a:cs typeface="+mn-lt"/>
              </a:rPr>
              <a:t> </a:t>
            </a:r>
            <a:r>
              <a:rPr lang="en-US" sz="1100" err="1">
                <a:latin typeface="Roboto"/>
                <a:ea typeface="+mn-lt"/>
                <a:cs typeface="+mn-lt"/>
              </a:rPr>
              <a:t>Móvil</a:t>
            </a:r>
            <a:endParaRPr lang="en-US" sz="1100">
              <a:latin typeface="Roboto"/>
              <a:ea typeface="+mn-lt"/>
              <a:cs typeface="+mn-lt"/>
            </a:endParaRPr>
          </a:p>
          <a:p>
            <a:endParaRPr lang="en-US" sz="1100">
              <a:solidFill>
                <a:srgbClr val="FFFFFF"/>
              </a:solidFill>
              <a:latin typeface="Roboto"/>
              <a:ea typeface="+mn-lt"/>
              <a:cs typeface="+mn-lt"/>
            </a:endParaRPr>
          </a:p>
          <a:p>
            <a:endParaRPr lang="en-US" sz="1100">
              <a:solidFill>
                <a:srgbClr val="FFFFFF"/>
              </a:solidFill>
              <a:latin typeface="Roboto"/>
              <a:ea typeface="+mn-lt"/>
              <a:cs typeface="+mn-lt"/>
            </a:endParaRPr>
          </a:p>
          <a:p>
            <a:pPr marL="171450" indent="-171450">
              <a:lnSpc>
                <a:spcPct val="100000"/>
              </a:lnSpc>
              <a:spcBef>
                <a:spcPts val="0"/>
              </a:spcBef>
              <a:buFont typeface="Arial" panose="020B0604020202020204" pitchFamily="34" charset="0"/>
              <a:buChar char="•"/>
            </a:pPr>
            <a:r>
              <a:rPr lang="en-US" sz="1000">
                <a:solidFill>
                  <a:srgbClr val="BC3CF9"/>
                </a:solidFill>
                <a:ea typeface="+mn-lt"/>
                <a:cs typeface="+mn-lt"/>
              </a:rPr>
              <a:t>Core </a:t>
            </a:r>
            <a:r>
              <a:rPr lang="en-US" sz="1000" err="1">
                <a:solidFill>
                  <a:srgbClr val="BC3CF9"/>
                </a:solidFill>
                <a:ea typeface="+mn-lt"/>
                <a:cs typeface="+mn-lt"/>
              </a:rPr>
              <a:t>Convergente</a:t>
            </a:r>
            <a:r>
              <a:rPr lang="en-US" sz="1000">
                <a:solidFill>
                  <a:srgbClr val="BC3CF9"/>
                </a:solidFill>
                <a:ea typeface="+mn-lt"/>
                <a:cs typeface="+mn-lt"/>
              </a:rPr>
              <a:t> </a:t>
            </a:r>
          </a:p>
          <a:p>
            <a:pPr marL="171450" indent="-171450">
              <a:buFont typeface="Arial" panose="020B0604020202020204" pitchFamily="34" charset="0"/>
              <a:buChar char="•"/>
            </a:pPr>
            <a:r>
              <a:rPr lang="en-US" sz="1000">
                <a:solidFill>
                  <a:srgbClr val="BC3CF9"/>
                </a:solidFill>
                <a:ea typeface="+mn-lt"/>
                <a:cs typeface="+mn-lt"/>
              </a:rPr>
              <a:t>Nuevo Core B2B</a:t>
            </a:r>
          </a:p>
          <a:p>
            <a:pPr marL="171450" indent="-171450">
              <a:lnSpc>
                <a:spcPct val="100000"/>
              </a:lnSpc>
              <a:spcBef>
                <a:spcPts val="0"/>
              </a:spcBef>
              <a:buFont typeface="Arial" panose="020B0604020202020204" pitchFamily="34" charset="0"/>
              <a:buChar char="•"/>
            </a:pPr>
            <a:r>
              <a:rPr lang="en-US" sz="1000" err="1">
                <a:solidFill>
                  <a:srgbClr val="BC3CF9"/>
                </a:solidFill>
                <a:ea typeface="+mn-lt"/>
                <a:cs typeface="+mn-lt"/>
              </a:rPr>
              <a:t>Exposición</a:t>
            </a:r>
            <a:r>
              <a:rPr lang="en-US" sz="1000">
                <a:solidFill>
                  <a:srgbClr val="BC3CF9"/>
                </a:solidFill>
                <a:ea typeface="+mn-lt"/>
                <a:cs typeface="+mn-lt"/>
              </a:rPr>
              <a:t> de </a:t>
            </a:r>
            <a:r>
              <a:rPr lang="en-US" sz="1000" err="1">
                <a:solidFill>
                  <a:srgbClr val="BC3CF9"/>
                </a:solidFill>
                <a:ea typeface="+mn-lt"/>
                <a:cs typeface="+mn-lt"/>
              </a:rPr>
              <a:t>Servicios</a:t>
            </a:r>
            <a:endParaRPr lang="en-US" sz="1000">
              <a:solidFill>
                <a:srgbClr val="BC3CF9"/>
              </a:solidFill>
              <a:ea typeface="+mn-lt"/>
              <a:cs typeface="+mn-lt"/>
            </a:endParaRPr>
          </a:p>
          <a:p>
            <a:pPr marL="171450" indent="-171450">
              <a:lnSpc>
                <a:spcPct val="100000"/>
              </a:lnSpc>
              <a:spcBef>
                <a:spcPts val="0"/>
              </a:spcBef>
              <a:buFont typeface="Arial" panose="020B0604020202020204" pitchFamily="34" charset="0"/>
              <a:buChar char="•"/>
            </a:pPr>
            <a:r>
              <a:rPr lang="en-US" sz="1000">
                <a:solidFill>
                  <a:srgbClr val="BC3CF9"/>
                </a:solidFill>
                <a:ea typeface="+mn-lt"/>
                <a:cs typeface="+mn-lt"/>
              </a:rPr>
              <a:t>Network Slice</a:t>
            </a:r>
          </a:p>
          <a:p>
            <a:pPr marL="171450" indent="-171450">
              <a:lnSpc>
                <a:spcPct val="100000"/>
              </a:lnSpc>
              <a:spcBef>
                <a:spcPts val="0"/>
              </a:spcBef>
              <a:buFont typeface="Arial" panose="020B0604020202020204" pitchFamily="34" charset="0"/>
              <a:buChar char="•"/>
            </a:pPr>
            <a:r>
              <a:rPr lang="en-US" sz="1000">
                <a:solidFill>
                  <a:srgbClr val="BC3CF9"/>
                </a:solidFill>
                <a:ea typeface="+mn-lt"/>
                <a:cs typeface="+mn-lt"/>
              </a:rPr>
              <a:t>Redes Privadas </a:t>
            </a:r>
          </a:p>
          <a:p>
            <a:pPr marL="171450" indent="-171450">
              <a:buFont typeface="Arial" panose="020B0604020202020204" pitchFamily="34" charset="0"/>
              <a:buChar char="•"/>
            </a:pPr>
            <a:r>
              <a:rPr lang="en-US" sz="1000">
                <a:solidFill>
                  <a:srgbClr val="BC3CF9"/>
                </a:solidFill>
                <a:ea typeface="+mn-lt"/>
                <a:cs typeface="+mn-lt"/>
              </a:rPr>
              <a:t>MCPTT</a:t>
            </a:r>
          </a:p>
          <a:p>
            <a:pPr marL="171450" indent="-171450">
              <a:lnSpc>
                <a:spcPct val="100000"/>
              </a:lnSpc>
              <a:spcBef>
                <a:spcPts val="0"/>
              </a:spcBef>
              <a:buFont typeface="Arial" panose="020B0604020202020204" pitchFamily="34" charset="0"/>
              <a:buChar char="•"/>
            </a:pPr>
            <a:r>
              <a:rPr lang="en-US" sz="1000">
                <a:solidFill>
                  <a:srgbClr val="BC3CF9"/>
                </a:solidFill>
                <a:ea typeface="+mn-lt"/>
                <a:cs typeface="+mn-lt"/>
              </a:rPr>
              <a:t>V-RAN</a:t>
            </a:r>
          </a:p>
          <a:p>
            <a:pPr marL="171450" indent="-171450">
              <a:lnSpc>
                <a:spcPct val="100000"/>
              </a:lnSpc>
              <a:spcBef>
                <a:spcPts val="0"/>
              </a:spcBef>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endParaRPr lang="en-US" sz="1000">
              <a:solidFill>
                <a:srgbClr val="BC3CF9"/>
              </a:solidFill>
              <a:ea typeface="+mn-lt"/>
              <a:cs typeface="+mn-lt"/>
            </a:endParaRPr>
          </a:p>
          <a:p>
            <a:pPr marL="171450" indent="-171450">
              <a:buFont typeface="Arial"/>
              <a:buChar char="•"/>
            </a:pPr>
            <a:endParaRPr lang="en-US" sz="1000">
              <a:solidFill>
                <a:srgbClr val="BC3CF9"/>
              </a:solidFill>
              <a:ea typeface="+mn-lt"/>
              <a:cs typeface="+mn-lt"/>
            </a:endParaRPr>
          </a:p>
          <a:p>
            <a:endParaRPr lang="en-US" sz="1000">
              <a:solidFill>
                <a:srgbClr val="BC3CF9"/>
              </a:solidFill>
              <a:ea typeface="+mn-lt"/>
              <a:cs typeface="+mn-lt"/>
            </a:endParaRPr>
          </a:p>
        </p:txBody>
      </p:sp>
      <p:sp>
        <p:nvSpPr>
          <p:cNvPr id="28" name="CuadroTexto 27">
            <a:extLst>
              <a:ext uri="{FF2B5EF4-FFF2-40B4-BE49-F238E27FC236}">
                <a16:creationId xmlns:a16="http://schemas.microsoft.com/office/drawing/2014/main" id="{284A63E0-C744-27FF-4734-89F167C95202}"/>
              </a:ext>
            </a:extLst>
          </p:cNvPr>
          <p:cNvSpPr txBox="1"/>
          <p:nvPr/>
        </p:nvSpPr>
        <p:spPr>
          <a:xfrm>
            <a:off x="9458664" y="2503236"/>
            <a:ext cx="12443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5 </a:t>
            </a:r>
            <a:endParaRPr lang="es-ES"/>
          </a:p>
        </p:txBody>
      </p:sp>
      <p:sp>
        <p:nvSpPr>
          <p:cNvPr id="29" name="CuadroTexto 28">
            <a:extLst>
              <a:ext uri="{FF2B5EF4-FFF2-40B4-BE49-F238E27FC236}">
                <a16:creationId xmlns:a16="http://schemas.microsoft.com/office/drawing/2014/main" id="{32ED7B04-2E0B-A16C-C5E0-06ABD8C294C8}"/>
              </a:ext>
            </a:extLst>
          </p:cNvPr>
          <p:cNvSpPr txBox="1"/>
          <p:nvPr/>
        </p:nvSpPr>
        <p:spPr>
          <a:xfrm>
            <a:off x="7519253" y="2540107"/>
            <a:ext cx="967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4</a:t>
            </a:r>
            <a:endParaRPr lang="es-ES">
              <a:cs typeface="Calibri"/>
            </a:endParaRPr>
          </a:p>
        </p:txBody>
      </p:sp>
      <p:sp>
        <p:nvSpPr>
          <p:cNvPr id="2" name="Rectangle: Rounded Corners 9">
            <a:extLst>
              <a:ext uri="{FF2B5EF4-FFF2-40B4-BE49-F238E27FC236}">
                <a16:creationId xmlns:a16="http://schemas.microsoft.com/office/drawing/2014/main" id="{D004118A-225D-4CD9-3646-B277EA038C9A}"/>
              </a:ext>
            </a:extLst>
          </p:cNvPr>
          <p:cNvSpPr/>
          <p:nvPr/>
        </p:nvSpPr>
        <p:spPr>
          <a:xfrm>
            <a:off x="9089785" y="3052864"/>
            <a:ext cx="1849768" cy="3149348"/>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45720" rtlCol="0" anchor="t"/>
          <a:lstStyle/>
          <a:p>
            <a:r>
              <a:rPr lang="en-US" sz="1100">
                <a:latin typeface="Roboto"/>
                <a:ea typeface="+mn-lt"/>
                <a:cs typeface="+mn-lt"/>
              </a:rPr>
              <a:t>STEM &amp; </a:t>
            </a:r>
            <a:endParaRPr lang="en-US" err="1">
              <a:latin typeface="Calibri" panose="020F0502020204030204"/>
              <a:ea typeface="+mn-lt"/>
              <a:cs typeface="+mn-lt"/>
            </a:endParaRPr>
          </a:p>
          <a:p>
            <a:r>
              <a:rPr lang="en-US" sz="1100" err="1">
                <a:latin typeface="Roboto"/>
                <a:ea typeface="+mn-lt"/>
                <a:cs typeface="+mn-lt"/>
              </a:rPr>
              <a:t>Plataformas</a:t>
            </a:r>
            <a:endParaRPr lang="en-US" err="1">
              <a:ea typeface="Calibri"/>
              <a:cs typeface="Calibri"/>
            </a:endParaRPr>
          </a:p>
          <a:p>
            <a:endParaRPr lang="en-US" sz="1100">
              <a:solidFill>
                <a:srgbClr val="FFFFFF"/>
              </a:solidFill>
              <a:latin typeface="Roboto"/>
              <a:cs typeface="Calibri"/>
            </a:endParaRPr>
          </a:p>
          <a:p>
            <a:pPr marL="171450" indent="-171450">
              <a:buFont typeface="Arial"/>
              <a:buChar char="•"/>
            </a:pPr>
            <a:r>
              <a:rPr lang="en-US" sz="1000" err="1">
                <a:solidFill>
                  <a:srgbClr val="BC3CF9"/>
                </a:solidFill>
                <a:cs typeface="Calibri"/>
              </a:rPr>
              <a:t>Clasificación</a:t>
            </a:r>
            <a:r>
              <a:rPr lang="en-US" sz="1000">
                <a:solidFill>
                  <a:srgbClr val="BC3CF9"/>
                </a:solidFill>
                <a:cs typeface="Calibri"/>
              </a:rPr>
              <a:t> de chats -  Canales </a:t>
            </a:r>
            <a:r>
              <a:rPr lang="en-US" sz="1000" err="1">
                <a:solidFill>
                  <a:srgbClr val="BC3CF9"/>
                </a:solidFill>
                <a:cs typeface="Calibri"/>
              </a:rPr>
              <a:t>Digitales</a:t>
            </a:r>
            <a:r>
              <a:rPr lang="en-US" sz="1000">
                <a:solidFill>
                  <a:srgbClr val="BC3CF9"/>
                </a:solidFill>
                <a:cs typeface="Calibri"/>
              </a:rPr>
              <a:t> (CCDD).</a:t>
            </a:r>
            <a:endParaRPr lang="en-US" sz="1000">
              <a:solidFill>
                <a:srgbClr val="BC3CF9"/>
              </a:solidFill>
              <a:ea typeface="Calibri"/>
              <a:cs typeface="Calibri"/>
            </a:endParaRPr>
          </a:p>
          <a:p>
            <a:pPr marL="171450" indent="-171450">
              <a:buFont typeface="Arial,Sans-Serif"/>
              <a:buChar char="•"/>
            </a:pPr>
            <a:r>
              <a:rPr lang="en-US" sz="1000" err="1">
                <a:solidFill>
                  <a:srgbClr val="BC3CF9"/>
                </a:solidFill>
                <a:ea typeface="Calibri"/>
                <a:cs typeface="Calibri"/>
              </a:rPr>
              <a:t>Monitoreo</a:t>
            </a:r>
            <a:r>
              <a:rPr lang="en-US" sz="1000">
                <a:solidFill>
                  <a:srgbClr val="BC3CF9"/>
                </a:solidFill>
                <a:ea typeface="Calibri"/>
                <a:cs typeface="Calibri"/>
              </a:rPr>
              <a:t> de </a:t>
            </a:r>
            <a:r>
              <a:rPr lang="en-US" sz="1000" err="1">
                <a:solidFill>
                  <a:srgbClr val="BC3CF9"/>
                </a:solidFill>
                <a:ea typeface="Calibri"/>
                <a:cs typeface="Calibri"/>
              </a:rPr>
              <a:t>Entorno</a:t>
            </a:r>
            <a:r>
              <a:rPr lang="en-US" sz="1000">
                <a:solidFill>
                  <a:srgbClr val="BC3CF9"/>
                </a:solidFill>
                <a:ea typeface="Calibri"/>
                <a:cs typeface="Calibri"/>
              </a:rPr>
              <a:t>.</a:t>
            </a:r>
            <a:endParaRPr lang="en-US"/>
          </a:p>
          <a:p>
            <a:pPr marL="171450" indent="-171450">
              <a:buFont typeface="Arial,Sans-Serif"/>
              <a:buChar char="•"/>
            </a:pPr>
            <a:r>
              <a:rPr lang="en-US" sz="1000" err="1">
                <a:solidFill>
                  <a:srgbClr val="BC3CF9"/>
                </a:solidFill>
                <a:cs typeface="Calibri"/>
              </a:rPr>
              <a:t>Solución</a:t>
            </a:r>
            <a:r>
              <a:rPr lang="en-US" sz="1000">
                <a:solidFill>
                  <a:srgbClr val="BC3CF9"/>
                </a:solidFill>
                <a:cs typeface="Calibri"/>
              </a:rPr>
              <a:t> </a:t>
            </a:r>
            <a:r>
              <a:rPr lang="en-US" sz="1000" err="1">
                <a:solidFill>
                  <a:srgbClr val="BC3CF9"/>
                </a:solidFill>
                <a:cs typeface="Calibri"/>
              </a:rPr>
              <a:t>Propia</a:t>
            </a:r>
            <a:r>
              <a:rPr lang="en-US" sz="1000">
                <a:solidFill>
                  <a:srgbClr val="BC3CF9"/>
                </a:solidFill>
                <a:cs typeface="Calibri"/>
              </a:rPr>
              <a:t> de </a:t>
            </a:r>
            <a:r>
              <a:rPr lang="en-US" sz="1000" err="1">
                <a:solidFill>
                  <a:srgbClr val="BC3CF9"/>
                </a:solidFill>
                <a:cs typeface="Calibri"/>
              </a:rPr>
              <a:t>Inspección</a:t>
            </a:r>
            <a:r>
              <a:rPr lang="en-US" sz="1000">
                <a:solidFill>
                  <a:srgbClr val="BC3CF9"/>
                </a:solidFill>
                <a:cs typeface="Calibri"/>
              </a:rPr>
              <a:t> Visual</a:t>
            </a: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p:txBody>
      </p:sp>
    </p:spTree>
    <p:extLst>
      <p:ext uri="{BB962C8B-B14F-4D97-AF65-F5344CB8AC3E}">
        <p14:creationId xmlns:p14="http://schemas.microsoft.com/office/powerpoint/2010/main" val="934524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8587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85468" y="1654787"/>
            <a:ext cx="10800000" cy="1655762"/>
          </a:xfrm>
        </p:spPr>
        <p:txBody>
          <a:bodyPr vert="horz" lIns="91440" tIns="45720" rIns="91440" bIns="45720" rtlCol="0" anchor="t">
            <a:normAutofit/>
          </a:bodyPr>
          <a:lstStyle/>
          <a:p>
            <a:r>
              <a:rPr lang="es-ES" sz="4400"/>
              <a:t>Temas de Sala 1 – IDTT</a:t>
            </a:r>
            <a:endParaRPr lang="en-US">
              <a:ea typeface="Lato"/>
              <a:cs typeface="Lato"/>
            </a:endParaRPr>
          </a:p>
        </p:txBody>
      </p:sp>
      <p:sp>
        <p:nvSpPr>
          <p:cNvPr id="3" name="Subtitle 5">
            <a:extLst>
              <a:ext uri="{FF2B5EF4-FFF2-40B4-BE49-F238E27FC236}">
                <a16:creationId xmlns:a16="http://schemas.microsoft.com/office/drawing/2014/main" id="{01F06B7A-71FD-46D2-3A0A-BE0EC23D2BBF}"/>
              </a:ext>
            </a:extLst>
          </p:cNvPr>
          <p:cNvSpPr txBox="1">
            <a:spLocks/>
          </p:cNvSpPr>
          <p:nvPr/>
        </p:nvSpPr>
        <p:spPr>
          <a:xfrm>
            <a:off x="585468" y="3346603"/>
            <a:ext cx="3354264" cy="720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s-AR" sz="2200">
                <a:solidFill>
                  <a:schemeClr val="tx1"/>
                </a:solidFill>
                <a:ea typeface="+mj-lt"/>
                <a:cs typeface="+mj-lt"/>
              </a:rPr>
              <a:t>Escenarios IMO Network Slicing 2024</a:t>
            </a:r>
            <a:endParaRPr lang="es-AR" sz="2200">
              <a:solidFill>
                <a:srgbClr val="C00000"/>
              </a:solidFill>
              <a:ea typeface="+mj-lt"/>
              <a:cs typeface="+mj-lt"/>
            </a:endParaRPr>
          </a:p>
        </p:txBody>
      </p:sp>
      <p:sp>
        <p:nvSpPr>
          <p:cNvPr id="4" name="CuadroTexto 3">
            <a:extLst>
              <a:ext uri="{FF2B5EF4-FFF2-40B4-BE49-F238E27FC236}">
                <a16:creationId xmlns:a16="http://schemas.microsoft.com/office/drawing/2014/main" id="{36615ACF-0AB3-A0DC-4524-4137D296CA11}"/>
              </a:ext>
            </a:extLst>
          </p:cNvPr>
          <p:cNvSpPr txBox="1"/>
          <p:nvPr/>
        </p:nvSpPr>
        <p:spPr>
          <a:xfrm>
            <a:off x="82063" y="6488668"/>
            <a:ext cx="6094324" cy="261610"/>
          </a:xfrm>
          <a:prstGeom prst="rect">
            <a:avLst/>
          </a:prstGeom>
          <a:noFill/>
        </p:spPr>
        <p:txBody>
          <a:bodyPr wrap="square" lIns="91440" tIns="45720" rIns="91440" bIns="45720" anchor="t">
            <a:spAutoFit/>
          </a:bodyPr>
          <a:lstStyle/>
          <a:p>
            <a:r>
              <a:rPr lang="es-AR" sz="1100" b="1">
                <a:ea typeface="+mn-lt"/>
                <a:cs typeface="+mn-lt"/>
              </a:rPr>
              <a:t>Presentadores: Equipo IDTT (Cintia, Daniel, Jean Pierre, Martin, Maxi, Sahel, Samuel, Sebastian)</a:t>
            </a:r>
            <a:endParaRPr lang="en-US"/>
          </a:p>
        </p:txBody>
      </p:sp>
      <p:sp>
        <p:nvSpPr>
          <p:cNvPr id="6" name="Subtitle 5">
            <a:extLst>
              <a:ext uri="{FF2B5EF4-FFF2-40B4-BE49-F238E27FC236}">
                <a16:creationId xmlns:a16="http://schemas.microsoft.com/office/drawing/2014/main" id="{3CE85503-596F-136A-9C53-96B21A33B47C}"/>
              </a:ext>
            </a:extLst>
          </p:cNvPr>
          <p:cNvSpPr txBox="1">
            <a:spLocks/>
          </p:cNvSpPr>
          <p:nvPr/>
        </p:nvSpPr>
        <p:spPr>
          <a:xfrm>
            <a:off x="4480135" y="3346603"/>
            <a:ext cx="3461031" cy="7200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s-AR" sz="2200">
                <a:solidFill>
                  <a:schemeClr val="tx1"/>
                </a:solidFill>
                <a:ea typeface="+mj-lt"/>
                <a:cs typeface="+mj-lt"/>
              </a:rPr>
              <a:t>Programabilidad servicios ópticos (NBI)</a:t>
            </a:r>
          </a:p>
        </p:txBody>
      </p:sp>
      <p:sp>
        <p:nvSpPr>
          <p:cNvPr id="8" name="Subtitle 5">
            <a:extLst>
              <a:ext uri="{FF2B5EF4-FFF2-40B4-BE49-F238E27FC236}">
                <a16:creationId xmlns:a16="http://schemas.microsoft.com/office/drawing/2014/main" id="{F027374E-2B33-537E-769B-FEA7EE60924E}"/>
              </a:ext>
            </a:extLst>
          </p:cNvPr>
          <p:cNvSpPr txBox="1">
            <a:spLocks/>
          </p:cNvSpPr>
          <p:nvPr/>
        </p:nvSpPr>
        <p:spPr>
          <a:xfrm>
            <a:off x="8463718" y="3346603"/>
            <a:ext cx="3668031" cy="720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Font typeface="Arial,Sans-Serif" panose="020B0604020202020204" pitchFamily="34" charset="0"/>
              <a:buChar char="•"/>
            </a:pPr>
            <a:r>
              <a:rPr lang="es-AR" sz="2200">
                <a:solidFill>
                  <a:schemeClr val="tx1"/>
                </a:solidFill>
                <a:ea typeface="+mj-lt"/>
                <a:cs typeface="+mj-lt"/>
              </a:rPr>
              <a:t>Evolución Datacenter Cloud Telecom</a:t>
            </a:r>
          </a:p>
        </p:txBody>
      </p:sp>
      <p:sp>
        <p:nvSpPr>
          <p:cNvPr id="9" name="Rectángulo redondeado 3">
            <a:extLst>
              <a:ext uri="{FF2B5EF4-FFF2-40B4-BE49-F238E27FC236}">
                <a16:creationId xmlns:a16="http://schemas.microsoft.com/office/drawing/2014/main" id="{823A199D-AB17-4CE2-A49C-CFEB746BE362}"/>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sp>
        <p:nvSpPr>
          <p:cNvPr id="12" name="Subtitle 5">
            <a:extLst>
              <a:ext uri="{FF2B5EF4-FFF2-40B4-BE49-F238E27FC236}">
                <a16:creationId xmlns:a16="http://schemas.microsoft.com/office/drawing/2014/main" id="{20C263B8-5A1E-3BD4-1BD3-CD7665DE8565}"/>
              </a:ext>
            </a:extLst>
          </p:cNvPr>
          <p:cNvSpPr txBox="1">
            <a:spLocks/>
          </p:cNvSpPr>
          <p:nvPr/>
        </p:nvSpPr>
        <p:spPr>
          <a:xfrm>
            <a:off x="585468" y="4176822"/>
            <a:ext cx="3354264" cy="1116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Font typeface="Arial" panose="020B0604020202020204" pitchFamily="34" charset="0"/>
              <a:buChar char="•"/>
            </a:pPr>
            <a:r>
              <a:rPr lang="es-ES" sz="2200">
                <a:solidFill>
                  <a:schemeClr val="tx1"/>
                </a:solidFill>
                <a:ea typeface="+mj-lt"/>
                <a:cs typeface="+mj-lt"/>
              </a:rPr>
              <a:t>Framework Teco para el IMO para el RFP</a:t>
            </a:r>
            <a:endParaRPr lang="es-AR" sz="2200">
              <a:solidFill>
                <a:srgbClr val="FFFFFF"/>
              </a:solidFill>
              <a:ea typeface="+mj-lt"/>
              <a:cs typeface="+mj-lt"/>
            </a:endParaRPr>
          </a:p>
          <a:p>
            <a:pPr marL="571500" indent="-571500">
              <a:buChar char="•"/>
            </a:pPr>
            <a:endParaRPr lang="es-AR" sz="2200">
              <a:solidFill>
                <a:srgbClr val="C00000"/>
              </a:solidFill>
              <a:ea typeface="+mj-lt"/>
              <a:cs typeface="+mj-lt"/>
            </a:endParaRPr>
          </a:p>
        </p:txBody>
      </p:sp>
      <p:sp>
        <p:nvSpPr>
          <p:cNvPr id="14" name="Subtitle 5">
            <a:extLst>
              <a:ext uri="{FF2B5EF4-FFF2-40B4-BE49-F238E27FC236}">
                <a16:creationId xmlns:a16="http://schemas.microsoft.com/office/drawing/2014/main" id="{FECF244D-C54F-C2E0-4D87-4B911EFF23FD}"/>
              </a:ext>
            </a:extLst>
          </p:cNvPr>
          <p:cNvSpPr txBox="1">
            <a:spLocks/>
          </p:cNvSpPr>
          <p:nvPr/>
        </p:nvSpPr>
        <p:spPr>
          <a:xfrm>
            <a:off x="8463718" y="4176822"/>
            <a:ext cx="3222333" cy="1116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s-AR" sz="2200">
                <a:solidFill>
                  <a:schemeClr val="tx1"/>
                </a:solidFill>
                <a:ea typeface="+mj-lt"/>
                <a:cs typeface="+mj-lt"/>
              </a:rPr>
              <a:t>Regionalización RMT</a:t>
            </a:r>
          </a:p>
        </p:txBody>
      </p:sp>
    </p:spTree>
    <p:extLst>
      <p:ext uri="{BB962C8B-B14F-4D97-AF65-F5344CB8AC3E}">
        <p14:creationId xmlns:p14="http://schemas.microsoft.com/office/powerpoint/2010/main" val="1807265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redondeado 3">
            <a:extLst>
              <a:ext uri="{FF2B5EF4-FFF2-40B4-BE49-F238E27FC236}">
                <a16:creationId xmlns:a16="http://schemas.microsoft.com/office/drawing/2014/main" id="{823A199D-AB17-4CE2-A49C-CFEB746BE362}"/>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sp>
        <p:nvSpPr>
          <p:cNvPr id="3" name="CuadroTexto 2">
            <a:extLst>
              <a:ext uri="{FF2B5EF4-FFF2-40B4-BE49-F238E27FC236}">
                <a16:creationId xmlns:a16="http://schemas.microsoft.com/office/drawing/2014/main" id="{07D9B5BE-9B59-5623-B0CA-4F8D900758D5}"/>
              </a:ext>
            </a:extLst>
          </p:cNvPr>
          <p:cNvSpPr txBox="1"/>
          <p:nvPr/>
        </p:nvSpPr>
        <p:spPr>
          <a:xfrm>
            <a:off x="852067" y="1247926"/>
            <a:ext cx="108860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RFI: </a:t>
            </a:r>
            <a:r>
              <a:rPr lang="en-US" sz="3200" err="1">
                <a:cs typeface="Calibri"/>
              </a:rPr>
              <a:t>Tecnología</a:t>
            </a:r>
            <a:r>
              <a:rPr lang="en-US" sz="3200">
                <a:cs typeface="Calibri"/>
              </a:rPr>
              <a:t> de fabric para DC: </a:t>
            </a:r>
            <a:r>
              <a:rPr lang="en-US" sz="3200" err="1">
                <a:cs typeface="Calibri"/>
              </a:rPr>
              <a:t>Evolución</a:t>
            </a:r>
            <a:r>
              <a:rPr lang="en-US" sz="3200">
                <a:cs typeface="Calibri"/>
              </a:rPr>
              <a:t> DC4 -  Cloud </a:t>
            </a:r>
            <a:r>
              <a:rPr lang="en-US" sz="3200" err="1">
                <a:cs typeface="Calibri"/>
              </a:rPr>
              <a:t>Privada</a:t>
            </a:r>
            <a:endParaRPr lang="es-MX" sz="1600"/>
          </a:p>
        </p:txBody>
      </p:sp>
      <p:sp>
        <p:nvSpPr>
          <p:cNvPr id="5" name="CuadroTexto 4">
            <a:extLst>
              <a:ext uri="{FF2B5EF4-FFF2-40B4-BE49-F238E27FC236}">
                <a16:creationId xmlns:a16="http://schemas.microsoft.com/office/drawing/2014/main" id="{9B4E14D0-D172-9771-10EA-57F9200D0925}"/>
              </a:ext>
            </a:extLst>
          </p:cNvPr>
          <p:cNvSpPr txBox="1"/>
          <p:nvPr/>
        </p:nvSpPr>
        <p:spPr>
          <a:xfrm>
            <a:off x="2558674" y="2380587"/>
            <a:ext cx="9313091" cy="4247317"/>
          </a:xfrm>
          <a:prstGeom prst="rect">
            <a:avLst/>
          </a:prstGeom>
          <a:noFill/>
        </p:spPr>
        <p:txBody>
          <a:bodyPr wrap="square" rtlCol="0">
            <a:spAutoFit/>
          </a:bodyPr>
          <a:lstStyle/>
          <a:p>
            <a:pPr marL="285750" indent="-285750">
              <a:buFont typeface="Wingdings" pitchFamily="2" charset="2"/>
              <a:buChar char="ü"/>
            </a:pPr>
            <a:r>
              <a:rPr lang="es-ES_tradnl"/>
              <a:t>Evaluación resultados PoC: Se revisó con la Plataforma Cloud Privada los resultados y el FODA.</a:t>
            </a:r>
          </a:p>
          <a:p>
            <a:pPr marL="285750" indent="-285750">
              <a:buFont typeface="Wingdings" pitchFamily="2" charset="2"/>
              <a:buChar char="ü"/>
            </a:pPr>
            <a:endParaRPr lang="es-ES_tradnl"/>
          </a:p>
          <a:p>
            <a:pPr marL="285750" indent="-285750">
              <a:buFont typeface="Wingdings" pitchFamily="2" charset="2"/>
              <a:buChar char="ü"/>
            </a:pPr>
            <a:r>
              <a:rPr lang="es-ES_tradnl"/>
              <a:t>Se ponderaron las respuestas y puntos técnicos, la experiencia con los proveedores en el proceso y experiencia de campo para tomar las consideraciones frente a la RFP.</a:t>
            </a:r>
          </a:p>
          <a:p>
            <a:pPr marL="285750" indent="-285750">
              <a:buFont typeface="Wingdings" pitchFamily="2" charset="2"/>
              <a:buChar char="ü"/>
            </a:pPr>
            <a:endParaRPr lang="es-ES_tradnl"/>
          </a:p>
          <a:p>
            <a:pPr marL="285750" indent="-285750">
              <a:buFont typeface="Wingdings" pitchFamily="2" charset="2"/>
              <a:buChar char="ü"/>
            </a:pPr>
            <a:r>
              <a:rPr lang="es-ES_tradnl"/>
              <a:t>El documento de RFP está finalizado, se continúa junto con la Plataforma Cloud Privada el proceso de definición, homologación y compra. Esto habilitará la nueva tecnología para los DCN/DCR y con esto posibilita el crecimiento de servicios y aplicativos EDGE/MEC.</a:t>
            </a:r>
          </a:p>
          <a:p>
            <a:pPr marL="285750" indent="-285750">
              <a:buFont typeface="Wingdings" pitchFamily="2" charset="2"/>
              <a:buChar char="ü"/>
            </a:pPr>
            <a:endParaRPr lang="es-ES_tradnl"/>
          </a:p>
          <a:p>
            <a:pPr marL="285750" indent="-285750">
              <a:buFont typeface="Wingdings" pitchFamily="2" charset="2"/>
              <a:buChar char="ü"/>
            </a:pPr>
            <a:r>
              <a:rPr lang="es-ES_tradnl"/>
              <a:t>Backlog, se acordó con la Plataforma de Cloud Privada activar una mesa para revisar la evolución de la virtualización. </a:t>
            </a:r>
          </a:p>
          <a:p>
            <a:pPr marL="285750" indent="-285750">
              <a:buFont typeface="Wingdings" pitchFamily="2" charset="2"/>
              <a:buChar char="ü"/>
            </a:pPr>
            <a:endParaRPr lang="es-ES_tradnl"/>
          </a:p>
          <a:p>
            <a:pPr marL="285750" indent="-285750">
              <a:buFont typeface="Wingdings" pitchFamily="2" charset="2"/>
              <a:buChar char="ü"/>
            </a:pPr>
            <a:r>
              <a:rPr lang="es-ES_tradnl" err="1"/>
              <a:t>Roadmap</a:t>
            </a:r>
            <a:r>
              <a:rPr lang="es-ES_tradnl"/>
              <a:t>, está definido seguir aumentando el nivel de </a:t>
            </a:r>
            <a:r>
              <a:rPr lang="es-ES_tradnl" err="1"/>
              <a:t>observabilidad</a:t>
            </a:r>
            <a:r>
              <a:rPr lang="es-ES_tradnl"/>
              <a:t> junto con la programabilidad para primero habilitar un Orquestador de IaaS y luego uno de dominio para servicios E2E.</a:t>
            </a:r>
          </a:p>
        </p:txBody>
      </p:sp>
      <p:pic>
        <p:nvPicPr>
          <p:cNvPr id="10" name="Imagen 9">
            <a:extLst>
              <a:ext uri="{FF2B5EF4-FFF2-40B4-BE49-F238E27FC236}">
                <a16:creationId xmlns:a16="http://schemas.microsoft.com/office/drawing/2014/main" id="{66CA1AC5-23DB-9F1F-39C1-A9045DDC2AFA}"/>
              </a:ext>
            </a:extLst>
          </p:cNvPr>
          <p:cNvPicPr>
            <a:picLocks noChangeAspect="1"/>
          </p:cNvPicPr>
          <p:nvPr/>
        </p:nvPicPr>
        <p:blipFill>
          <a:blip r:embed="rId3"/>
          <a:stretch>
            <a:fillRect/>
          </a:stretch>
        </p:blipFill>
        <p:spPr>
          <a:xfrm>
            <a:off x="185552" y="2724011"/>
            <a:ext cx="2146831" cy="3173166"/>
          </a:xfrm>
          <a:prstGeom prst="rect">
            <a:avLst/>
          </a:prstGeom>
        </p:spPr>
      </p:pic>
      <p:sp>
        <p:nvSpPr>
          <p:cNvPr id="7" name="TextBox 1">
            <a:extLst>
              <a:ext uri="{FF2B5EF4-FFF2-40B4-BE49-F238E27FC236}">
                <a16:creationId xmlns:a16="http://schemas.microsoft.com/office/drawing/2014/main" id="{D1DB0D47-B9CA-50E3-245A-F807DA74EE61}"/>
              </a:ext>
            </a:extLst>
          </p:cNvPr>
          <p:cNvSpPr txBox="1"/>
          <p:nvPr/>
        </p:nvSpPr>
        <p:spPr>
          <a:xfrm>
            <a:off x="185552" y="303816"/>
            <a:ext cx="7588577" cy="369332"/>
          </a:xfrm>
          <a:prstGeom prst="rect">
            <a:avLst/>
          </a:prstGeom>
          <a:noFill/>
        </p:spPr>
        <p:txBody>
          <a:bodyPr wrap="square" lIns="91440" tIns="45720" rIns="91440" bIns="45720" rtlCol="0" anchor="t">
            <a:spAutoFit/>
          </a:bodyPr>
          <a:lstStyle/>
          <a:p>
            <a:r>
              <a:rPr lang="es-AR"/>
              <a:t>Iniciativa Core | Evolución </a:t>
            </a:r>
            <a:r>
              <a:rPr lang="es-AR" err="1"/>
              <a:t>Datacenter</a:t>
            </a:r>
            <a:r>
              <a:rPr lang="es-AR"/>
              <a:t> Cloud Telecom</a:t>
            </a:r>
            <a:endParaRPr lang="es-AR" b="1">
              <a:highlight>
                <a:srgbClr val="BC3CF9"/>
              </a:highlight>
            </a:endParaRPr>
          </a:p>
        </p:txBody>
      </p:sp>
      <p:sp>
        <p:nvSpPr>
          <p:cNvPr id="8" name="Rectángulo redondeado 14">
            <a:extLst>
              <a:ext uri="{FF2B5EF4-FFF2-40B4-BE49-F238E27FC236}">
                <a16:creationId xmlns:a16="http://schemas.microsoft.com/office/drawing/2014/main" id="{989AD27E-3EE6-7F0D-257F-39382A3F6666}"/>
              </a:ext>
            </a:extLst>
          </p:cNvPr>
          <p:cNvSpPr/>
          <p:nvPr/>
        </p:nvSpPr>
        <p:spPr>
          <a:xfrm>
            <a:off x="1654398" y="70738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MEC / Fabric</a:t>
            </a:r>
          </a:p>
        </p:txBody>
      </p:sp>
      <p:sp>
        <p:nvSpPr>
          <p:cNvPr id="11" name="Rectángulo redondeado 14">
            <a:extLst>
              <a:ext uri="{FF2B5EF4-FFF2-40B4-BE49-F238E27FC236}">
                <a16:creationId xmlns:a16="http://schemas.microsoft.com/office/drawing/2014/main" id="{1BCA12B0-F80D-31E9-FEB8-456FC3F7984D}"/>
              </a:ext>
            </a:extLst>
          </p:cNvPr>
          <p:cNvSpPr/>
          <p:nvPr/>
        </p:nvSpPr>
        <p:spPr>
          <a:xfrm>
            <a:off x="320605" y="70738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2" name="Imagen 11">
            <a:extLst>
              <a:ext uri="{FF2B5EF4-FFF2-40B4-BE49-F238E27FC236}">
                <a16:creationId xmlns:a16="http://schemas.microsoft.com/office/drawing/2014/main" id="{DD63816E-4371-9FE5-A148-B2C154D90891}"/>
              </a:ext>
            </a:extLst>
          </p:cNvPr>
          <p:cNvPicPr>
            <a:picLocks noChangeAspect="1"/>
          </p:cNvPicPr>
          <p:nvPr/>
        </p:nvPicPr>
        <p:blipFill>
          <a:blip r:embed="rId4"/>
          <a:stretch>
            <a:fillRect/>
          </a:stretch>
        </p:blipFill>
        <p:spPr>
          <a:xfrm>
            <a:off x="6198647" y="400447"/>
            <a:ext cx="540000" cy="545400"/>
          </a:xfrm>
          <a:prstGeom prst="rect">
            <a:avLst/>
          </a:prstGeom>
          <a:noFill/>
        </p:spPr>
      </p:pic>
      <p:sp>
        <p:nvSpPr>
          <p:cNvPr id="13" name="TextBox 4">
            <a:extLst>
              <a:ext uri="{FF2B5EF4-FFF2-40B4-BE49-F238E27FC236}">
                <a16:creationId xmlns:a16="http://schemas.microsoft.com/office/drawing/2014/main" id="{2A0A772E-0BEE-09A3-8B61-C24DF8750AC2}"/>
              </a:ext>
            </a:extLst>
          </p:cNvPr>
          <p:cNvSpPr txBox="1"/>
          <p:nvPr/>
        </p:nvSpPr>
        <p:spPr>
          <a:xfrm>
            <a:off x="6829921" y="288427"/>
            <a:ext cx="399426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a:latin typeface="Roboto"/>
                <a:ea typeface="Roboto"/>
                <a:cs typeface="+mn-lt"/>
              </a:rPr>
              <a:t>Q2-OKR: </a:t>
            </a:r>
            <a:r>
              <a:rPr lang="es-ES" sz="1100">
                <a:latin typeface="Roboto"/>
                <a:ea typeface="Roboto"/>
                <a:cs typeface="+mn-lt"/>
              </a:rPr>
              <a:t>Definir tecnología para </a:t>
            </a:r>
            <a:r>
              <a:rPr lang="es-ES" sz="1100" err="1">
                <a:latin typeface="Roboto"/>
                <a:ea typeface="Roboto"/>
                <a:cs typeface="+mn-lt"/>
              </a:rPr>
              <a:t>Fabric</a:t>
            </a:r>
            <a:r>
              <a:rPr lang="es-ES" sz="1100">
                <a:latin typeface="Roboto"/>
                <a:ea typeface="Roboto"/>
                <a:cs typeface="+mn-lt"/>
              </a:rPr>
              <a:t> DC4 mediante proceso de RFP</a:t>
            </a:r>
          </a:p>
          <a:p>
            <a:r>
              <a:rPr lang="es-ES" sz="1100">
                <a:solidFill>
                  <a:srgbClr val="FFFF00"/>
                </a:solidFill>
                <a:latin typeface="Roboto"/>
                <a:ea typeface="Roboto"/>
                <a:cs typeface="+mn-lt"/>
              </a:rPr>
              <a:t>KR: 100% </a:t>
            </a:r>
            <a:r>
              <a:rPr lang="es-ES" sz="1100">
                <a:latin typeface="Roboto"/>
                <a:ea typeface="Roboto"/>
                <a:cs typeface="+mn-lt"/>
              </a:rPr>
              <a:t>| Especificación técnica finalizada y entregada a plataforma</a:t>
            </a:r>
          </a:p>
        </p:txBody>
      </p:sp>
    </p:spTree>
    <p:extLst>
      <p:ext uri="{BB962C8B-B14F-4D97-AF65-F5344CB8AC3E}">
        <p14:creationId xmlns:p14="http://schemas.microsoft.com/office/powerpoint/2010/main" val="3093055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1FDFA66-3D55-3B6B-7855-7BEE11C1DB52}"/>
              </a:ext>
            </a:extLst>
          </p:cNvPr>
          <p:cNvPicPr>
            <a:picLocks noChangeAspect="1"/>
          </p:cNvPicPr>
          <p:nvPr/>
        </p:nvPicPr>
        <p:blipFill>
          <a:blip r:embed="rId2"/>
          <a:stretch>
            <a:fillRect/>
          </a:stretch>
        </p:blipFill>
        <p:spPr>
          <a:xfrm>
            <a:off x="1209490" y="1718882"/>
            <a:ext cx="9787396" cy="4675760"/>
          </a:xfrm>
          <a:prstGeom prst="rect">
            <a:avLst/>
          </a:prstGeom>
          <a:solidFill>
            <a:schemeClr val="bg1"/>
          </a:solidFill>
        </p:spPr>
      </p:pic>
      <p:sp>
        <p:nvSpPr>
          <p:cNvPr id="3" name="CuadroTexto 2">
            <a:extLst>
              <a:ext uri="{FF2B5EF4-FFF2-40B4-BE49-F238E27FC236}">
                <a16:creationId xmlns:a16="http://schemas.microsoft.com/office/drawing/2014/main" id="{F4F4DF1A-74B9-8B53-E3A7-55A005D12D17}"/>
              </a:ext>
            </a:extLst>
          </p:cNvPr>
          <p:cNvSpPr txBox="1"/>
          <p:nvPr/>
        </p:nvSpPr>
        <p:spPr>
          <a:xfrm>
            <a:off x="2197597" y="1072551"/>
            <a:ext cx="80111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chemeClr val="bg1"/>
                </a:solidFill>
                <a:cs typeface="Calibri"/>
              </a:rPr>
              <a:t>Framework Teco para </a:t>
            </a:r>
            <a:r>
              <a:rPr lang="en-US" sz="3600" err="1">
                <a:solidFill>
                  <a:schemeClr val="bg1"/>
                </a:solidFill>
                <a:cs typeface="Calibri"/>
              </a:rPr>
              <a:t>el</a:t>
            </a:r>
            <a:r>
              <a:rPr lang="en-US" sz="3600">
                <a:solidFill>
                  <a:schemeClr val="bg1"/>
                </a:solidFill>
                <a:cs typeface="Calibri"/>
              </a:rPr>
              <a:t> IMO para </a:t>
            </a:r>
            <a:r>
              <a:rPr lang="en-US" sz="3600" err="1">
                <a:solidFill>
                  <a:schemeClr val="bg1"/>
                </a:solidFill>
                <a:cs typeface="Calibri"/>
              </a:rPr>
              <a:t>el</a:t>
            </a:r>
            <a:r>
              <a:rPr lang="en-US" sz="3600">
                <a:solidFill>
                  <a:schemeClr val="bg1"/>
                </a:solidFill>
                <a:cs typeface="Calibri"/>
              </a:rPr>
              <a:t> RFP</a:t>
            </a:r>
          </a:p>
        </p:txBody>
      </p:sp>
      <p:sp>
        <p:nvSpPr>
          <p:cNvPr id="4" name="Rectángulo 3">
            <a:extLst>
              <a:ext uri="{FF2B5EF4-FFF2-40B4-BE49-F238E27FC236}">
                <a16:creationId xmlns:a16="http://schemas.microsoft.com/office/drawing/2014/main" id="{FB1FE328-69BC-B698-3757-3CD0DDB4D0B8}"/>
              </a:ext>
            </a:extLst>
          </p:cNvPr>
          <p:cNvSpPr/>
          <p:nvPr/>
        </p:nvSpPr>
        <p:spPr>
          <a:xfrm rot="20130603">
            <a:off x="9855200" y="5950550"/>
            <a:ext cx="1636286" cy="3429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t>En desarrollo</a:t>
            </a:r>
          </a:p>
        </p:txBody>
      </p:sp>
      <p:sp>
        <p:nvSpPr>
          <p:cNvPr id="5" name="TextBox 4">
            <a:extLst>
              <a:ext uri="{FF2B5EF4-FFF2-40B4-BE49-F238E27FC236}">
                <a16:creationId xmlns:a16="http://schemas.microsoft.com/office/drawing/2014/main" id="{3A8CD7F7-0374-8BB9-27B8-24FF88D8A11F}"/>
              </a:ext>
            </a:extLst>
          </p:cNvPr>
          <p:cNvSpPr txBox="1"/>
          <p:nvPr/>
        </p:nvSpPr>
        <p:spPr>
          <a:xfrm>
            <a:off x="0" y="5970843"/>
            <a:ext cx="3415534" cy="646331"/>
          </a:xfrm>
          <a:prstGeom prst="rect">
            <a:avLst/>
          </a:prstGeom>
          <a:solidFill>
            <a:schemeClr val="bg1"/>
          </a:solidFill>
        </p:spPr>
        <p:txBody>
          <a:bodyPr wrap="square" rtlCol="0">
            <a:spAutoFit/>
          </a:bodyPr>
          <a:lstStyle/>
          <a:p>
            <a:r>
              <a:rPr lang="en-US" err="1">
                <a:solidFill>
                  <a:srgbClr val="FF0000"/>
                </a:solidFill>
                <a:sym typeface="Wingdings" pitchFamily="2" charset="2"/>
              </a:rPr>
              <a:t>Iniciativa</a:t>
            </a:r>
            <a:r>
              <a:rPr lang="en-US">
                <a:solidFill>
                  <a:srgbClr val="FF0000"/>
                </a:solidFill>
                <a:sym typeface="Wingdings" pitchFamily="2" charset="2"/>
              </a:rPr>
              <a:t> de RDM de </a:t>
            </a:r>
            <a:r>
              <a:rPr lang="en-US" err="1">
                <a:solidFill>
                  <a:srgbClr val="FF0000"/>
                </a:solidFill>
                <a:sym typeface="Wingdings" pitchFamily="2" charset="2"/>
              </a:rPr>
              <a:t>tecnologia</a:t>
            </a:r>
            <a:r>
              <a:rPr lang="en-US">
                <a:solidFill>
                  <a:srgbClr val="FF0000"/>
                </a:solidFill>
                <a:sym typeface="Wingdings" pitchFamily="2" charset="2"/>
              </a:rPr>
              <a:t>?</a:t>
            </a:r>
          </a:p>
          <a:p>
            <a:r>
              <a:rPr lang="en-US">
                <a:solidFill>
                  <a:srgbClr val="FF0000"/>
                </a:solidFill>
                <a:sym typeface="Wingdings" pitchFamily="2" charset="2"/>
              </a:rPr>
              <a:t>OKR al que </a:t>
            </a:r>
            <a:r>
              <a:rPr lang="en-US" err="1">
                <a:solidFill>
                  <a:srgbClr val="FF0000"/>
                </a:solidFill>
                <a:sym typeface="Wingdings" pitchFamily="2" charset="2"/>
              </a:rPr>
              <a:t>aplica</a:t>
            </a:r>
            <a:r>
              <a:rPr lang="en-US">
                <a:solidFill>
                  <a:srgbClr val="FF0000"/>
                </a:solidFill>
                <a:sym typeface="Wingdings" pitchFamily="2" charset="2"/>
              </a:rPr>
              <a:t>?</a:t>
            </a:r>
            <a:endParaRPr lang="en-US">
              <a:solidFill>
                <a:srgbClr val="FF0000"/>
              </a:solidFill>
            </a:endParaRPr>
          </a:p>
        </p:txBody>
      </p:sp>
      <p:sp>
        <p:nvSpPr>
          <p:cNvPr id="6" name="TextBox 1">
            <a:extLst>
              <a:ext uri="{FF2B5EF4-FFF2-40B4-BE49-F238E27FC236}">
                <a16:creationId xmlns:a16="http://schemas.microsoft.com/office/drawing/2014/main" id="{41CD7C9E-1E04-6CC7-88E5-4B523C7D9532}"/>
              </a:ext>
            </a:extLst>
          </p:cNvPr>
          <p:cNvSpPr txBox="1"/>
          <p:nvPr/>
        </p:nvSpPr>
        <p:spPr>
          <a:xfrm>
            <a:off x="185552" y="303816"/>
            <a:ext cx="7588577" cy="369332"/>
          </a:xfrm>
          <a:prstGeom prst="rect">
            <a:avLst/>
          </a:prstGeom>
          <a:noFill/>
        </p:spPr>
        <p:txBody>
          <a:bodyPr wrap="square" lIns="91440" tIns="45720" rIns="91440" bIns="45720" rtlCol="0" anchor="t">
            <a:spAutoFit/>
          </a:bodyPr>
          <a:lstStyle/>
          <a:p>
            <a:r>
              <a:rPr lang="es-AR">
                <a:solidFill>
                  <a:schemeClr val="bg1"/>
                </a:solidFill>
              </a:rPr>
              <a:t>Iniciativa Core | Programabilidad de la Red</a:t>
            </a:r>
            <a:endParaRPr lang="es-AR" b="1">
              <a:solidFill>
                <a:schemeClr val="bg1"/>
              </a:solidFill>
              <a:highlight>
                <a:srgbClr val="BC3CF9"/>
              </a:highlight>
            </a:endParaRPr>
          </a:p>
        </p:txBody>
      </p:sp>
      <p:sp>
        <p:nvSpPr>
          <p:cNvPr id="7" name="Rectángulo redondeado 14">
            <a:extLst>
              <a:ext uri="{FF2B5EF4-FFF2-40B4-BE49-F238E27FC236}">
                <a16:creationId xmlns:a16="http://schemas.microsoft.com/office/drawing/2014/main" id="{C93AB6FC-8259-ED4C-CC2D-6AF3B6E8B571}"/>
              </a:ext>
            </a:extLst>
          </p:cNvPr>
          <p:cNvSpPr/>
          <p:nvPr/>
        </p:nvSpPr>
        <p:spPr>
          <a:xfrm>
            <a:off x="341093"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Rectángulo redondeado 14">
            <a:extLst>
              <a:ext uri="{FF2B5EF4-FFF2-40B4-BE49-F238E27FC236}">
                <a16:creationId xmlns:a16="http://schemas.microsoft.com/office/drawing/2014/main" id="{11E1CA30-4671-89C6-35F6-1A38F18AF1FB}"/>
              </a:ext>
            </a:extLst>
          </p:cNvPr>
          <p:cNvSpPr/>
          <p:nvPr/>
        </p:nvSpPr>
        <p:spPr>
          <a:xfrm>
            <a:off x="1635787"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Slicing</a:t>
            </a:r>
          </a:p>
        </p:txBody>
      </p:sp>
      <p:sp>
        <p:nvSpPr>
          <p:cNvPr id="9" name="Rectángulo redondeado 14">
            <a:extLst>
              <a:ext uri="{FF2B5EF4-FFF2-40B4-BE49-F238E27FC236}">
                <a16:creationId xmlns:a16="http://schemas.microsoft.com/office/drawing/2014/main" id="{0661220D-9248-D2FC-A8E6-9A251F183135}"/>
              </a:ext>
            </a:extLst>
          </p:cNvPr>
          <p:cNvSpPr/>
          <p:nvPr/>
        </p:nvSpPr>
        <p:spPr>
          <a:xfrm>
            <a:off x="2930481"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Autonomous</a:t>
            </a: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 Networks Roadmap</a:t>
            </a:r>
          </a:p>
        </p:txBody>
      </p:sp>
      <p:pic>
        <p:nvPicPr>
          <p:cNvPr id="10" name="Imagen 9">
            <a:extLst>
              <a:ext uri="{FF2B5EF4-FFF2-40B4-BE49-F238E27FC236}">
                <a16:creationId xmlns:a16="http://schemas.microsoft.com/office/drawing/2014/main" id="{158CBD39-6C0D-AFA3-EDA4-C7451AF38266}"/>
              </a:ext>
            </a:extLst>
          </p:cNvPr>
          <p:cNvPicPr>
            <a:picLocks noChangeAspect="1"/>
          </p:cNvPicPr>
          <p:nvPr/>
        </p:nvPicPr>
        <p:blipFill>
          <a:blip r:embed="rId3"/>
          <a:stretch>
            <a:fillRect/>
          </a:stretch>
        </p:blipFill>
        <p:spPr>
          <a:xfrm>
            <a:off x="4878723" y="377557"/>
            <a:ext cx="540000" cy="545400"/>
          </a:xfrm>
          <a:prstGeom prst="rect">
            <a:avLst/>
          </a:prstGeom>
          <a:noFill/>
        </p:spPr>
      </p:pic>
      <p:sp>
        <p:nvSpPr>
          <p:cNvPr id="11" name="TextBox 4">
            <a:extLst>
              <a:ext uri="{FF2B5EF4-FFF2-40B4-BE49-F238E27FC236}">
                <a16:creationId xmlns:a16="http://schemas.microsoft.com/office/drawing/2014/main" id="{AFC92E64-19E5-A3ED-7C78-03B2749C2CC5}"/>
              </a:ext>
            </a:extLst>
          </p:cNvPr>
          <p:cNvSpPr txBox="1"/>
          <p:nvPr/>
        </p:nvSpPr>
        <p:spPr>
          <a:xfrm>
            <a:off x="5509997" y="434814"/>
            <a:ext cx="649645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a:solidFill>
                  <a:schemeClr val="bg1"/>
                </a:solidFill>
                <a:latin typeface="Roboto"/>
                <a:ea typeface="Roboto"/>
                <a:cs typeface="+mn-lt"/>
              </a:rPr>
              <a:t>Q2-OKR: </a:t>
            </a:r>
            <a:r>
              <a:rPr lang="es-ES" sz="1100">
                <a:solidFill>
                  <a:schemeClr val="bg1"/>
                </a:solidFill>
                <a:latin typeface="Roboto"/>
                <a:ea typeface="Roboto"/>
                <a:cs typeface="+mn-lt"/>
              </a:rPr>
              <a:t>Viabilidad NCE </a:t>
            </a:r>
            <a:r>
              <a:rPr lang="es-ES" sz="1100" err="1">
                <a:solidFill>
                  <a:schemeClr val="bg1"/>
                </a:solidFill>
                <a:latin typeface="Roboto"/>
                <a:ea typeface="Roboto"/>
                <a:cs typeface="+mn-lt"/>
              </a:rPr>
              <a:t>multi-vendor</a:t>
            </a:r>
            <a:r>
              <a:rPr lang="es-ES" sz="1100">
                <a:solidFill>
                  <a:schemeClr val="bg1"/>
                </a:solidFill>
                <a:latin typeface="Roboto"/>
                <a:ea typeface="Roboto"/>
                <a:cs typeface="+mn-lt"/>
              </a:rPr>
              <a:t> y </a:t>
            </a:r>
            <a:r>
              <a:rPr lang="es-ES" sz="1100" err="1">
                <a:solidFill>
                  <a:schemeClr val="bg1"/>
                </a:solidFill>
                <a:latin typeface="Roboto"/>
                <a:ea typeface="Roboto"/>
                <a:cs typeface="+mn-lt"/>
              </a:rPr>
              <a:t>benchmark</a:t>
            </a:r>
            <a:r>
              <a:rPr lang="es-ES" sz="1100">
                <a:solidFill>
                  <a:schemeClr val="bg1"/>
                </a:solidFill>
                <a:latin typeface="Roboto"/>
                <a:ea typeface="Roboto"/>
                <a:cs typeface="+mn-lt"/>
              </a:rPr>
              <a:t> técnico de CTRL MPLS</a:t>
            </a:r>
          </a:p>
          <a:p>
            <a:r>
              <a:rPr lang="es-ES" sz="1100">
                <a:solidFill>
                  <a:srgbClr val="FFFF00"/>
                </a:solidFill>
                <a:latin typeface="Roboto"/>
                <a:ea typeface="Roboto"/>
                <a:cs typeface="+mn-lt"/>
              </a:rPr>
              <a:t>KR: 77%</a:t>
            </a:r>
            <a:r>
              <a:rPr lang="es-ES" sz="1100">
                <a:solidFill>
                  <a:schemeClr val="bg1"/>
                </a:solidFill>
                <a:latin typeface="Roboto"/>
                <a:ea typeface="Roboto"/>
                <a:cs typeface="+mn-lt"/>
              </a:rPr>
              <a:t> | Huawei no avanzo en la prueba del NCE local</a:t>
            </a:r>
          </a:p>
        </p:txBody>
      </p:sp>
    </p:spTree>
    <p:extLst>
      <p:ext uri="{BB962C8B-B14F-4D97-AF65-F5344CB8AC3E}">
        <p14:creationId xmlns:p14="http://schemas.microsoft.com/office/powerpoint/2010/main" val="177855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9DB6F5D-2EB5-B1DD-8B43-8BC0D83FC896}"/>
              </a:ext>
            </a:extLst>
          </p:cNvPr>
          <p:cNvSpPr txBox="1">
            <a:spLocks/>
          </p:cNvSpPr>
          <p:nvPr/>
        </p:nvSpPr>
        <p:spPr>
          <a:xfrm>
            <a:off x="169971" y="1604151"/>
            <a:ext cx="6689096" cy="5069823"/>
          </a:xfrm>
        </p:spPr>
        <p:txBody>
          <a:bodyPr lIns="0" tIns="0" rIns="0" bIns="0" anchor="ctr">
            <a:noAutofit/>
          </a:bodyPr>
          <a:lstStyle>
            <a:defPPr marR="0" lvl="0" algn="l" rtl="0">
              <a:lnSpc>
                <a:spcPct val="100000"/>
              </a:lnSpc>
              <a:spcBef>
                <a:spcPts val="0"/>
              </a:spcBef>
              <a:spcAft>
                <a:spcPts val="0"/>
              </a:spcAft>
              <a:defRPr/>
            </a:defPPr>
            <a:lvl1pPr marL="285750" indent="-285750">
              <a:lnSpc>
                <a:spcPct val="110000"/>
              </a:lnSpc>
              <a:spcAft>
                <a:spcPts val="600"/>
              </a:spcAft>
              <a:buFont typeface="Arial" panose="020B0604020202020204" pitchFamily="34" charset="0"/>
              <a:buChar char="•"/>
              <a:defRPr sz="2000"/>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L="641350" indent="-285750">
              <a:lnSpc>
                <a:spcPct val="110000"/>
              </a:lnSpc>
              <a:spcAft>
                <a:spcPts val="600"/>
              </a:spcAft>
              <a:buFont typeface="Arial" panose="020B0604020202020204" pitchFamily="34" charset="0"/>
              <a:buChar char="-"/>
              <a:defRPr sz="1800"/>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a:solidFill>
                  <a:schemeClr val="bg1"/>
                </a:solidFill>
              </a:rPr>
              <a:t>Condicionado al uso de protocolos estándares, compatibles en su forma más básica</a:t>
            </a:r>
          </a:p>
          <a:p>
            <a:r>
              <a:rPr lang="es-ES">
                <a:solidFill>
                  <a:schemeClr val="bg1"/>
                </a:solidFill>
              </a:rPr>
              <a:t>Implementación de soluciones de compromiso entre todas las tecnologías involucradas</a:t>
            </a:r>
          </a:p>
          <a:p>
            <a:pPr lvl="2"/>
            <a:r>
              <a:rPr lang="es-ES">
                <a:solidFill>
                  <a:schemeClr val="bg1"/>
                </a:solidFill>
              </a:rPr>
              <a:t>Network slicing fase 1 (acotado a uso de latencia) utilizando Flex-Algo sobre SR MPLS </a:t>
            </a:r>
            <a:endParaRPr lang="es-AR">
              <a:solidFill>
                <a:schemeClr val="bg1"/>
              </a:solidFill>
            </a:endParaRPr>
          </a:p>
          <a:p>
            <a:r>
              <a:rPr lang="es-AR">
                <a:solidFill>
                  <a:schemeClr val="bg1"/>
                </a:solidFill>
              </a:rPr>
              <a:t>Modelo de servicios</a:t>
            </a:r>
          </a:p>
          <a:p>
            <a:pPr lvl="2"/>
            <a:r>
              <a:rPr lang="es-ES">
                <a:solidFill>
                  <a:schemeClr val="bg1"/>
                </a:solidFill>
              </a:rPr>
              <a:t>Soluciones de compromiso adaptadas al entorno multivendor fragmentado</a:t>
            </a:r>
            <a:endParaRPr lang="es-AR">
              <a:solidFill>
                <a:schemeClr val="bg1"/>
              </a:solidFill>
            </a:endParaRPr>
          </a:p>
          <a:p>
            <a:pPr lvl="2"/>
            <a:r>
              <a:rPr lang="es-ES">
                <a:solidFill>
                  <a:schemeClr val="bg1"/>
                </a:solidFill>
              </a:rPr>
              <a:t>Observabilidad restringida a la capacidad de ajustar información heterogénea de forma limitada</a:t>
            </a:r>
          </a:p>
          <a:p>
            <a:pPr lvl="2"/>
            <a:r>
              <a:rPr lang="es-AR">
                <a:solidFill>
                  <a:schemeClr val="bg1"/>
                </a:solidFill>
              </a:rPr>
              <a:t>Activación de servicios mediante automatización, </a:t>
            </a:r>
            <a:r>
              <a:rPr lang="es-AR">
                <a:solidFill>
                  <a:schemeClr val="bg1"/>
                </a:solidFill>
                <a:sym typeface="Wingdings" panose="05000000000000000000" pitchFamily="2" charset="2"/>
              </a:rPr>
              <a:t>adaptación continua de conectores y modelos de datos</a:t>
            </a:r>
            <a:endParaRPr lang="es-AR">
              <a:solidFill>
                <a:schemeClr val="bg1"/>
              </a:solidFill>
            </a:endParaRPr>
          </a:p>
        </p:txBody>
      </p:sp>
      <p:grpSp>
        <p:nvGrpSpPr>
          <p:cNvPr id="4" name="Grupo 3">
            <a:extLst>
              <a:ext uri="{FF2B5EF4-FFF2-40B4-BE49-F238E27FC236}">
                <a16:creationId xmlns:a16="http://schemas.microsoft.com/office/drawing/2014/main" id="{F6A14299-B03A-AF77-01A8-77A3B3937F60}"/>
              </a:ext>
            </a:extLst>
          </p:cNvPr>
          <p:cNvGrpSpPr/>
          <p:nvPr/>
        </p:nvGrpSpPr>
        <p:grpSpPr>
          <a:xfrm>
            <a:off x="6917428" y="1013074"/>
            <a:ext cx="5184001" cy="5230533"/>
            <a:chOff x="6893663" y="1262341"/>
            <a:chExt cx="5184001" cy="5230533"/>
          </a:xfrm>
        </p:grpSpPr>
        <p:sp>
          <p:nvSpPr>
            <p:cNvPr id="6" name="Flecha: hacia abajo 5">
              <a:extLst>
                <a:ext uri="{FF2B5EF4-FFF2-40B4-BE49-F238E27FC236}">
                  <a16:creationId xmlns:a16="http://schemas.microsoft.com/office/drawing/2014/main" id="{2E3B0DDD-27C0-23AC-04A5-4309C84E1409}"/>
                </a:ext>
              </a:extLst>
            </p:cNvPr>
            <p:cNvSpPr/>
            <p:nvPr/>
          </p:nvSpPr>
          <p:spPr>
            <a:xfrm>
              <a:off x="9474974" y="2682362"/>
              <a:ext cx="216001" cy="1404000"/>
            </a:xfrm>
            <a:prstGeom prst="downArrow">
              <a:avLst>
                <a:gd name="adj1" fmla="val 51011"/>
                <a:gd name="adj2" fmla="val 90683"/>
              </a:avLst>
            </a:prstGeom>
            <a:solidFill>
              <a:schemeClr val="tx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6D3282EB-1D08-35BF-589B-BE845E1F214D}"/>
                </a:ext>
              </a:extLst>
            </p:cNvPr>
            <p:cNvSpPr/>
            <p:nvPr/>
          </p:nvSpPr>
          <p:spPr>
            <a:xfrm>
              <a:off x="8930577" y="2203806"/>
              <a:ext cx="2273351" cy="480349"/>
            </a:xfrm>
            <a:custGeom>
              <a:avLst/>
              <a:gdLst>
                <a:gd name="connsiteX0" fmla="*/ 0 w 2273351"/>
                <a:gd name="connsiteY0" fmla="*/ 0 h 480349"/>
                <a:gd name="connsiteX1" fmla="*/ 568338 w 2273351"/>
                <a:gd name="connsiteY1" fmla="*/ 0 h 480349"/>
                <a:gd name="connsiteX2" fmla="*/ 1159409 w 2273351"/>
                <a:gd name="connsiteY2" fmla="*/ 0 h 480349"/>
                <a:gd name="connsiteX3" fmla="*/ 1682280 w 2273351"/>
                <a:gd name="connsiteY3" fmla="*/ 0 h 480349"/>
                <a:gd name="connsiteX4" fmla="*/ 2273351 w 2273351"/>
                <a:gd name="connsiteY4" fmla="*/ 0 h 480349"/>
                <a:gd name="connsiteX5" fmla="*/ 2273351 w 2273351"/>
                <a:gd name="connsiteY5" fmla="*/ 480349 h 480349"/>
                <a:gd name="connsiteX6" fmla="*/ 1682280 w 2273351"/>
                <a:gd name="connsiteY6" fmla="*/ 480349 h 480349"/>
                <a:gd name="connsiteX7" fmla="*/ 1182143 w 2273351"/>
                <a:gd name="connsiteY7" fmla="*/ 480349 h 480349"/>
                <a:gd name="connsiteX8" fmla="*/ 568338 w 2273351"/>
                <a:gd name="connsiteY8" fmla="*/ 480349 h 480349"/>
                <a:gd name="connsiteX9" fmla="*/ 0 w 2273351"/>
                <a:gd name="connsiteY9" fmla="*/ 480349 h 480349"/>
                <a:gd name="connsiteX10" fmla="*/ 0 w 2273351"/>
                <a:gd name="connsiteY10" fmla="*/ 0 h 4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3351" h="480349" fill="none" extrusionOk="0">
                  <a:moveTo>
                    <a:pt x="0" y="0"/>
                  </a:moveTo>
                  <a:cubicBezTo>
                    <a:pt x="255980" y="-807"/>
                    <a:pt x="297393" y="39348"/>
                    <a:pt x="568338" y="0"/>
                  </a:cubicBezTo>
                  <a:cubicBezTo>
                    <a:pt x="839283" y="-39348"/>
                    <a:pt x="940371" y="44961"/>
                    <a:pt x="1159409" y="0"/>
                  </a:cubicBezTo>
                  <a:cubicBezTo>
                    <a:pt x="1378447" y="-44961"/>
                    <a:pt x="1530724" y="49332"/>
                    <a:pt x="1682280" y="0"/>
                  </a:cubicBezTo>
                  <a:cubicBezTo>
                    <a:pt x="1833836" y="-49332"/>
                    <a:pt x="2105012" y="10803"/>
                    <a:pt x="2273351" y="0"/>
                  </a:cubicBezTo>
                  <a:cubicBezTo>
                    <a:pt x="2318754" y="168409"/>
                    <a:pt x="2270121" y="284873"/>
                    <a:pt x="2273351" y="480349"/>
                  </a:cubicBezTo>
                  <a:cubicBezTo>
                    <a:pt x="2006640" y="548029"/>
                    <a:pt x="1859280" y="468024"/>
                    <a:pt x="1682280" y="480349"/>
                  </a:cubicBezTo>
                  <a:cubicBezTo>
                    <a:pt x="1505280" y="492674"/>
                    <a:pt x="1357678" y="476026"/>
                    <a:pt x="1182143" y="480349"/>
                  </a:cubicBezTo>
                  <a:cubicBezTo>
                    <a:pt x="1006608" y="484672"/>
                    <a:pt x="821051" y="452584"/>
                    <a:pt x="568338" y="480349"/>
                  </a:cubicBezTo>
                  <a:cubicBezTo>
                    <a:pt x="315626" y="508114"/>
                    <a:pt x="214463" y="413037"/>
                    <a:pt x="0" y="480349"/>
                  </a:cubicBezTo>
                  <a:cubicBezTo>
                    <a:pt x="-40953" y="360790"/>
                    <a:pt x="28875" y="238113"/>
                    <a:pt x="0" y="0"/>
                  </a:cubicBezTo>
                  <a:close/>
                </a:path>
                <a:path w="2273351" h="480349" stroke="0" extrusionOk="0">
                  <a:moveTo>
                    <a:pt x="0" y="0"/>
                  </a:moveTo>
                  <a:cubicBezTo>
                    <a:pt x="177683" y="-36974"/>
                    <a:pt x="406834" y="36119"/>
                    <a:pt x="522871" y="0"/>
                  </a:cubicBezTo>
                  <a:cubicBezTo>
                    <a:pt x="638908" y="-36119"/>
                    <a:pt x="871370" y="61828"/>
                    <a:pt x="1113942" y="0"/>
                  </a:cubicBezTo>
                  <a:cubicBezTo>
                    <a:pt x="1356514" y="-61828"/>
                    <a:pt x="1518918" y="58800"/>
                    <a:pt x="1705013" y="0"/>
                  </a:cubicBezTo>
                  <a:cubicBezTo>
                    <a:pt x="1891108" y="-58800"/>
                    <a:pt x="2065028" y="60431"/>
                    <a:pt x="2273351" y="0"/>
                  </a:cubicBezTo>
                  <a:cubicBezTo>
                    <a:pt x="2313724" y="166571"/>
                    <a:pt x="2216216" y="293327"/>
                    <a:pt x="2273351" y="480349"/>
                  </a:cubicBezTo>
                  <a:cubicBezTo>
                    <a:pt x="2002266" y="535551"/>
                    <a:pt x="1929617" y="454261"/>
                    <a:pt x="1659546" y="480349"/>
                  </a:cubicBezTo>
                  <a:cubicBezTo>
                    <a:pt x="1389476" y="506437"/>
                    <a:pt x="1278506" y="429039"/>
                    <a:pt x="1045741" y="480349"/>
                  </a:cubicBezTo>
                  <a:cubicBezTo>
                    <a:pt x="812977" y="531659"/>
                    <a:pt x="680920" y="440071"/>
                    <a:pt x="500137" y="480349"/>
                  </a:cubicBezTo>
                  <a:cubicBezTo>
                    <a:pt x="319354" y="520627"/>
                    <a:pt x="149766" y="435901"/>
                    <a:pt x="0" y="480349"/>
                  </a:cubicBezTo>
                  <a:cubicBezTo>
                    <a:pt x="-16647" y="297811"/>
                    <a:pt x="19385" y="119357"/>
                    <a:pt x="0" y="0"/>
                  </a:cubicBezTo>
                  <a:close/>
                </a:path>
              </a:pathLst>
            </a:custGeom>
            <a:solidFill>
              <a:schemeClr val="accent5">
                <a:lumMod val="75000"/>
              </a:schemeClr>
            </a:solidFill>
            <a:ln w="19050">
              <a:solidFill>
                <a:srgbClr val="222A35"/>
              </a:solidFill>
              <a:prstDash val="dash"/>
              <a:extLst>
                <a:ext uri="{C807C97D-BFC1-408E-A445-0C87EB9F89A2}">
                  <ask:lineSketchStyleProps xmlns:ask="http://schemas.microsoft.com/office/drawing/2018/sketchyshapes" sd="262304267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Flecha: hacia abajo 7">
              <a:extLst>
                <a:ext uri="{FF2B5EF4-FFF2-40B4-BE49-F238E27FC236}">
                  <a16:creationId xmlns:a16="http://schemas.microsoft.com/office/drawing/2014/main" id="{01D2620E-C437-E4E1-AE27-08A6EF04C4E9}"/>
                </a:ext>
              </a:extLst>
            </p:cNvPr>
            <p:cNvSpPr/>
            <p:nvPr/>
          </p:nvSpPr>
          <p:spPr>
            <a:xfrm>
              <a:off x="9512826" y="1501806"/>
              <a:ext cx="216001" cy="720000"/>
            </a:xfrm>
            <a:prstGeom prst="downArrow">
              <a:avLst>
                <a:gd name="adj1" fmla="val 51011"/>
                <a:gd name="adj2" fmla="val 90683"/>
              </a:avLst>
            </a:prstGeom>
            <a:solidFill>
              <a:srgbClr val="2E75B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Flecha: hacia abajo 8">
              <a:extLst>
                <a:ext uri="{FF2B5EF4-FFF2-40B4-BE49-F238E27FC236}">
                  <a16:creationId xmlns:a16="http://schemas.microsoft.com/office/drawing/2014/main" id="{8FFD3C5B-0776-24B6-11DC-DA0603CDA055}"/>
                </a:ext>
              </a:extLst>
            </p:cNvPr>
            <p:cNvSpPr/>
            <p:nvPr/>
          </p:nvSpPr>
          <p:spPr>
            <a:xfrm>
              <a:off x="7855788" y="1501806"/>
              <a:ext cx="216001" cy="2584556"/>
            </a:xfrm>
            <a:prstGeom prst="downArrow">
              <a:avLst>
                <a:gd name="adj1" fmla="val 51011"/>
                <a:gd name="adj2" fmla="val 90683"/>
              </a:avLst>
            </a:prstGeom>
            <a:solidFill>
              <a:schemeClr val="tx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Flecha: hacia abajo 9">
              <a:extLst>
                <a:ext uri="{FF2B5EF4-FFF2-40B4-BE49-F238E27FC236}">
                  <a16:creationId xmlns:a16="http://schemas.microsoft.com/office/drawing/2014/main" id="{1D04192C-43E2-4FC1-98CB-81145288D3AF}"/>
                </a:ext>
              </a:extLst>
            </p:cNvPr>
            <p:cNvSpPr/>
            <p:nvPr/>
          </p:nvSpPr>
          <p:spPr>
            <a:xfrm>
              <a:off x="8257923" y="1501806"/>
              <a:ext cx="216001" cy="2584556"/>
            </a:xfrm>
            <a:prstGeom prst="downArrow">
              <a:avLst>
                <a:gd name="adj1" fmla="val 51011"/>
                <a:gd name="adj2" fmla="val 90683"/>
              </a:avLst>
            </a:prstGeom>
            <a:solidFill>
              <a:srgbClr val="175C6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Flecha: hacia abajo 10">
              <a:extLst>
                <a:ext uri="{FF2B5EF4-FFF2-40B4-BE49-F238E27FC236}">
                  <a16:creationId xmlns:a16="http://schemas.microsoft.com/office/drawing/2014/main" id="{EA1C110E-7DBF-C636-E819-0303DFE30CF1}"/>
                </a:ext>
              </a:extLst>
            </p:cNvPr>
            <p:cNvSpPr/>
            <p:nvPr/>
          </p:nvSpPr>
          <p:spPr>
            <a:xfrm>
              <a:off x="8660060" y="1501806"/>
              <a:ext cx="216001" cy="2584556"/>
            </a:xfrm>
            <a:prstGeom prst="downArrow">
              <a:avLst>
                <a:gd name="adj1" fmla="val 51011"/>
                <a:gd name="adj2" fmla="val 90683"/>
              </a:avLst>
            </a:prstGeom>
            <a:solidFill>
              <a:srgbClr val="7030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Nube 11">
              <a:extLst>
                <a:ext uri="{FF2B5EF4-FFF2-40B4-BE49-F238E27FC236}">
                  <a16:creationId xmlns:a16="http://schemas.microsoft.com/office/drawing/2014/main" id="{E517FA8C-B3C3-5096-3E9F-892872759CD2}"/>
                </a:ext>
              </a:extLst>
            </p:cNvPr>
            <p:cNvSpPr/>
            <p:nvPr/>
          </p:nvSpPr>
          <p:spPr>
            <a:xfrm>
              <a:off x="6893663" y="3982963"/>
              <a:ext cx="5184001" cy="2160000"/>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3" name="Grupo 12">
              <a:extLst>
                <a:ext uri="{FF2B5EF4-FFF2-40B4-BE49-F238E27FC236}">
                  <a16:creationId xmlns:a16="http://schemas.microsoft.com/office/drawing/2014/main" id="{3B709056-8393-2CA4-F225-1D061AA6D4F3}"/>
                </a:ext>
              </a:extLst>
            </p:cNvPr>
            <p:cNvGrpSpPr/>
            <p:nvPr/>
          </p:nvGrpSpPr>
          <p:grpSpPr>
            <a:xfrm>
              <a:off x="7634751" y="1262341"/>
              <a:ext cx="2304000" cy="1498860"/>
              <a:chOff x="1138078" y="2277173"/>
              <a:chExt cx="1920000" cy="1498860"/>
            </a:xfrm>
          </p:grpSpPr>
          <p:sp>
            <p:nvSpPr>
              <p:cNvPr id="68" name="Rectángulo 67">
                <a:extLst>
                  <a:ext uri="{FF2B5EF4-FFF2-40B4-BE49-F238E27FC236}">
                    <a16:creationId xmlns:a16="http://schemas.microsoft.com/office/drawing/2014/main" id="{D0847FC1-BC63-521F-E519-4192C28D0375}"/>
                  </a:ext>
                </a:extLst>
              </p:cNvPr>
              <p:cNvSpPr/>
              <p:nvPr/>
            </p:nvSpPr>
            <p:spPr>
              <a:xfrm>
                <a:off x="1138078" y="2279506"/>
                <a:ext cx="1920000" cy="180000"/>
              </a:xfrm>
              <a:prstGeom prst="rect">
                <a:avLst/>
              </a:prstGeom>
              <a:solidFill>
                <a:schemeClr val="accent6">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9" name="CuadroTexto 68">
                <a:extLst>
                  <a:ext uri="{FF2B5EF4-FFF2-40B4-BE49-F238E27FC236}">
                    <a16:creationId xmlns:a16="http://schemas.microsoft.com/office/drawing/2014/main" id="{627A1DDD-9771-7EDA-A067-254063DF676B}"/>
                  </a:ext>
                </a:extLst>
              </p:cNvPr>
              <p:cNvSpPr txBox="1"/>
              <p:nvPr/>
            </p:nvSpPr>
            <p:spPr>
              <a:xfrm>
                <a:off x="1178628" y="2277173"/>
                <a:ext cx="692497" cy="169277"/>
              </a:xfrm>
              <a:prstGeom prst="rect">
                <a:avLst/>
              </a:prstGeom>
              <a:noFill/>
            </p:spPr>
            <p:txBody>
              <a:bodyPr wrap="none" lIns="0" tIns="0" rIns="0" bIns="0" rtlCol="0">
                <a:spAutoFit/>
              </a:bodyPr>
              <a:lstStyle/>
              <a:p>
                <a:pPr algn="l"/>
                <a:r>
                  <a:rPr lang="es-AR" sz="1100">
                    <a:solidFill>
                      <a:schemeClr val="bg1"/>
                    </a:solidFill>
                    <a:latin typeface="Consolas" panose="020B0609020204030204" pitchFamily="49" charset="0"/>
                  </a:rPr>
                  <a:t>Tambo 1.0</a:t>
                </a:r>
              </a:p>
            </p:txBody>
          </p:sp>
          <p:sp>
            <p:nvSpPr>
              <p:cNvPr id="70" name="Rectángulo: esquinas redondeadas 69">
                <a:extLst>
                  <a:ext uri="{FF2B5EF4-FFF2-40B4-BE49-F238E27FC236}">
                    <a16:creationId xmlns:a16="http://schemas.microsoft.com/office/drawing/2014/main" id="{7221B681-4D20-188D-B17E-8F4512C9DD14}"/>
                  </a:ext>
                </a:extLst>
              </p:cNvPr>
              <p:cNvSpPr>
                <a:spLocks noChangeAspect="1"/>
              </p:cNvSpPr>
              <p:nvPr/>
            </p:nvSpPr>
            <p:spPr>
              <a:xfrm>
                <a:off x="1602603" y="2425800"/>
                <a:ext cx="288000" cy="144000"/>
              </a:xfrm>
              <a:prstGeom prst="roundRect">
                <a:avLst>
                  <a:gd name="adj" fmla="val 29320"/>
                </a:avLst>
              </a:prstGeom>
              <a:solidFill>
                <a:srgbClr val="175C6A"/>
              </a:solidFill>
              <a:ln w="3175">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Rectángulo: una sola esquina cortada 70">
                <a:extLst>
                  <a:ext uri="{FF2B5EF4-FFF2-40B4-BE49-F238E27FC236}">
                    <a16:creationId xmlns:a16="http://schemas.microsoft.com/office/drawing/2014/main" id="{3F775937-4F6B-282B-C81C-32B909167829}"/>
                  </a:ext>
                </a:extLst>
              </p:cNvPr>
              <p:cNvSpPr>
                <a:spLocks noChangeAspect="1"/>
              </p:cNvSpPr>
              <p:nvPr/>
            </p:nvSpPr>
            <p:spPr>
              <a:xfrm>
                <a:off x="1929933" y="2425800"/>
                <a:ext cx="288000" cy="144000"/>
              </a:xfrm>
              <a:prstGeom prst="snip1Rect">
                <a:avLst>
                  <a:gd name="adj" fmla="val 50000"/>
                </a:avLst>
              </a:prstGeom>
              <a:solidFill>
                <a:srgbClr val="7030A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Rectángulo 71">
                <a:extLst>
                  <a:ext uri="{FF2B5EF4-FFF2-40B4-BE49-F238E27FC236}">
                    <a16:creationId xmlns:a16="http://schemas.microsoft.com/office/drawing/2014/main" id="{5F66E664-BAE5-9F7A-E64F-15958ED17FC6}"/>
                  </a:ext>
                </a:extLst>
              </p:cNvPr>
              <p:cNvSpPr>
                <a:spLocks noChangeAspect="1"/>
              </p:cNvSpPr>
              <p:nvPr/>
            </p:nvSpPr>
            <p:spPr>
              <a:xfrm>
                <a:off x="1275274" y="2425800"/>
                <a:ext cx="288000" cy="144000"/>
              </a:xfrm>
              <a:prstGeom prst="rect">
                <a:avLst/>
              </a:prstGeom>
              <a:solidFill>
                <a:schemeClr val="tx2">
                  <a:lumMod val="50000"/>
                </a:schemeClr>
              </a:solidFill>
              <a:ln w="31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3" name="Rectángulo 19">
                <a:extLst>
                  <a:ext uri="{FF2B5EF4-FFF2-40B4-BE49-F238E27FC236}">
                    <a16:creationId xmlns:a16="http://schemas.microsoft.com/office/drawing/2014/main" id="{E325DE63-1DEA-6965-2B92-3963B280CABD}"/>
                  </a:ext>
                </a:extLst>
              </p:cNvPr>
              <p:cNvSpPr>
                <a:spLocks noChangeAspect="1"/>
              </p:cNvSpPr>
              <p:nvPr/>
            </p:nvSpPr>
            <p:spPr>
              <a:xfrm>
                <a:off x="2639591" y="2425977"/>
                <a:ext cx="288000" cy="144000"/>
              </a:xfrm>
              <a:solidFill>
                <a:schemeClr val="accent5">
                  <a:lumMod val="75000"/>
                </a:schemeClr>
              </a:solidFill>
              <a:ln w="19050">
                <a:solidFill>
                  <a:srgbClr val="222A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4" name="Rectángulo 73">
                <a:extLst>
                  <a:ext uri="{FF2B5EF4-FFF2-40B4-BE49-F238E27FC236}">
                    <a16:creationId xmlns:a16="http://schemas.microsoft.com/office/drawing/2014/main" id="{CF450CB0-DE77-7006-D373-F8A85F6CE5BA}"/>
                  </a:ext>
                </a:extLst>
              </p:cNvPr>
              <p:cNvSpPr>
                <a:spLocks noChangeAspect="1"/>
              </p:cNvSpPr>
              <p:nvPr/>
            </p:nvSpPr>
            <p:spPr>
              <a:xfrm>
                <a:off x="2617597" y="3632033"/>
                <a:ext cx="288000" cy="144000"/>
              </a:xfrm>
              <a:prstGeom prst="rect">
                <a:avLst/>
              </a:prstGeom>
              <a:solidFill>
                <a:schemeClr val="tx2">
                  <a:lumMod val="50000"/>
                </a:schemeClr>
              </a:solidFill>
              <a:ln w="3175">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4" name="CuadroTexto 13">
              <a:extLst>
                <a:ext uri="{FF2B5EF4-FFF2-40B4-BE49-F238E27FC236}">
                  <a16:creationId xmlns:a16="http://schemas.microsoft.com/office/drawing/2014/main" id="{812AC158-2588-2659-50C1-070C6FA8F06A}"/>
                </a:ext>
              </a:extLst>
            </p:cNvPr>
            <p:cNvSpPr txBox="1"/>
            <p:nvPr/>
          </p:nvSpPr>
          <p:spPr>
            <a:xfrm>
              <a:off x="8889346" y="6277430"/>
              <a:ext cx="1192635" cy="215444"/>
            </a:xfrm>
            <a:prstGeom prst="rect">
              <a:avLst/>
            </a:prstGeom>
            <a:noFill/>
          </p:spPr>
          <p:txBody>
            <a:bodyPr wrap="none" lIns="0" tIns="0" rIns="0" bIns="0" rtlCol="0">
              <a:spAutoFit/>
            </a:bodyPr>
            <a:lstStyle/>
            <a:p>
              <a:pPr algn="l"/>
              <a:r>
                <a:rPr lang="es-AR" sz="1400" b="1">
                  <a:solidFill>
                    <a:prstClr val="black"/>
                  </a:solidFill>
                  <a:latin typeface="Consolas" panose="020B0609020204030204" pitchFamily="49" charset="0"/>
                </a:rPr>
                <a:t>IP/SR-MPLS</a:t>
              </a:r>
            </a:p>
          </p:txBody>
        </p:sp>
        <p:sp>
          <p:nvSpPr>
            <p:cNvPr id="15" name="Flecha: hacia abajo 14">
              <a:extLst>
                <a:ext uri="{FF2B5EF4-FFF2-40B4-BE49-F238E27FC236}">
                  <a16:creationId xmlns:a16="http://schemas.microsoft.com/office/drawing/2014/main" id="{42A46350-8846-FC27-0A76-A23214DE1F08}"/>
                </a:ext>
              </a:extLst>
            </p:cNvPr>
            <p:cNvSpPr/>
            <p:nvPr/>
          </p:nvSpPr>
          <p:spPr>
            <a:xfrm>
              <a:off x="9914961" y="2682362"/>
              <a:ext cx="216001" cy="1404000"/>
            </a:xfrm>
            <a:prstGeom prst="downArrow">
              <a:avLst>
                <a:gd name="adj1" fmla="val 51011"/>
                <a:gd name="adj2" fmla="val 90683"/>
              </a:avLst>
            </a:prstGeom>
            <a:solidFill>
              <a:srgbClr val="175C6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Flecha: hacia abajo 15">
              <a:extLst>
                <a:ext uri="{FF2B5EF4-FFF2-40B4-BE49-F238E27FC236}">
                  <a16:creationId xmlns:a16="http://schemas.microsoft.com/office/drawing/2014/main" id="{5BDE6DA3-FA32-4C29-3D2F-D33E7048ECD3}"/>
                </a:ext>
              </a:extLst>
            </p:cNvPr>
            <p:cNvSpPr/>
            <p:nvPr/>
          </p:nvSpPr>
          <p:spPr>
            <a:xfrm>
              <a:off x="10317098" y="2682362"/>
              <a:ext cx="216001" cy="1404000"/>
            </a:xfrm>
            <a:prstGeom prst="downArrow">
              <a:avLst>
                <a:gd name="adj1" fmla="val 51011"/>
                <a:gd name="adj2" fmla="val 90683"/>
              </a:avLst>
            </a:prstGeom>
            <a:solidFill>
              <a:srgbClr val="7030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CuadroTexto 16">
              <a:extLst>
                <a:ext uri="{FF2B5EF4-FFF2-40B4-BE49-F238E27FC236}">
                  <a16:creationId xmlns:a16="http://schemas.microsoft.com/office/drawing/2014/main" id="{2A19EA33-7E8E-97EB-8D66-A816F01E3C27}"/>
                </a:ext>
              </a:extLst>
            </p:cNvPr>
            <p:cNvSpPr txBox="1"/>
            <p:nvPr/>
          </p:nvSpPr>
          <p:spPr>
            <a:xfrm>
              <a:off x="9123518" y="2331528"/>
              <a:ext cx="1987867" cy="184666"/>
            </a:xfrm>
            <a:prstGeom prst="rect">
              <a:avLst/>
            </a:prstGeom>
            <a:noFill/>
          </p:spPr>
          <p:txBody>
            <a:bodyPr wrap="square" lIns="0" tIns="0" rIns="0" bIns="0" rtlCol="0">
              <a:spAutoFit/>
            </a:bodyPr>
            <a:lstStyle/>
            <a:p>
              <a:pPr algn="l"/>
              <a:r>
                <a:rPr lang="es-AR" sz="1200">
                  <a:solidFill>
                    <a:schemeClr val="bg1"/>
                  </a:solidFill>
                </a:rPr>
                <a:t>Observabilidad / Controladores</a:t>
              </a:r>
              <a:endParaRPr lang="es-AR" sz="1100">
                <a:solidFill>
                  <a:schemeClr val="bg1"/>
                </a:solidFill>
              </a:endParaRPr>
            </a:p>
          </p:txBody>
        </p:sp>
        <p:sp>
          <p:nvSpPr>
            <p:cNvPr id="18" name="Rectángulo: esquinas redondeadas 17">
              <a:extLst>
                <a:ext uri="{FF2B5EF4-FFF2-40B4-BE49-F238E27FC236}">
                  <a16:creationId xmlns:a16="http://schemas.microsoft.com/office/drawing/2014/main" id="{A66B1A54-A233-2806-F901-F1699F0E163A}"/>
                </a:ext>
              </a:extLst>
            </p:cNvPr>
            <p:cNvSpPr>
              <a:spLocks noChangeAspect="1"/>
            </p:cNvSpPr>
            <p:nvPr/>
          </p:nvSpPr>
          <p:spPr>
            <a:xfrm>
              <a:off x="9841817" y="2617201"/>
              <a:ext cx="345600" cy="144000"/>
            </a:xfrm>
            <a:prstGeom prst="roundRect">
              <a:avLst>
                <a:gd name="adj" fmla="val 29320"/>
              </a:avLst>
            </a:prstGeom>
            <a:solidFill>
              <a:srgbClr val="175C6A"/>
            </a:solidFill>
            <a:ln w="3175">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Rectángulo: una sola esquina cortada 18">
              <a:extLst>
                <a:ext uri="{FF2B5EF4-FFF2-40B4-BE49-F238E27FC236}">
                  <a16:creationId xmlns:a16="http://schemas.microsoft.com/office/drawing/2014/main" id="{E3BD91EF-BF58-DBD9-A39E-2CD0842CC26A}"/>
                </a:ext>
              </a:extLst>
            </p:cNvPr>
            <p:cNvSpPr>
              <a:spLocks noChangeAspect="1"/>
            </p:cNvSpPr>
            <p:nvPr/>
          </p:nvSpPr>
          <p:spPr>
            <a:xfrm>
              <a:off x="10249853" y="2617201"/>
              <a:ext cx="345600" cy="144000"/>
            </a:xfrm>
            <a:prstGeom prst="snip1Rect">
              <a:avLst>
                <a:gd name="adj" fmla="val 50000"/>
              </a:avLst>
            </a:prstGeom>
            <a:solidFill>
              <a:srgbClr val="7030A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Rectángulo 19">
              <a:extLst>
                <a:ext uri="{FF2B5EF4-FFF2-40B4-BE49-F238E27FC236}">
                  <a16:creationId xmlns:a16="http://schemas.microsoft.com/office/drawing/2014/main" id="{661DDFF4-E979-A93F-0F56-C8E14C394292}"/>
                </a:ext>
              </a:extLst>
            </p:cNvPr>
            <p:cNvSpPr/>
            <p:nvPr/>
          </p:nvSpPr>
          <p:spPr>
            <a:xfrm>
              <a:off x="9409622" y="1410968"/>
              <a:ext cx="396000" cy="144000"/>
            </a:xfrm>
            <a:custGeom>
              <a:avLst/>
              <a:gdLst>
                <a:gd name="connsiteX0" fmla="*/ 0 w 396000"/>
                <a:gd name="connsiteY0" fmla="*/ 0 h 144000"/>
                <a:gd name="connsiteX1" fmla="*/ 396000 w 396000"/>
                <a:gd name="connsiteY1" fmla="*/ 0 h 144000"/>
                <a:gd name="connsiteX2" fmla="*/ 396000 w 396000"/>
                <a:gd name="connsiteY2" fmla="*/ 144000 h 144000"/>
                <a:gd name="connsiteX3" fmla="*/ 0 w 396000"/>
                <a:gd name="connsiteY3" fmla="*/ 144000 h 144000"/>
                <a:gd name="connsiteX4" fmla="*/ 0 w 396000"/>
                <a:gd name="connsiteY4" fmla="*/ 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 h="144000" fill="none" extrusionOk="0">
                  <a:moveTo>
                    <a:pt x="0" y="0"/>
                  </a:moveTo>
                  <a:cubicBezTo>
                    <a:pt x="85287" y="-22748"/>
                    <a:pt x="273698" y="25583"/>
                    <a:pt x="396000" y="0"/>
                  </a:cubicBezTo>
                  <a:cubicBezTo>
                    <a:pt x="407902" y="44773"/>
                    <a:pt x="386587" y="94819"/>
                    <a:pt x="396000" y="144000"/>
                  </a:cubicBezTo>
                  <a:cubicBezTo>
                    <a:pt x="208080" y="149522"/>
                    <a:pt x="101049" y="100633"/>
                    <a:pt x="0" y="144000"/>
                  </a:cubicBezTo>
                  <a:cubicBezTo>
                    <a:pt x="-14593" y="76691"/>
                    <a:pt x="2856" y="28922"/>
                    <a:pt x="0" y="0"/>
                  </a:cubicBezTo>
                  <a:close/>
                </a:path>
                <a:path w="396000" h="144000" stroke="0" extrusionOk="0">
                  <a:moveTo>
                    <a:pt x="0" y="0"/>
                  </a:moveTo>
                  <a:cubicBezTo>
                    <a:pt x="181750" y="-11490"/>
                    <a:pt x="248865" y="993"/>
                    <a:pt x="396000" y="0"/>
                  </a:cubicBezTo>
                  <a:cubicBezTo>
                    <a:pt x="397033" y="50678"/>
                    <a:pt x="384953" y="98214"/>
                    <a:pt x="396000" y="144000"/>
                  </a:cubicBezTo>
                  <a:cubicBezTo>
                    <a:pt x="235106" y="152173"/>
                    <a:pt x="153320" y="112704"/>
                    <a:pt x="0" y="144000"/>
                  </a:cubicBezTo>
                  <a:cubicBezTo>
                    <a:pt x="-2108" y="72937"/>
                    <a:pt x="2417" y="43895"/>
                    <a:pt x="0" y="0"/>
                  </a:cubicBezTo>
                  <a:close/>
                </a:path>
              </a:pathLst>
            </a:custGeom>
            <a:solidFill>
              <a:schemeClr val="accent5">
                <a:lumMod val="75000"/>
              </a:schemeClr>
            </a:solidFill>
            <a:ln w="19050">
              <a:solidFill>
                <a:srgbClr val="222A35"/>
              </a:solidFill>
              <a:prstDash val="dash"/>
              <a:extLst>
                <a:ext uri="{C807C97D-BFC1-408E-A445-0C87EB9F89A2}">
                  <ask:lineSketchStyleProps xmlns:ask="http://schemas.microsoft.com/office/drawing/2018/sketchyshapes" sd="262304267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Cilindro 20">
              <a:extLst>
                <a:ext uri="{FF2B5EF4-FFF2-40B4-BE49-F238E27FC236}">
                  <a16:creationId xmlns:a16="http://schemas.microsoft.com/office/drawing/2014/main" id="{991C82AB-C9F9-CDBA-B6AC-CFEF8DBB171F}"/>
                </a:ext>
              </a:extLst>
            </p:cNvPr>
            <p:cNvSpPr/>
            <p:nvPr/>
          </p:nvSpPr>
          <p:spPr>
            <a:xfrm rot="16200000">
              <a:off x="9179226" y="1679670"/>
              <a:ext cx="396000" cy="3708000"/>
            </a:xfrm>
            <a:custGeom>
              <a:avLst/>
              <a:gdLst>
                <a:gd name="connsiteX0" fmla="*/ 0 w 396000"/>
                <a:gd name="connsiteY0" fmla="*/ 101887 h 3708000"/>
                <a:gd name="connsiteX1" fmla="*/ 198000 w 396000"/>
                <a:gd name="connsiteY1" fmla="*/ 203774 h 3708000"/>
                <a:gd name="connsiteX2" fmla="*/ 396000 w 396000"/>
                <a:gd name="connsiteY2" fmla="*/ 101887 h 3708000"/>
                <a:gd name="connsiteX3" fmla="*/ 396000 w 396000"/>
                <a:gd name="connsiteY3" fmla="*/ 615840 h 3708000"/>
                <a:gd name="connsiteX4" fmla="*/ 396000 w 396000"/>
                <a:gd name="connsiteY4" fmla="*/ 1199878 h 3708000"/>
                <a:gd name="connsiteX5" fmla="*/ 396000 w 396000"/>
                <a:gd name="connsiteY5" fmla="*/ 1713831 h 3708000"/>
                <a:gd name="connsiteX6" fmla="*/ 396000 w 396000"/>
                <a:gd name="connsiteY6" fmla="*/ 2227784 h 3708000"/>
                <a:gd name="connsiteX7" fmla="*/ 396000 w 396000"/>
                <a:gd name="connsiteY7" fmla="*/ 2846864 h 3708000"/>
                <a:gd name="connsiteX8" fmla="*/ 396000 w 396000"/>
                <a:gd name="connsiteY8" fmla="*/ 3606113 h 3708000"/>
                <a:gd name="connsiteX9" fmla="*/ 198000 w 396000"/>
                <a:gd name="connsiteY9" fmla="*/ 3708000 h 3708000"/>
                <a:gd name="connsiteX10" fmla="*/ 0 w 396000"/>
                <a:gd name="connsiteY10" fmla="*/ 3606113 h 3708000"/>
                <a:gd name="connsiteX11" fmla="*/ 0 w 396000"/>
                <a:gd name="connsiteY11" fmla="*/ 3092160 h 3708000"/>
                <a:gd name="connsiteX12" fmla="*/ 0 w 396000"/>
                <a:gd name="connsiteY12" fmla="*/ 2473080 h 3708000"/>
                <a:gd name="connsiteX13" fmla="*/ 0 w 396000"/>
                <a:gd name="connsiteY13" fmla="*/ 1818958 h 3708000"/>
                <a:gd name="connsiteX14" fmla="*/ 0 w 396000"/>
                <a:gd name="connsiteY14" fmla="*/ 1269962 h 3708000"/>
                <a:gd name="connsiteX15" fmla="*/ 0 w 396000"/>
                <a:gd name="connsiteY15" fmla="*/ 685925 h 3708000"/>
                <a:gd name="connsiteX16" fmla="*/ 0 w 396000"/>
                <a:gd name="connsiteY16" fmla="*/ 101887 h 3708000"/>
                <a:gd name="connsiteX0" fmla="*/ 0 w 396000"/>
                <a:gd name="connsiteY0" fmla="*/ 101887 h 3708000"/>
                <a:gd name="connsiteX1" fmla="*/ 198000 w 396000"/>
                <a:gd name="connsiteY1" fmla="*/ 0 h 3708000"/>
                <a:gd name="connsiteX2" fmla="*/ 396000 w 396000"/>
                <a:gd name="connsiteY2" fmla="*/ 101887 h 3708000"/>
                <a:gd name="connsiteX3" fmla="*/ 198000 w 396000"/>
                <a:gd name="connsiteY3" fmla="*/ 203774 h 3708000"/>
                <a:gd name="connsiteX4" fmla="*/ 0 w 396000"/>
                <a:gd name="connsiteY4" fmla="*/ 101887 h 3708000"/>
                <a:gd name="connsiteX0" fmla="*/ 396000 w 396000"/>
                <a:gd name="connsiteY0" fmla="*/ 101887 h 3708000"/>
                <a:gd name="connsiteX1" fmla="*/ 198000 w 396000"/>
                <a:gd name="connsiteY1" fmla="*/ 203774 h 3708000"/>
                <a:gd name="connsiteX2" fmla="*/ 0 w 396000"/>
                <a:gd name="connsiteY2" fmla="*/ 101887 h 3708000"/>
                <a:gd name="connsiteX3" fmla="*/ 198000 w 396000"/>
                <a:gd name="connsiteY3" fmla="*/ 0 h 3708000"/>
                <a:gd name="connsiteX4" fmla="*/ 396000 w 396000"/>
                <a:gd name="connsiteY4" fmla="*/ 101887 h 3708000"/>
                <a:gd name="connsiteX5" fmla="*/ 396000 w 396000"/>
                <a:gd name="connsiteY5" fmla="*/ 685925 h 3708000"/>
                <a:gd name="connsiteX6" fmla="*/ 396000 w 396000"/>
                <a:gd name="connsiteY6" fmla="*/ 1234920 h 3708000"/>
                <a:gd name="connsiteX7" fmla="*/ 396000 w 396000"/>
                <a:gd name="connsiteY7" fmla="*/ 1854000 h 3708000"/>
                <a:gd name="connsiteX8" fmla="*/ 396000 w 396000"/>
                <a:gd name="connsiteY8" fmla="*/ 2332911 h 3708000"/>
                <a:gd name="connsiteX9" fmla="*/ 396000 w 396000"/>
                <a:gd name="connsiteY9" fmla="*/ 2881906 h 3708000"/>
                <a:gd name="connsiteX10" fmla="*/ 396000 w 396000"/>
                <a:gd name="connsiteY10" fmla="*/ 3606113 h 3708000"/>
                <a:gd name="connsiteX11" fmla="*/ 198000 w 396000"/>
                <a:gd name="connsiteY11" fmla="*/ 3708000 h 3708000"/>
                <a:gd name="connsiteX12" fmla="*/ 0 w 396000"/>
                <a:gd name="connsiteY12" fmla="*/ 3606113 h 3708000"/>
                <a:gd name="connsiteX13" fmla="*/ 0 w 396000"/>
                <a:gd name="connsiteY13" fmla="*/ 2987033 h 3708000"/>
                <a:gd name="connsiteX14" fmla="*/ 0 w 396000"/>
                <a:gd name="connsiteY14" fmla="*/ 2473080 h 3708000"/>
                <a:gd name="connsiteX15" fmla="*/ 0 w 396000"/>
                <a:gd name="connsiteY15" fmla="*/ 1889042 h 3708000"/>
                <a:gd name="connsiteX16" fmla="*/ 0 w 396000"/>
                <a:gd name="connsiteY16" fmla="*/ 1340047 h 3708000"/>
                <a:gd name="connsiteX17" fmla="*/ 0 w 396000"/>
                <a:gd name="connsiteY17" fmla="*/ 861136 h 3708000"/>
                <a:gd name="connsiteX18" fmla="*/ 0 w 396000"/>
                <a:gd name="connsiteY18" fmla="*/ 101887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000" h="3708000" stroke="0" extrusionOk="0">
                  <a:moveTo>
                    <a:pt x="0" y="101887"/>
                  </a:moveTo>
                  <a:cubicBezTo>
                    <a:pt x="594" y="172351"/>
                    <a:pt x="74430" y="194677"/>
                    <a:pt x="198000" y="203774"/>
                  </a:cubicBezTo>
                  <a:cubicBezTo>
                    <a:pt x="310887" y="205793"/>
                    <a:pt x="395264" y="151042"/>
                    <a:pt x="396000" y="101887"/>
                  </a:cubicBezTo>
                  <a:cubicBezTo>
                    <a:pt x="395189" y="249022"/>
                    <a:pt x="406602" y="432479"/>
                    <a:pt x="396000" y="615840"/>
                  </a:cubicBezTo>
                  <a:cubicBezTo>
                    <a:pt x="385398" y="799201"/>
                    <a:pt x="371919" y="1011525"/>
                    <a:pt x="396000" y="1199878"/>
                  </a:cubicBezTo>
                  <a:cubicBezTo>
                    <a:pt x="420081" y="1388231"/>
                    <a:pt x="389359" y="1534180"/>
                    <a:pt x="396000" y="1713831"/>
                  </a:cubicBezTo>
                  <a:cubicBezTo>
                    <a:pt x="402641" y="1893482"/>
                    <a:pt x="420691" y="1984552"/>
                    <a:pt x="396000" y="2227784"/>
                  </a:cubicBezTo>
                  <a:cubicBezTo>
                    <a:pt x="371309" y="2471016"/>
                    <a:pt x="420743" y="2710240"/>
                    <a:pt x="396000" y="2846864"/>
                  </a:cubicBezTo>
                  <a:cubicBezTo>
                    <a:pt x="371257" y="2983488"/>
                    <a:pt x="426240" y="3409551"/>
                    <a:pt x="396000" y="3606113"/>
                  </a:cubicBezTo>
                  <a:cubicBezTo>
                    <a:pt x="391935" y="3681153"/>
                    <a:pt x="316185" y="3700157"/>
                    <a:pt x="198000" y="3708000"/>
                  </a:cubicBezTo>
                  <a:cubicBezTo>
                    <a:pt x="87208" y="3708463"/>
                    <a:pt x="-274" y="3665182"/>
                    <a:pt x="0" y="3606113"/>
                  </a:cubicBezTo>
                  <a:cubicBezTo>
                    <a:pt x="3565" y="3418654"/>
                    <a:pt x="-16338" y="3326694"/>
                    <a:pt x="0" y="3092160"/>
                  </a:cubicBezTo>
                  <a:cubicBezTo>
                    <a:pt x="16338" y="2857626"/>
                    <a:pt x="-17689" y="2735294"/>
                    <a:pt x="0" y="2473080"/>
                  </a:cubicBezTo>
                  <a:cubicBezTo>
                    <a:pt x="17689" y="2210866"/>
                    <a:pt x="-3991" y="2070248"/>
                    <a:pt x="0" y="1818958"/>
                  </a:cubicBezTo>
                  <a:cubicBezTo>
                    <a:pt x="3991" y="1567668"/>
                    <a:pt x="19410" y="1513143"/>
                    <a:pt x="0" y="1269962"/>
                  </a:cubicBezTo>
                  <a:cubicBezTo>
                    <a:pt x="-19410" y="1026781"/>
                    <a:pt x="-5068" y="893419"/>
                    <a:pt x="0" y="685925"/>
                  </a:cubicBezTo>
                  <a:cubicBezTo>
                    <a:pt x="5068" y="478431"/>
                    <a:pt x="18438" y="267726"/>
                    <a:pt x="0" y="101887"/>
                  </a:cubicBezTo>
                  <a:close/>
                </a:path>
                <a:path w="396000" h="3708000" fill="lighten" stroke="0" extrusionOk="0">
                  <a:moveTo>
                    <a:pt x="0" y="101887"/>
                  </a:moveTo>
                  <a:cubicBezTo>
                    <a:pt x="231" y="67799"/>
                    <a:pt x="105035" y="17921"/>
                    <a:pt x="198000" y="0"/>
                  </a:cubicBezTo>
                  <a:cubicBezTo>
                    <a:pt x="304655" y="-11859"/>
                    <a:pt x="393744" y="41265"/>
                    <a:pt x="396000" y="101887"/>
                  </a:cubicBezTo>
                  <a:cubicBezTo>
                    <a:pt x="374957" y="145330"/>
                    <a:pt x="313551" y="187473"/>
                    <a:pt x="198000" y="203774"/>
                  </a:cubicBezTo>
                  <a:cubicBezTo>
                    <a:pt x="94935" y="201438"/>
                    <a:pt x="1920" y="158230"/>
                    <a:pt x="0" y="101887"/>
                  </a:cubicBezTo>
                  <a:close/>
                </a:path>
                <a:path w="396000" h="3708000" fill="none" extrusionOk="0">
                  <a:moveTo>
                    <a:pt x="396000" y="101887"/>
                  </a:moveTo>
                  <a:cubicBezTo>
                    <a:pt x="388191" y="157618"/>
                    <a:pt x="312008" y="198418"/>
                    <a:pt x="198000" y="203774"/>
                  </a:cubicBezTo>
                  <a:cubicBezTo>
                    <a:pt x="89194" y="199601"/>
                    <a:pt x="3610" y="149633"/>
                    <a:pt x="0" y="101887"/>
                  </a:cubicBezTo>
                  <a:cubicBezTo>
                    <a:pt x="6344" y="37243"/>
                    <a:pt x="100593" y="-7687"/>
                    <a:pt x="198000" y="0"/>
                  </a:cubicBezTo>
                  <a:cubicBezTo>
                    <a:pt x="301487" y="10534"/>
                    <a:pt x="391026" y="42099"/>
                    <a:pt x="396000" y="101887"/>
                  </a:cubicBezTo>
                  <a:cubicBezTo>
                    <a:pt x="370321" y="331452"/>
                    <a:pt x="372095" y="535138"/>
                    <a:pt x="396000" y="685925"/>
                  </a:cubicBezTo>
                  <a:cubicBezTo>
                    <a:pt x="419905" y="836712"/>
                    <a:pt x="385003" y="1113845"/>
                    <a:pt x="396000" y="1234920"/>
                  </a:cubicBezTo>
                  <a:cubicBezTo>
                    <a:pt x="406997" y="1355996"/>
                    <a:pt x="389198" y="1666500"/>
                    <a:pt x="396000" y="1854000"/>
                  </a:cubicBezTo>
                  <a:cubicBezTo>
                    <a:pt x="402802" y="2041500"/>
                    <a:pt x="410643" y="2219108"/>
                    <a:pt x="396000" y="2332911"/>
                  </a:cubicBezTo>
                  <a:cubicBezTo>
                    <a:pt x="381357" y="2446714"/>
                    <a:pt x="388464" y="2666544"/>
                    <a:pt x="396000" y="2881906"/>
                  </a:cubicBezTo>
                  <a:cubicBezTo>
                    <a:pt x="403536" y="3097268"/>
                    <a:pt x="363108" y="3438302"/>
                    <a:pt x="396000" y="3606113"/>
                  </a:cubicBezTo>
                  <a:cubicBezTo>
                    <a:pt x="389870" y="3656604"/>
                    <a:pt x="289887" y="3711476"/>
                    <a:pt x="198000" y="3708000"/>
                  </a:cubicBezTo>
                  <a:cubicBezTo>
                    <a:pt x="83618" y="3695997"/>
                    <a:pt x="3017" y="3649321"/>
                    <a:pt x="0" y="3606113"/>
                  </a:cubicBezTo>
                  <a:cubicBezTo>
                    <a:pt x="-6079" y="3462219"/>
                    <a:pt x="18133" y="3210660"/>
                    <a:pt x="0" y="2987033"/>
                  </a:cubicBezTo>
                  <a:cubicBezTo>
                    <a:pt x="-18133" y="2763406"/>
                    <a:pt x="-18215" y="2619054"/>
                    <a:pt x="0" y="2473080"/>
                  </a:cubicBezTo>
                  <a:cubicBezTo>
                    <a:pt x="18215" y="2327106"/>
                    <a:pt x="25186" y="2024343"/>
                    <a:pt x="0" y="1889042"/>
                  </a:cubicBezTo>
                  <a:cubicBezTo>
                    <a:pt x="-25186" y="1753741"/>
                    <a:pt x="12904" y="1504567"/>
                    <a:pt x="0" y="1340047"/>
                  </a:cubicBezTo>
                  <a:cubicBezTo>
                    <a:pt x="-12904" y="1175528"/>
                    <a:pt x="10892" y="1090834"/>
                    <a:pt x="0" y="861136"/>
                  </a:cubicBezTo>
                  <a:cubicBezTo>
                    <a:pt x="-10892" y="631438"/>
                    <a:pt x="-1583" y="444699"/>
                    <a:pt x="0" y="101887"/>
                  </a:cubicBezTo>
                </a:path>
                <a:path w="396000" h="3708000" fill="none" stroke="0" extrusionOk="0">
                  <a:moveTo>
                    <a:pt x="396000" y="101887"/>
                  </a:moveTo>
                  <a:cubicBezTo>
                    <a:pt x="380520" y="139348"/>
                    <a:pt x="284378" y="202826"/>
                    <a:pt x="198000" y="203774"/>
                  </a:cubicBezTo>
                  <a:cubicBezTo>
                    <a:pt x="91975" y="197255"/>
                    <a:pt x="-12407" y="162006"/>
                    <a:pt x="0" y="101887"/>
                  </a:cubicBezTo>
                  <a:cubicBezTo>
                    <a:pt x="10608" y="51556"/>
                    <a:pt x="85571" y="20514"/>
                    <a:pt x="198000" y="0"/>
                  </a:cubicBezTo>
                  <a:cubicBezTo>
                    <a:pt x="312324" y="872"/>
                    <a:pt x="396971" y="43678"/>
                    <a:pt x="396000" y="101887"/>
                  </a:cubicBezTo>
                  <a:cubicBezTo>
                    <a:pt x="393978" y="262945"/>
                    <a:pt x="386341" y="434151"/>
                    <a:pt x="396000" y="615840"/>
                  </a:cubicBezTo>
                  <a:cubicBezTo>
                    <a:pt x="405659" y="797529"/>
                    <a:pt x="418947" y="977032"/>
                    <a:pt x="396000" y="1129793"/>
                  </a:cubicBezTo>
                  <a:cubicBezTo>
                    <a:pt x="373053" y="1282554"/>
                    <a:pt x="389694" y="1430198"/>
                    <a:pt x="396000" y="1713831"/>
                  </a:cubicBezTo>
                  <a:cubicBezTo>
                    <a:pt x="402306" y="1997464"/>
                    <a:pt x="424897" y="2071839"/>
                    <a:pt x="396000" y="2297869"/>
                  </a:cubicBezTo>
                  <a:cubicBezTo>
                    <a:pt x="367103" y="2523899"/>
                    <a:pt x="397831" y="2665519"/>
                    <a:pt x="396000" y="2776780"/>
                  </a:cubicBezTo>
                  <a:cubicBezTo>
                    <a:pt x="394169" y="2888041"/>
                    <a:pt x="378834" y="3279703"/>
                    <a:pt x="396000" y="3606113"/>
                  </a:cubicBezTo>
                  <a:cubicBezTo>
                    <a:pt x="387540" y="3664352"/>
                    <a:pt x="288860" y="3697896"/>
                    <a:pt x="198000" y="3708000"/>
                  </a:cubicBezTo>
                  <a:cubicBezTo>
                    <a:pt x="87993" y="3714171"/>
                    <a:pt x="6591" y="3663579"/>
                    <a:pt x="0" y="3606113"/>
                  </a:cubicBezTo>
                  <a:cubicBezTo>
                    <a:pt x="-12378" y="3402808"/>
                    <a:pt x="5942" y="3226296"/>
                    <a:pt x="0" y="3022075"/>
                  </a:cubicBezTo>
                  <a:cubicBezTo>
                    <a:pt x="-5942" y="2817854"/>
                    <a:pt x="-11923" y="2643285"/>
                    <a:pt x="0" y="2473080"/>
                  </a:cubicBezTo>
                  <a:cubicBezTo>
                    <a:pt x="11923" y="2302876"/>
                    <a:pt x="-17382" y="2110076"/>
                    <a:pt x="0" y="1994169"/>
                  </a:cubicBezTo>
                  <a:cubicBezTo>
                    <a:pt x="17382" y="1878262"/>
                    <a:pt x="17895" y="1606745"/>
                    <a:pt x="0" y="1445174"/>
                  </a:cubicBezTo>
                  <a:cubicBezTo>
                    <a:pt x="-17895" y="1283604"/>
                    <a:pt x="4071" y="988650"/>
                    <a:pt x="0" y="861136"/>
                  </a:cubicBezTo>
                  <a:cubicBezTo>
                    <a:pt x="-4071" y="733622"/>
                    <a:pt x="-18448" y="454410"/>
                    <a:pt x="0" y="101887"/>
                  </a:cubicBezTo>
                </a:path>
              </a:pathLst>
            </a:custGeom>
            <a:solidFill>
              <a:schemeClr val="accent4">
                <a:lumMod val="60000"/>
                <a:lumOff val="40000"/>
              </a:schemeClr>
            </a:solidFill>
            <a:ln w="3175">
              <a:solidFill>
                <a:srgbClr val="FFC000"/>
              </a:solidFill>
              <a:prstDash val="solid"/>
              <a:extLst>
                <a:ext uri="{C807C97D-BFC1-408E-A445-0C87EB9F89A2}">
                  <ask:lineSketchStyleProps xmlns:ask="http://schemas.microsoft.com/office/drawing/2018/sketchyshapes" sd="3353337693">
                    <a:prstGeom prst="can">
                      <a:avLst>
                        <a:gd name="adj" fmla="val 51458"/>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1200" b="1">
                  <a:solidFill>
                    <a:schemeClr val="tx1"/>
                  </a:solidFill>
                </a:rPr>
                <a:t>Implementación mínima de compromiso</a:t>
              </a:r>
              <a:endParaRPr lang="es-AR" sz="1200" b="1">
                <a:solidFill>
                  <a:schemeClr val="tx1"/>
                </a:solidFill>
              </a:endParaRPr>
            </a:p>
          </p:txBody>
        </p:sp>
        <p:grpSp>
          <p:nvGrpSpPr>
            <p:cNvPr id="22" name="Grupo 21">
              <a:extLst>
                <a:ext uri="{FF2B5EF4-FFF2-40B4-BE49-F238E27FC236}">
                  <a16:creationId xmlns:a16="http://schemas.microsoft.com/office/drawing/2014/main" id="{7CCBCFCD-46A5-AEE8-7F26-ED63F242D592}"/>
                </a:ext>
              </a:extLst>
            </p:cNvPr>
            <p:cNvGrpSpPr/>
            <p:nvPr/>
          </p:nvGrpSpPr>
          <p:grpSpPr>
            <a:xfrm>
              <a:off x="7197260" y="1554968"/>
              <a:ext cx="3914125" cy="4705114"/>
              <a:chOff x="7197260" y="1554968"/>
              <a:chExt cx="3914125" cy="4705114"/>
            </a:xfrm>
          </p:grpSpPr>
          <p:sp>
            <p:nvSpPr>
              <p:cNvPr id="65" name="Flecha: a la izquierda y derecha 64">
                <a:extLst>
                  <a:ext uri="{FF2B5EF4-FFF2-40B4-BE49-F238E27FC236}">
                    <a16:creationId xmlns:a16="http://schemas.microsoft.com/office/drawing/2014/main" id="{59C01148-2BB7-DDC6-B1F8-E5EB9F98B3ED}"/>
                  </a:ext>
                </a:extLst>
              </p:cNvPr>
              <p:cNvSpPr/>
              <p:nvPr/>
            </p:nvSpPr>
            <p:spPr>
              <a:xfrm>
                <a:off x="7799385" y="5864082"/>
                <a:ext cx="3312000" cy="396000"/>
              </a:xfrm>
              <a:prstGeom prst="leftRightArrow">
                <a:avLst>
                  <a:gd name="adj1" fmla="val 65394"/>
                  <a:gd name="adj2" fmla="val 50000"/>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200">
                    <a:solidFill>
                      <a:schemeClr val="tx1"/>
                    </a:solidFill>
                  </a:rPr>
                  <a:t>Integración horizontal</a:t>
                </a:r>
              </a:p>
            </p:txBody>
          </p:sp>
          <p:sp>
            <p:nvSpPr>
              <p:cNvPr id="67" name="Flecha: arriba y abajo 66">
                <a:extLst>
                  <a:ext uri="{FF2B5EF4-FFF2-40B4-BE49-F238E27FC236}">
                    <a16:creationId xmlns:a16="http://schemas.microsoft.com/office/drawing/2014/main" id="{42CD8C64-CC1F-6F90-2BBE-527C719B2E84}"/>
                  </a:ext>
                </a:extLst>
              </p:cNvPr>
              <p:cNvSpPr/>
              <p:nvPr/>
            </p:nvSpPr>
            <p:spPr>
              <a:xfrm>
                <a:off x="7197260" y="1554968"/>
                <a:ext cx="396000" cy="2675718"/>
              </a:xfrm>
              <a:prstGeom prst="upDownArrow">
                <a:avLst>
                  <a:gd name="adj1" fmla="val 61545"/>
                  <a:gd name="adj2" fmla="val 50000"/>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s-AR" sz="1200">
                    <a:solidFill>
                      <a:schemeClr val="tx1"/>
                    </a:solidFill>
                  </a:rPr>
                  <a:t>Integración vertical – Tambo</a:t>
                </a:r>
              </a:p>
            </p:txBody>
          </p:sp>
        </p:grpSp>
        <p:pic>
          <p:nvPicPr>
            <p:cNvPr id="23" name="Picture 18">
              <a:extLst>
                <a:ext uri="{FF2B5EF4-FFF2-40B4-BE49-F238E27FC236}">
                  <a16:creationId xmlns:a16="http://schemas.microsoft.com/office/drawing/2014/main" id="{9C0CEF96-F991-35A4-D06E-42D95FEB695A}"/>
                </a:ext>
              </a:extLst>
            </p:cNvPr>
            <p:cNvPicPr>
              <a:picLocks noChangeAspect="1" noChangeArrowheads="1"/>
            </p:cNvPicPr>
            <p:nvPr/>
          </p:nvPicPr>
          <p:blipFill>
            <a:blip r:embed="rId2" cstate="print">
              <a:duotone>
                <a:prstClr val="black"/>
                <a:srgbClr val="7030A0">
                  <a:tint val="45000"/>
                  <a:satMod val="400000"/>
                </a:srgbClr>
              </a:duotone>
            </a:blip>
            <a:srcRect/>
            <a:stretch>
              <a:fillRect/>
            </a:stretch>
          </p:blipFill>
          <p:spPr bwMode="auto">
            <a:xfrm>
              <a:off x="7833238" y="5044938"/>
              <a:ext cx="432000" cy="353160"/>
            </a:xfrm>
            <a:prstGeom prst="rect">
              <a:avLst/>
            </a:prstGeom>
            <a:noFill/>
            <a:ln w="9525">
              <a:noFill/>
              <a:miter lim="800000"/>
              <a:headEnd/>
              <a:tailEnd/>
            </a:ln>
            <a:effectLst/>
          </p:spPr>
        </p:pic>
        <p:pic>
          <p:nvPicPr>
            <p:cNvPr id="24" name="Picture 18">
              <a:extLst>
                <a:ext uri="{FF2B5EF4-FFF2-40B4-BE49-F238E27FC236}">
                  <a16:creationId xmlns:a16="http://schemas.microsoft.com/office/drawing/2014/main" id="{F0B74FEE-7C6D-8505-AEDC-84AED77B0B53}"/>
                </a:ext>
              </a:extLst>
            </p:cNvPr>
            <p:cNvPicPr>
              <a:picLocks noChangeAspect="1" noChangeArrowheads="1"/>
            </p:cNvPicPr>
            <p:nvPr/>
          </p:nvPicPr>
          <p:blipFill>
            <a:blip r:embed="rId2" cstate="print">
              <a:duotone>
                <a:prstClr val="black"/>
                <a:srgbClr val="7030A0">
                  <a:tint val="45000"/>
                  <a:satMod val="400000"/>
                </a:srgbClr>
              </a:duotone>
            </a:blip>
            <a:srcRect/>
            <a:stretch>
              <a:fillRect/>
            </a:stretch>
          </p:blipFill>
          <p:spPr bwMode="auto">
            <a:xfrm>
              <a:off x="8749754" y="4617980"/>
              <a:ext cx="432000" cy="353160"/>
            </a:xfrm>
            <a:prstGeom prst="rect">
              <a:avLst/>
            </a:prstGeom>
            <a:noFill/>
            <a:ln w="9525">
              <a:noFill/>
              <a:miter lim="800000"/>
              <a:headEnd/>
              <a:tailEnd/>
            </a:ln>
            <a:effectLst/>
          </p:spPr>
        </p:pic>
        <p:pic>
          <p:nvPicPr>
            <p:cNvPr id="25" name="Picture 18">
              <a:extLst>
                <a:ext uri="{FF2B5EF4-FFF2-40B4-BE49-F238E27FC236}">
                  <a16:creationId xmlns:a16="http://schemas.microsoft.com/office/drawing/2014/main" id="{0D710646-2D90-20AB-0F12-130D4C456526}"/>
                </a:ext>
              </a:extLst>
            </p:cNvPr>
            <p:cNvPicPr>
              <a:picLocks noChangeAspect="1" noChangeArrowheads="1"/>
            </p:cNvPicPr>
            <p:nvPr/>
          </p:nvPicPr>
          <p:blipFill>
            <a:blip r:embed="rId2" cstate="print">
              <a:duotone>
                <a:prstClr val="black"/>
                <a:srgbClr val="7030A0">
                  <a:tint val="45000"/>
                  <a:satMod val="400000"/>
                </a:srgbClr>
              </a:duotone>
            </a:blip>
            <a:srcRect/>
            <a:stretch>
              <a:fillRect/>
            </a:stretch>
          </p:blipFill>
          <p:spPr bwMode="auto">
            <a:xfrm>
              <a:off x="9666270" y="4200759"/>
              <a:ext cx="432000" cy="353160"/>
            </a:xfrm>
            <a:prstGeom prst="rect">
              <a:avLst/>
            </a:prstGeom>
            <a:noFill/>
            <a:ln w="9525">
              <a:noFill/>
              <a:miter lim="800000"/>
              <a:headEnd/>
              <a:tailEnd/>
            </a:ln>
            <a:effectLst/>
          </p:spPr>
        </p:pic>
        <p:pic>
          <p:nvPicPr>
            <p:cNvPr id="26" name="Picture 18">
              <a:extLst>
                <a:ext uri="{FF2B5EF4-FFF2-40B4-BE49-F238E27FC236}">
                  <a16:creationId xmlns:a16="http://schemas.microsoft.com/office/drawing/2014/main" id="{C344B568-AE46-8C07-CF54-596C3832D6CF}"/>
                </a:ext>
              </a:extLst>
            </p:cNvPr>
            <p:cNvPicPr>
              <a:picLocks noChangeAspect="1" noChangeArrowheads="1"/>
            </p:cNvPicPr>
            <p:nvPr/>
          </p:nvPicPr>
          <p:blipFill>
            <a:blip r:embed="rId2" cstate="print">
              <a:duotone>
                <a:prstClr val="black"/>
                <a:srgbClr val="7030A0">
                  <a:tint val="45000"/>
                  <a:satMod val="400000"/>
                </a:srgbClr>
              </a:duotone>
            </a:blip>
            <a:srcRect/>
            <a:stretch>
              <a:fillRect/>
            </a:stretch>
          </p:blipFill>
          <p:spPr bwMode="auto">
            <a:xfrm>
              <a:off x="9666270" y="5044938"/>
              <a:ext cx="432000" cy="353160"/>
            </a:xfrm>
            <a:prstGeom prst="rect">
              <a:avLst/>
            </a:prstGeom>
            <a:noFill/>
            <a:ln w="9525">
              <a:noFill/>
              <a:miter lim="800000"/>
              <a:headEnd/>
              <a:tailEnd/>
            </a:ln>
            <a:effectLst/>
          </p:spPr>
        </p:pic>
        <p:pic>
          <p:nvPicPr>
            <p:cNvPr id="27" name="Picture 18">
              <a:extLst>
                <a:ext uri="{FF2B5EF4-FFF2-40B4-BE49-F238E27FC236}">
                  <a16:creationId xmlns:a16="http://schemas.microsoft.com/office/drawing/2014/main" id="{95144BC7-1E47-CAE5-4486-810E7C4C48EA}"/>
                </a:ext>
              </a:extLst>
            </p:cNvPr>
            <p:cNvPicPr>
              <a:picLocks noChangeAspect="1" noChangeArrowheads="1"/>
            </p:cNvPicPr>
            <p:nvPr/>
          </p:nvPicPr>
          <p:blipFill>
            <a:blip r:embed="rId2" cstate="print">
              <a:duotone>
                <a:prstClr val="black"/>
                <a:srgbClr val="7030A0">
                  <a:tint val="45000"/>
                  <a:satMod val="400000"/>
                </a:srgbClr>
              </a:duotone>
            </a:blip>
            <a:srcRect/>
            <a:stretch>
              <a:fillRect/>
            </a:stretch>
          </p:blipFill>
          <p:spPr bwMode="auto">
            <a:xfrm>
              <a:off x="9666270" y="5477522"/>
              <a:ext cx="432000" cy="353160"/>
            </a:xfrm>
            <a:prstGeom prst="rect">
              <a:avLst/>
            </a:prstGeom>
            <a:noFill/>
            <a:ln w="9525">
              <a:noFill/>
              <a:miter lim="800000"/>
              <a:headEnd/>
              <a:tailEnd/>
            </a:ln>
            <a:effectLst/>
          </p:spPr>
        </p:pic>
        <p:pic>
          <p:nvPicPr>
            <p:cNvPr id="28" name="Picture 307" descr="图片234">
              <a:extLst>
                <a:ext uri="{FF2B5EF4-FFF2-40B4-BE49-F238E27FC236}">
                  <a16:creationId xmlns:a16="http://schemas.microsoft.com/office/drawing/2014/main" id="{903A284D-9C4C-C639-4D3A-11E33C297DDE}"/>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833238" y="4207353"/>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07" descr="图片234">
              <a:extLst>
                <a:ext uri="{FF2B5EF4-FFF2-40B4-BE49-F238E27FC236}">
                  <a16:creationId xmlns:a16="http://schemas.microsoft.com/office/drawing/2014/main" id="{D21F9C22-163C-9D16-CDAE-AE0559C62B62}"/>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749754" y="4207353"/>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07" descr="图片234">
              <a:extLst>
                <a:ext uri="{FF2B5EF4-FFF2-40B4-BE49-F238E27FC236}">
                  <a16:creationId xmlns:a16="http://schemas.microsoft.com/office/drawing/2014/main" id="{1A99028A-DE3F-7069-C7EA-71556029B54D}"/>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582785" y="4207353"/>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7" descr="图片234">
              <a:extLst>
                <a:ext uri="{FF2B5EF4-FFF2-40B4-BE49-F238E27FC236}">
                  <a16:creationId xmlns:a16="http://schemas.microsoft.com/office/drawing/2014/main" id="{7F3AE51A-F082-82DB-296A-178CFC70328B}"/>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582785" y="4624574"/>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07" descr="图片234">
              <a:extLst>
                <a:ext uri="{FF2B5EF4-FFF2-40B4-BE49-F238E27FC236}">
                  <a16:creationId xmlns:a16="http://schemas.microsoft.com/office/drawing/2014/main" id="{BAE68484-0487-BED6-F341-22BFEA8AD097}"/>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582785" y="5051532"/>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7" descr="图片234">
              <a:extLst>
                <a:ext uri="{FF2B5EF4-FFF2-40B4-BE49-F238E27FC236}">
                  <a16:creationId xmlns:a16="http://schemas.microsoft.com/office/drawing/2014/main" id="{A3B7ABCE-16B5-6C70-1583-169C1F37A41F}"/>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9666270" y="4624574"/>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7" descr="图片234">
              <a:extLst>
                <a:ext uri="{FF2B5EF4-FFF2-40B4-BE49-F238E27FC236}">
                  <a16:creationId xmlns:a16="http://schemas.microsoft.com/office/drawing/2014/main" id="{160EEBC2-0EE9-BEF9-9E2B-BEF36734BBEE}"/>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749754" y="5051532"/>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7" descr="图片234">
              <a:extLst>
                <a:ext uri="{FF2B5EF4-FFF2-40B4-BE49-F238E27FC236}">
                  <a16:creationId xmlns:a16="http://schemas.microsoft.com/office/drawing/2014/main" id="{6F8AC8B0-8D58-C03E-6C0E-086F85225A5F}"/>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749754" y="5484116"/>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07" descr="图片234">
              <a:extLst>
                <a:ext uri="{FF2B5EF4-FFF2-40B4-BE49-F238E27FC236}">
                  <a16:creationId xmlns:a16="http://schemas.microsoft.com/office/drawing/2014/main" id="{18494232-DD62-9908-0537-4282FAD5C512}"/>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833238" y="5484116"/>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5" descr="icon_c_router_ppt">
              <a:extLst>
                <a:ext uri="{FF2B5EF4-FFF2-40B4-BE49-F238E27FC236}">
                  <a16:creationId xmlns:a16="http://schemas.microsoft.com/office/drawing/2014/main" id="{C448D808-9DD1-2F4B-5BB8-9645A352A5E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Lst>
            </a:blip>
            <a:srcRect/>
            <a:stretch>
              <a:fillRect/>
            </a:stretch>
          </p:blipFill>
          <p:spPr bwMode="auto">
            <a:xfrm>
              <a:off x="7833238" y="4592792"/>
              <a:ext cx="432000" cy="403536"/>
            </a:xfrm>
            <a:prstGeom prst="rect">
              <a:avLst/>
            </a:prstGeom>
            <a:noFill/>
            <a:ln w="9525">
              <a:noFill/>
              <a:miter lim="800000"/>
              <a:headEnd/>
              <a:tailEnd/>
            </a:ln>
            <a:effectLst/>
          </p:spPr>
        </p:pic>
        <p:pic>
          <p:nvPicPr>
            <p:cNvPr id="38" name="Picture 35" descr="icon_c_router_ppt">
              <a:extLst>
                <a:ext uri="{FF2B5EF4-FFF2-40B4-BE49-F238E27FC236}">
                  <a16:creationId xmlns:a16="http://schemas.microsoft.com/office/drawing/2014/main" id="{A98D96CF-40D7-F2FF-46F3-676F89DB96B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Lst>
            </a:blip>
            <a:srcRect/>
            <a:stretch>
              <a:fillRect/>
            </a:stretch>
          </p:blipFill>
          <p:spPr bwMode="auto">
            <a:xfrm>
              <a:off x="10582785" y="5452334"/>
              <a:ext cx="432000" cy="403536"/>
            </a:xfrm>
            <a:prstGeom prst="rect">
              <a:avLst/>
            </a:prstGeom>
            <a:noFill/>
            <a:ln w="9525">
              <a:noFill/>
              <a:miter lim="800000"/>
              <a:headEnd/>
              <a:tailEnd/>
            </a:ln>
            <a:effectLst/>
          </p:spPr>
        </p:pic>
        <p:cxnSp>
          <p:nvCxnSpPr>
            <p:cNvPr id="39" name="Conector recto 38">
              <a:extLst>
                <a:ext uri="{FF2B5EF4-FFF2-40B4-BE49-F238E27FC236}">
                  <a16:creationId xmlns:a16="http://schemas.microsoft.com/office/drawing/2014/main" id="{6741DEAF-63E7-9366-9146-1D6EC82D7A48}"/>
                </a:ext>
              </a:extLst>
            </p:cNvPr>
            <p:cNvCxnSpPr>
              <a:cxnSpLocks/>
              <a:stCxn id="28" idx="3"/>
              <a:endCxn id="29" idx="1"/>
            </p:cNvCxnSpPr>
            <p:nvPr/>
          </p:nvCxnSpPr>
          <p:spPr>
            <a:xfrm>
              <a:off x="8265238" y="4377339"/>
              <a:ext cx="484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E848AD78-7AFD-E3DF-AF1A-8B6C0BABEE1B}"/>
                </a:ext>
              </a:extLst>
            </p:cNvPr>
            <p:cNvCxnSpPr>
              <a:cxnSpLocks/>
              <a:stCxn id="37" idx="3"/>
              <a:endCxn id="24" idx="1"/>
            </p:cNvCxnSpPr>
            <p:nvPr/>
          </p:nvCxnSpPr>
          <p:spPr>
            <a:xfrm>
              <a:off x="8265238" y="4794560"/>
              <a:ext cx="484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E1F80137-7F87-6382-3A26-99E1AE3AA43B}"/>
                </a:ext>
              </a:extLst>
            </p:cNvPr>
            <p:cNvCxnSpPr>
              <a:cxnSpLocks/>
              <a:stCxn id="23" idx="3"/>
              <a:endCxn id="34" idx="1"/>
            </p:cNvCxnSpPr>
            <p:nvPr/>
          </p:nvCxnSpPr>
          <p:spPr>
            <a:xfrm>
              <a:off x="8265238" y="5221518"/>
              <a:ext cx="484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B6A324B1-5D88-A980-24E6-AB5097B646E6}"/>
                </a:ext>
              </a:extLst>
            </p:cNvPr>
            <p:cNvCxnSpPr>
              <a:cxnSpLocks/>
              <a:stCxn id="36" idx="3"/>
              <a:endCxn id="35" idx="1"/>
            </p:cNvCxnSpPr>
            <p:nvPr/>
          </p:nvCxnSpPr>
          <p:spPr>
            <a:xfrm>
              <a:off x="8265238" y="5654102"/>
              <a:ext cx="484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78FD5D07-1B30-2052-4282-64FBE9EFC706}"/>
                </a:ext>
              </a:extLst>
            </p:cNvPr>
            <p:cNvCxnSpPr>
              <a:cxnSpLocks/>
              <a:stCxn id="27" idx="3"/>
              <a:endCxn id="38" idx="1"/>
            </p:cNvCxnSpPr>
            <p:nvPr/>
          </p:nvCxnSpPr>
          <p:spPr>
            <a:xfrm>
              <a:off x="10098270" y="5654102"/>
              <a:ext cx="4845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3C1218AB-895A-644A-A149-B8B2AFDBC5EB}"/>
                </a:ext>
              </a:extLst>
            </p:cNvPr>
            <p:cNvCxnSpPr>
              <a:cxnSpLocks/>
              <a:stCxn id="26" idx="3"/>
              <a:endCxn id="32" idx="1"/>
            </p:cNvCxnSpPr>
            <p:nvPr/>
          </p:nvCxnSpPr>
          <p:spPr>
            <a:xfrm>
              <a:off x="10098270" y="5221518"/>
              <a:ext cx="4845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B5BDBBF5-301A-4190-51B6-F93DB326E3FB}"/>
                </a:ext>
              </a:extLst>
            </p:cNvPr>
            <p:cNvCxnSpPr>
              <a:cxnSpLocks/>
              <a:stCxn id="33" idx="3"/>
              <a:endCxn id="31" idx="1"/>
            </p:cNvCxnSpPr>
            <p:nvPr/>
          </p:nvCxnSpPr>
          <p:spPr>
            <a:xfrm>
              <a:off x="10098270" y="4794560"/>
              <a:ext cx="4845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53DD8420-95C0-6917-7E70-68905B3DFF57}"/>
                </a:ext>
              </a:extLst>
            </p:cNvPr>
            <p:cNvCxnSpPr>
              <a:cxnSpLocks/>
              <a:stCxn id="25" idx="3"/>
              <a:endCxn id="30" idx="1"/>
            </p:cNvCxnSpPr>
            <p:nvPr/>
          </p:nvCxnSpPr>
          <p:spPr>
            <a:xfrm>
              <a:off x="10098270" y="4377339"/>
              <a:ext cx="4845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3838AA94-F2ED-0CB6-A99E-82ED2EB0BBD2}"/>
                </a:ext>
              </a:extLst>
            </p:cNvPr>
            <p:cNvCxnSpPr>
              <a:cxnSpLocks/>
              <a:stCxn id="25" idx="3"/>
              <a:endCxn id="31" idx="1"/>
            </p:cNvCxnSpPr>
            <p:nvPr/>
          </p:nvCxnSpPr>
          <p:spPr>
            <a:xfrm>
              <a:off x="10098270" y="4377339"/>
              <a:ext cx="484515" cy="417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D967F03A-DE38-FAB3-A03A-EC2E7C9FEC45}"/>
                </a:ext>
              </a:extLst>
            </p:cNvPr>
            <p:cNvCxnSpPr>
              <a:cxnSpLocks/>
              <a:stCxn id="26" idx="3"/>
              <a:endCxn id="38" idx="1"/>
            </p:cNvCxnSpPr>
            <p:nvPr/>
          </p:nvCxnSpPr>
          <p:spPr>
            <a:xfrm>
              <a:off x="10098270" y="5221518"/>
              <a:ext cx="484515" cy="432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34B51504-33BC-4455-A827-EA8D8870FF81}"/>
                </a:ext>
              </a:extLst>
            </p:cNvPr>
            <p:cNvCxnSpPr>
              <a:cxnSpLocks/>
              <a:stCxn id="27" idx="3"/>
              <a:endCxn id="32" idx="1"/>
            </p:cNvCxnSpPr>
            <p:nvPr/>
          </p:nvCxnSpPr>
          <p:spPr>
            <a:xfrm flipV="1">
              <a:off x="10098270" y="5221518"/>
              <a:ext cx="484515" cy="432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DA4139BD-47E3-8EA1-580B-855763D13DD7}"/>
                </a:ext>
              </a:extLst>
            </p:cNvPr>
            <p:cNvCxnSpPr>
              <a:cxnSpLocks/>
              <a:stCxn id="33" idx="3"/>
              <a:endCxn id="30" idx="1"/>
            </p:cNvCxnSpPr>
            <p:nvPr/>
          </p:nvCxnSpPr>
          <p:spPr>
            <a:xfrm flipV="1">
              <a:off x="10098270" y="4377339"/>
              <a:ext cx="484515" cy="417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01D4810E-C22D-A181-171F-E6C283A69600}"/>
                </a:ext>
              </a:extLst>
            </p:cNvPr>
            <p:cNvCxnSpPr>
              <a:cxnSpLocks/>
              <a:stCxn id="37" idx="3"/>
              <a:endCxn id="29" idx="1"/>
            </p:cNvCxnSpPr>
            <p:nvPr/>
          </p:nvCxnSpPr>
          <p:spPr>
            <a:xfrm flipV="1">
              <a:off x="8265238" y="4377339"/>
              <a:ext cx="484516" cy="417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251A2ED1-2E43-6CCE-4077-A5FE0C81B66A}"/>
                </a:ext>
              </a:extLst>
            </p:cNvPr>
            <p:cNvCxnSpPr>
              <a:cxnSpLocks/>
              <a:stCxn id="28" idx="3"/>
              <a:endCxn id="24" idx="1"/>
            </p:cNvCxnSpPr>
            <p:nvPr/>
          </p:nvCxnSpPr>
          <p:spPr>
            <a:xfrm>
              <a:off x="8265238" y="4377339"/>
              <a:ext cx="484516" cy="417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D4315399-301D-9B40-6E71-7F8DC12F885F}"/>
                </a:ext>
              </a:extLst>
            </p:cNvPr>
            <p:cNvCxnSpPr>
              <a:cxnSpLocks/>
              <a:stCxn id="23" idx="3"/>
              <a:endCxn id="35" idx="1"/>
            </p:cNvCxnSpPr>
            <p:nvPr/>
          </p:nvCxnSpPr>
          <p:spPr>
            <a:xfrm>
              <a:off x="8265238" y="5221518"/>
              <a:ext cx="484516" cy="432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8B7AB70C-0E8D-139E-D620-9CA9C839F6DC}"/>
                </a:ext>
              </a:extLst>
            </p:cNvPr>
            <p:cNvCxnSpPr>
              <a:cxnSpLocks/>
              <a:stCxn id="36" idx="3"/>
              <a:endCxn id="34" idx="1"/>
            </p:cNvCxnSpPr>
            <p:nvPr/>
          </p:nvCxnSpPr>
          <p:spPr>
            <a:xfrm flipV="1">
              <a:off x="8265238" y="5221518"/>
              <a:ext cx="484516" cy="432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300BE2AD-C0F5-2B31-064F-F227A26F61C7}"/>
                </a:ext>
              </a:extLst>
            </p:cNvPr>
            <p:cNvCxnSpPr>
              <a:cxnSpLocks/>
              <a:endCxn id="25" idx="1"/>
            </p:cNvCxnSpPr>
            <p:nvPr/>
          </p:nvCxnSpPr>
          <p:spPr>
            <a:xfrm>
              <a:off x="9181754" y="4377339"/>
              <a:ext cx="484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B2F5FE0E-96A3-7601-8975-E1E302CC2943}"/>
                </a:ext>
              </a:extLst>
            </p:cNvPr>
            <p:cNvCxnSpPr>
              <a:cxnSpLocks/>
            </p:cNvCxnSpPr>
            <p:nvPr/>
          </p:nvCxnSpPr>
          <p:spPr>
            <a:xfrm flipV="1">
              <a:off x="9181754" y="4782368"/>
              <a:ext cx="4845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9F4E5C50-3FF4-1856-091E-8627DA0BC8CE}"/>
                </a:ext>
              </a:extLst>
            </p:cNvPr>
            <p:cNvCxnSpPr>
              <a:cxnSpLocks/>
              <a:stCxn id="34" idx="3"/>
              <a:endCxn id="25" idx="1"/>
            </p:cNvCxnSpPr>
            <p:nvPr/>
          </p:nvCxnSpPr>
          <p:spPr>
            <a:xfrm flipV="1">
              <a:off x="9181754" y="4377339"/>
              <a:ext cx="484516" cy="844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53F05CA8-21B0-2F23-2702-1EA10F33548C}"/>
                </a:ext>
              </a:extLst>
            </p:cNvPr>
            <p:cNvCxnSpPr>
              <a:cxnSpLocks/>
              <a:stCxn id="26" idx="1"/>
              <a:endCxn id="34" idx="3"/>
            </p:cNvCxnSpPr>
            <p:nvPr/>
          </p:nvCxnSpPr>
          <p:spPr>
            <a:xfrm flipH="1">
              <a:off x="9181754" y="5221518"/>
              <a:ext cx="484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A974A95F-B688-C433-F63D-A61D9A079BA0}"/>
                </a:ext>
              </a:extLst>
            </p:cNvPr>
            <p:cNvCxnSpPr>
              <a:cxnSpLocks/>
              <a:stCxn id="27" idx="1"/>
              <a:endCxn id="35" idx="3"/>
            </p:cNvCxnSpPr>
            <p:nvPr/>
          </p:nvCxnSpPr>
          <p:spPr>
            <a:xfrm flipH="1">
              <a:off x="9181754" y="5654102"/>
              <a:ext cx="4845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207E88A0-CCE4-E025-8E44-C67394A0A5E1}"/>
                </a:ext>
              </a:extLst>
            </p:cNvPr>
            <p:cNvCxnSpPr>
              <a:cxnSpLocks/>
              <a:stCxn id="33" idx="1"/>
              <a:endCxn id="35" idx="3"/>
            </p:cNvCxnSpPr>
            <p:nvPr/>
          </p:nvCxnSpPr>
          <p:spPr>
            <a:xfrm flipH="1">
              <a:off x="9181754" y="4794560"/>
              <a:ext cx="484516" cy="859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A737F350-7F40-D243-2307-42F169E309D0}"/>
                </a:ext>
              </a:extLst>
            </p:cNvPr>
            <p:cNvCxnSpPr>
              <a:cxnSpLocks/>
              <a:stCxn id="29" idx="2"/>
              <a:endCxn id="24" idx="0"/>
            </p:cNvCxnSpPr>
            <p:nvPr/>
          </p:nvCxnSpPr>
          <p:spPr>
            <a:xfrm>
              <a:off x="8965754" y="4547325"/>
              <a:ext cx="0" cy="70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87B4B086-4841-B926-5F85-1E9A331D7D5A}"/>
                </a:ext>
              </a:extLst>
            </p:cNvPr>
            <p:cNvCxnSpPr>
              <a:cxnSpLocks/>
              <a:stCxn id="35" idx="0"/>
              <a:endCxn id="34" idx="2"/>
            </p:cNvCxnSpPr>
            <p:nvPr/>
          </p:nvCxnSpPr>
          <p:spPr>
            <a:xfrm flipV="1">
              <a:off x="8965754" y="5391504"/>
              <a:ext cx="0" cy="92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4D0A35BD-0E06-E3AA-5BBE-9C73592CF821}"/>
                </a:ext>
              </a:extLst>
            </p:cNvPr>
            <p:cNvCxnSpPr>
              <a:cxnSpLocks/>
              <a:stCxn id="26" idx="2"/>
              <a:endCxn id="27" idx="0"/>
            </p:cNvCxnSpPr>
            <p:nvPr/>
          </p:nvCxnSpPr>
          <p:spPr>
            <a:xfrm>
              <a:off x="9882270" y="5398098"/>
              <a:ext cx="0" cy="79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33C518D0-A8E4-CD64-48DB-247B71B85EA2}"/>
                </a:ext>
              </a:extLst>
            </p:cNvPr>
            <p:cNvCxnSpPr>
              <a:cxnSpLocks/>
              <a:stCxn id="33" idx="0"/>
              <a:endCxn id="25" idx="2"/>
            </p:cNvCxnSpPr>
            <p:nvPr/>
          </p:nvCxnSpPr>
          <p:spPr>
            <a:xfrm flipV="1">
              <a:off x="9882270" y="4553919"/>
              <a:ext cx="0" cy="70655"/>
            </a:xfrm>
            <a:prstGeom prst="line">
              <a:avLst/>
            </a:prstGeom>
          </p:spPr>
          <p:style>
            <a:lnRef idx="1">
              <a:schemeClr val="accent1"/>
            </a:lnRef>
            <a:fillRef idx="0">
              <a:schemeClr val="accent1"/>
            </a:fillRef>
            <a:effectRef idx="0">
              <a:schemeClr val="accent1"/>
            </a:effectRef>
            <a:fontRef idx="minor">
              <a:schemeClr val="tx1"/>
            </a:fontRef>
          </p:style>
        </p:cxnSp>
      </p:grpSp>
      <p:sp>
        <p:nvSpPr>
          <p:cNvPr id="75" name="CuadroTexto 74">
            <a:extLst>
              <a:ext uri="{FF2B5EF4-FFF2-40B4-BE49-F238E27FC236}">
                <a16:creationId xmlns:a16="http://schemas.microsoft.com/office/drawing/2014/main" id="{D418631F-964B-1D67-6099-2E7FA6C2513D}"/>
              </a:ext>
            </a:extLst>
          </p:cNvPr>
          <p:cNvSpPr txBox="1"/>
          <p:nvPr/>
        </p:nvSpPr>
        <p:spPr>
          <a:xfrm>
            <a:off x="214797" y="1212927"/>
            <a:ext cx="65994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solidFill>
                  <a:schemeClr val="bg1"/>
                </a:solidFill>
                <a:cs typeface="Calibri"/>
              </a:rPr>
              <a:t>Escenario</a:t>
            </a:r>
            <a:r>
              <a:rPr lang="en-US" sz="3600">
                <a:solidFill>
                  <a:schemeClr val="bg1"/>
                </a:solidFill>
                <a:cs typeface="Calibri"/>
              </a:rPr>
              <a:t> IMO Network Slicing</a:t>
            </a:r>
            <a:endParaRPr lang="es-MX">
              <a:solidFill>
                <a:schemeClr val="bg1"/>
              </a:solidFill>
            </a:endParaRPr>
          </a:p>
        </p:txBody>
      </p:sp>
      <p:sp>
        <p:nvSpPr>
          <p:cNvPr id="2" name="TextBox 1">
            <a:extLst>
              <a:ext uri="{FF2B5EF4-FFF2-40B4-BE49-F238E27FC236}">
                <a16:creationId xmlns:a16="http://schemas.microsoft.com/office/drawing/2014/main" id="{2BEB1A9C-2275-A077-4E80-5E3EEA2A9D02}"/>
              </a:ext>
            </a:extLst>
          </p:cNvPr>
          <p:cNvSpPr txBox="1"/>
          <p:nvPr/>
        </p:nvSpPr>
        <p:spPr>
          <a:xfrm>
            <a:off x="2366485" y="5549150"/>
            <a:ext cx="5270702" cy="923330"/>
          </a:xfrm>
          <a:prstGeom prst="rect">
            <a:avLst/>
          </a:prstGeom>
          <a:solidFill>
            <a:schemeClr val="bg1"/>
          </a:solidFill>
        </p:spPr>
        <p:txBody>
          <a:bodyPr wrap="square" rtlCol="0">
            <a:spAutoFit/>
          </a:bodyPr>
          <a:lstStyle/>
          <a:p>
            <a:r>
              <a:rPr lang="en-US" err="1">
                <a:solidFill>
                  <a:srgbClr val="FF0000"/>
                </a:solidFill>
                <a:sym typeface="Wingdings" pitchFamily="2" charset="2"/>
              </a:rPr>
              <a:t>Iniciativa</a:t>
            </a:r>
            <a:r>
              <a:rPr lang="en-US">
                <a:solidFill>
                  <a:srgbClr val="FF0000"/>
                </a:solidFill>
                <a:sym typeface="Wingdings" pitchFamily="2" charset="2"/>
              </a:rPr>
              <a:t> de RDM de </a:t>
            </a:r>
            <a:r>
              <a:rPr lang="en-US" err="1">
                <a:solidFill>
                  <a:srgbClr val="FF0000"/>
                </a:solidFill>
                <a:sym typeface="Wingdings" pitchFamily="2" charset="2"/>
              </a:rPr>
              <a:t>tecnologia</a:t>
            </a:r>
            <a:r>
              <a:rPr lang="en-US">
                <a:solidFill>
                  <a:srgbClr val="FF0000"/>
                </a:solidFill>
                <a:sym typeface="Wingdings" pitchFamily="2" charset="2"/>
              </a:rPr>
              <a:t>?  Prog de la red , slicing?</a:t>
            </a:r>
          </a:p>
          <a:p>
            <a:r>
              <a:rPr lang="en-US">
                <a:solidFill>
                  <a:srgbClr val="FF0000"/>
                </a:solidFill>
                <a:sym typeface="Wingdings" pitchFamily="2" charset="2"/>
              </a:rPr>
              <a:t>OKR al que </a:t>
            </a:r>
            <a:r>
              <a:rPr lang="en-US" err="1">
                <a:solidFill>
                  <a:srgbClr val="FF0000"/>
                </a:solidFill>
                <a:sym typeface="Wingdings" pitchFamily="2" charset="2"/>
              </a:rPr>
              <a:t>aplica</a:t>
            </a:r>
            <a:r>
              <a:rPr lang="en-US">
                <a:solidFill>
                  <a:srgbClr val="FF0000"/>
                </a:solidFill>
                <a:sym typeface="Wingdings" pitchFamily="2" charset="2"/>
              </a:rPr>
              <a:t>?</a:t>
            </a:r>
            <a:endParaRPr lang="en-US">
              <a:solidFill>
                <a:srgbClr val="FF0000"/>
              </a:solidFill>
            </a:endParaRPr>
          </a:p>
        </p:txBody>
      </p:sp>
      <p:sp>
        <p:nvSpPr>
          <p:cNvPr id="5" name="TextBox 1">
            <a:extLst>
              <a:ext uri="{FF2B5EF4-FFF2-40B4-BE49-F238E27FC236}">
                <a16:creationId xmlns:a16="http://schemas.microsoft.com/office/drawing/2014/main" id="{EB96DDEB-45F3-4D92-039B-F4DAB4FD9385}"/>
              </a:ext>
            </a:extLst>
          </p:cNvPr>
          <p:cNvSpPr txBox="1"/>
          <p:nvPr/>
        </p:nvSpPr>
        <p:spPr>
          <a:xfrm>
            <a:off x="185552" y="303816"/>
            <a:ext cx="7588577" cy="369332"/>
          </a:xfrm>
          <a:prstGeom prst="rect">
            <a:avLst/>
          </a:prstGeom>
          <a:noFill/>
        </p:spPr>
        <p:txBody>
          <a:bodyPr wrap="square" lIns="91440" tIns="45720" rIns="91440" bIns="45720" rtlCol="0" anchor="t">
            <a:spAutoFit/>
          </a:bodyPr>
          <a:lstStyle/>
          <a:p>
            <a:r>
              <a:rPr lang="es-AR">
                <a:solidFill>
                  <a:schemeClr val="bg1"/>
                </a:solidFill>
              </a:rPr>
              <a:t>Iniciativa Core | Programabilidad de la Red</a:t>
            </a:r>
            <a:endParaRPr lang="es-AR" b="1">
              <a:solidFill>
                <a:schemeClr val="bg1"/>
              </a:solidFill>
              <a:highlight>
                <a:srgbClr val="BC3CF9"/>
              </a:highlight>
            </a:endParaRPr>
          </a:p>
        </p:txBody>
      </p:sp>
      <p:pic>
        <p:nvPicPr>
          <p:cNvPr id="78" name="Imagen 77">
            <a:extLst>
              <a:ext uri="{FF2B5EF4-FFF2-40B4-BE49-F238E27FC236}">
                <a16:creationId xmlns:a16="http://schemas.microsoft.com/office/drawing/2014/main" id="{C5BE2B1B-734C-4FF1-33E1-63555D278D77}"/>
              </a:ext>
            </a:extLst>
          </p:cNvPr>
          <p:cNvPicPr>
            <a:picLocks noChangeAspect="1"/>
          </p:cNvPicPr>
          <p:nvPr/>
        </p:nvPicPr>
        <p:blipFill>
          <a:blip r:embed="rId7"/>
          <a:stretch>
            <a:fillRect/>
          </a:stretch>
        </p:blipFill>
        <p:spPr>
          <a:xfrm>
            <a:off x="4878723" y="340686"/>
            <a:ext cx="540000" cy="545400"/>
          </a:xfrm>
          <a:prstGeom prst="rect">
            <a:avLst/>
          </a:prstGeom>
          <a:noFill/>
        </p:spPr>
      </p:pic>
      <p:sp>
        <p:nvSpPr>
          <p:cNvPr id="79" name="TextBox 4">
            <a:extLst>
              <a:ext uri="{FF2B5EF4-FFF2-40B4-BE49-F238E27FC236}">
                <a16:creationId xmlns:a16="http://schemas.microsoft.com/office/drawing/2014/main" id="{701B4B99-6D3F-AA38-783B-892178807471}"/>
              </a:ext>
            </a:extLst>
          </p:cNvPr>
          <p:cNvSpPr txBox="1"/>
          <p:nvPr/>
        </p:nvSpPr>
        <p:spPr>
          <a:xfrm>
            <a:off x="5509997" y="397943"/>
            <a:ext cx="649645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Tx/>
              <a:buChar char="-"/>
            </a:pPr>
            <a:r>
              <a:rPr lang="es-AR" sz="1100">
                <a:solidFill>
                  <a:schemeClr val="bg1"/>
                </a:solidFill>
                <a:latin typeface="Roboto"/>
                <a:ea typeface="Roboto"/>
                <a:cs typeface="+mn-lt"/>
              </a:rPr>
              <a:t>Estrategia de proveedores RMT</a:t>
            </a:r>
          </a:p>
          <a:p>
            <a:pPr marL="171450" indent="-171450">
              <a:buFontTx/>
              <a:buChar char="-"/>
            </a:pPr>
            <a:r>
              <a:rPr lang="es-AR" sz="1100">
                <a:solidFill>
                  <a:schemeClr val="bg1"/>
                </a:solidFill>
                <a:latin typeface="Roboto"/>
                <a:ea typeface="Roboto"/>
                <a:cs typeface="+mn-lt"/>
              </a:rPr>
              <a:t>Definición FMO para la segmentación de proveedores sobre diferentes dominios regionales. </a:t>
            </a:r>
          </a:p>
        </p:txBody>
      </p:sp>
      <p:sp>
        <p:nvSpPr>
          <p:cNvPr id="80" name="Rectángulo redondeado 14">
            <a:extLst>
              <a:ext uri="{FF2B5EF4-FFF2-40B4-BE49-F238E27FC236}">
                <a16:creationId xmlns:a16="http://schemas.microsoft.com/office/drawing/2014/main" id="{949D7517-6896-D8E9-4382-36557B650F64}"/>
              </a:ext>
            </a:extLst>
          </p:cNvPr>
          <p:cNvSpPr/>
          <p:nvPr/>
        </p:nvSpPr>
        <p:spPr>
          <a:xfrm>
            <a:off x="341093"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1" name="Rectángulo redondeado 14">
            <a:extLst>
              <a:ext uri="{FF2B5EF4-FFF2-40B4-BE49-F238E27FC236}">
                <a16:creationId xmlns:a16="http://schemas.microsoft.com/office/drawing/2014/main" id="{4E1FEAC7-D1A6-8257-9853-B1704719325C}"/>
              </a:ext>
            </a:extLst>
          </p:cNvPr>
          <p:cNvSpPr/>
          <p:nvPr/>
        </p:nvSpPr>
        <p:spPr>
          <a:xfrm>
            <a:off x="1635787"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Slicing</a:t>
            </a:r>
          </a:p>
        </p:txBody>
      </p:sp>
      <p:sp>
        <p:nvSpPr>
          <p:cNvPr id="82" name="Rectángulo redondeado 14">
            <a:extLst>
              <a:ext uri="{FF2B5EF4-FFF2-40B4-BE49-F238E27FC236}">
                <a16:creationId xmlns:a16="http://schemas.microsoft.com/office/drawing/2014/main" id="{F5275E6B-BBD1-1573-D42E-65FD57E91DA4}"/>
              </a:ext>
            </a:extLst>
          </p:cNvPr>
          <p:cNvSpPr/>
          <p:nvPr/>
        </p:nvSpPr>
        <p:spPr>
          <a:xfrm>
            <a:off x="2930481"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Autonomous</a:t>
            </a: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 Networks Roadmap</a:t>
            </a:r>
          </a:p>
        </p:txBody>
      </p:sp>
      <p:cxnSp>
        <p:nvCxnSpPr>
          <p:cNvPr id="84" name="Conector recto 83">
            <a:extLst>
              <a:ext uri="{FF2B5EF4-FFF2-40B4-BE49-F238E27FC236}">
                <a16:creationId xmlns:a16="http://schemas.microsoft.com/office/drawing/2014/main" id="{FB863ABF-E7AD-D3F7-FB9A-2D65FE36D182}"/>
              </a:ext>
            </a:extLst>
          </p:cNvPr>
          <p:cNvCxnSpPr/>
          <p:nvPr/>
        </p:nvCxnSpPr>
        <p:spPr>
          <a:xfrm>
            <a:off x="4878723" y="303816"/>
            <a:ext cx="540000" cy="5822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53A938EF-A366-57BE-E22F-B6ED0365E5D6}"/>
              </a:ext>
            </a:extLst>
          </p:cNvPr>
          <p:cNvCxnSpPr>
            <a:cxnSpLocks/>
          </p:cNvCxnSpPr>
          <p:nvPr/>
        </p:nvCxnSpPr>
        <p:spPr>
          <a:xfrm flipV="1">
            <a:off x="4878723" y="352560"/>
            <a:ext cx="631274" cy="53352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912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Imagen 93">
            <a:extLst>
              <a:ext uri="{FF2B5EF4-FFF2-40B4-BE49-F238E27FC236}">
                <a16:creationId xmlns:a16="http://schemas.microsoft.com/office/drawing/2014/main" id="{BB407B4E-821F-529A-B332-E68646808644}"/>
              </a:ext>
            </a:extLst>
          </p:cNvPr>
          <p:cNvPicPr>
            <a:picLocks noChangeAspect="1"/>
          </p:cNvPicPr>
          <p:nvPr/>
        </p:nvPicPr>
        <p:blipFill>
          <a:blip r:embed="rId2"/>
          <a:stretch>
            <a:fillRect/>
          </a:stretch>
        </p:blipFill>
        <p:spPr>
          <a:xfrm>
            <a:off x="4878723" y="340686"/>
            <a:ext cx="540000" cy="545400"/>
          </a:xfrm>
          <a:prstGeom prst="rect">
            <a:avLst/>
          </a:prstGeom>
          <a:noFill/>
        </p:spPr>
      </p:pic>
      <p:sp>
        <p:nvSpPr>
          <p:cNvPr id="2" name="CuadroTexto 1">
            <a:extLst>
              <a:ext uri="{FF2B5EF4-FFF2-40B4-BE49-F238E27FC236}">
                <a16:creationId xmlns:a16="http://schemas.microsoft.com/office/drawing/2014/main" id="{704E47F5-AD5D-CC88-C253-251FC5490874}"/>
              </a:ext>
            </a:extLst>
          </p:cNvPr>
          <p:cNvSpPr txBox="1"/>
          <p:nvPr/>
        </p:nvSpPr>
        <p:spPr>
          <a:xfrm>
            <a:off x="214797" y="1170721"/>
            <a:ext cx="65994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solidFill>
                  <a:schemeClr val="bg1"/>
                </a:solidFill>
                <a:cs typeface="Calibri"/>
              </a:rPr>
              <a:t>Escenario</a:t>
            </a:r>
            <a:r>
              <a:rPr lang="en-US" sz="3600">
                <a:solidFill>
                  <a:schemeClr val="bg1"/>
                </a:solidFill>
                <a:cs typeface="Calibri"/>
              </a:rPr>
              <a:t> FMO Network Slicing</a:t>
            </a:r>
            <a:endParaRPr lang="es-MX">
              <a:solidFill>
                <a:schemeClr val="bg1"/>
              </a:solidFill>
            </a:endParaRPr>
          </a:p>
        </p:txBody>
      </p:sp>
      <p:grpSp>
        <p:nvGrpSpPr>
          <p:cNvPr id="3" name="Grupo 2">
            <a:extLst>
              <a:ext uri="{FF2B5EF4-FFF2-40B4-BE49-F238E27FC236}">
                <a16:creationId xmlns:a16="http://schemas.microsoft.com/office/drawing/2014/main" id="{4DEBB44F-6D79-505A-B863-83F7ECC3680B}"/>
              </a:ext>
            </a:extLst>
          </p:cNvPr>
          <p:cNvGrpSpPr/>
          <p:nvPr/>
        </p:nvGrpSpPr>
        <p:grpSpPr>
          <a:xfrm>
            <a:off x="6313542" y="1078389"/>
            <a:ext cx="5783286" cy="5232516"/>
            <a:chOff x="6389664" y="1260358"/>
            <a:chExt cx="5783286" cy="5232516"/>
          </a:xfrm>
        </p:grpSpPr>
        <p:sp>
          <p:nvSpPr>
            <p:cNvPr id="4" name="Nube 3">
              <a:extLst>
                <a:ext uri="{FF2B5EF4-FFF2-40B4-BE49-F238E27FC236}">
                  <a16:creationId xmlns:a16="http://schemas.microsoft.com/office/drawing/2014/main" id="{9A276625-A556-B6C4-8311-20E8615ACC3B}"/>
                </a:ext>
              </a:extLst>
            </p:cNvPr>
            <p:cNvSpPr/>
            <p:nvPr/>
          </p:nvSpPr>
          <p:spPr>
            <a:xfrm>
              <a:off x="6389664" y="4010765"/>
              <a:ext cx="5688000" cy="2160000"/>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Flecha: hacia abajo 4">
              <a:extLst>
                <a:ext uri="{FF2B5EF4-FFF2-40B4-BE49-F238E27FC236}">
                  <a16:creationId xmlns:a16="http://schemas.microsoft.com/office/drawing/2014/main" id="{461898B2-88FF-DB13-B13D-A9507BC8DAA0}"/>
                </a:ext>
              </a:extLst>
            </p:cNvPr>
            <p:cNvSpPr/>
            <p:nvPr/>
          </p:nvSpPr>
          <p:spPr>
            <a:xfrm>
              <a:off x="8202295" y="1898849"/>
              <a:ext cx="216000" cy="360000"/>
            </a:xfrm>
            <a:prstGeom prst="downArrow">
              <a:avLst>
                <a:gd name="adj1" fmla="val 42730"/>
                <a:gd name="adj2" fmla="val 66388"/>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6" name="Flecha: hacia abajo 5">
              <a:extLst>
                <a:ext uri="{FF2B5EF4-FFF2-40B4-BE49-F238E27FC236}">
                  <a16:creationId xmlns:a16="http://schemas.microsoft.com/office/drawing/2014/main" id="{C4635C24-A0F2-D169-4048-B9B8324C6BDB}"/>
                </a:ext>
              </a:extLst>
            </p:cNvPr>
            <p:cNvSpPr/>
            <p:nvPr/>
          </p:nvSpPr>
          <p:spPr>
            <a:xfrm>
              <a:off x="10769931" y="1898849"/>
              <a:ext cx="216000" cy="360000"/>
            </a:xfrm>
            <a:prstGeom prst="downArrow">
              <a:avLst>
                <a:gd name="adj1" fmla="val 42730"/>
                <a:gd name="adj2" fmla="val 66388"/>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7" name="Flecha: hacia abajo 6">
              <a:extLst>
                <a:ext uri="{FF2B5EF4-FFF2-40B4-BE49-F238E27FC236}">
                  <a16:creationId xmlns:a16="http://schemas.microsoft.com/office/drawing/2014/main" id="{92A00CDD-317B-88E6-AB82-6BCC72CC15B1}"/>
                </a:ext>
              </a:extLst>
            </p:cNvPr>
            <p:cNvSpPr/>
            <p:nvPr/>
          </p:nvSpPr>
          <p:spPr>
            <a:xfrm>
              <a:off x="7442171" y="2759736"/>
              <a:ext cx="1728000" cy="1507464"/>
            </a:xfrm>
            <a:prstGeom prst="downArrow">
              <a:avLst>
                <a:gd name="adj1" fmla="val 74824"/>
                <a:gd name="adj2" fmla="val 25837"/>
              </a:avLst>
            </a:prstGeom>
            <a:solidFill>
              <a:schemeClr val="tx2">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Flecha: hacia abajo 7">
              <a:extLst>
                <a:ext uri="{FF2B5EF4-FFF2-40B4-BE49-F238E27FC236}">
                  <a16:creationId xmlns:a16="http://schemas.microsoft.com/office/drawing/2014/main" id="{FD2AF51F-F651-8059-4F74-E20B06D1A44E}"/>
                </a:ext>
              </a:extLst>
            </p:cNvPr>
            <p:cNvSpPr/>
            <p:nvPr/>
          </p:nvSpPr>
          <p:spPr>
            <a:xfrm>
              <a:off x="10009806" y="2759736"/>
              <a:ext cx="1728000" cy="1507464"/>
            </a:xfrm>
            <a:prstGeom prst="downArrow">
              <a:avLst>
                <a:gd name="adj1" fmla="val 74824"/>
                <a:gd name="adj2" fmla="val 25605"/>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9" name="Grupo 8">
              <a:extLst>
                <a:ext uri="{FF2B5EF4-FFF2-40B4-BE49-F238E27FC236}">
                  <a16:creationId xmlns:a16="http://schemas.microsoft.com/office/drawing/2014/main" id="{CB4E5818-B4B8-FC31-6F96-F9BE49EAAF5A}"/>
                </a:ext>
              </a:extLst>
            </p:cNvPr>
            <p:cNvGrpSpPr/>
            <p:nvPr/>
          </p:nvGrpSpPr>
          <p:grpSpPr>
            <a:xfrm>
              <a:off x="6913112" y="2255706"/>
              <a:ext cx="2786117" cy="540000"/>
              <a:chOff x="6619452" y="2049332"/>
              <a:chExt cx="2321765" cy="540000"/>
            </a:xfrm>
          </p:grpSpPr>
          <p:sp>
            <p:nvSpPr>
              <p:cNvPr id="78" name="Rectángulo 77">
                <a:extLst>
                  <a:ext uri="{FF2B5EF4-FFF2-40B4-BE49-F238E27FC236}">
                    <a16:creationId xmlns:a16="http://schemas.microsoft.com/office/drawing/2014/main" id="{6F30AE72-9116-4FFE-39E0-700C014525B3}"/>
                  </a:ext>
                </a:extLst>
              </p:cNvPr>
              <p:cNvSpPr/>
              <p:nvPr/>
            </p:nvSpPr>
            <p:spPr>
              <a:xfrm>
                <a:off x="6619452" y="2049332"/>
                <a:ext cx="2321765" cy="540000"/>
              </a:xfrm>
              <a:prstGeom prst="rect">
                <a:avLst/>
              </a:prstGeom>
              <a:solidFill>
                <a:schemeClr val="tx2">
                  <a:lumMod val="50000"/>
                </a:schemeClr>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9" name="CuadroTexto 78">
                <a:extLst>
                  <a:ext uri="{FF2B5EF4-FFF2-40B4-BE49-F238E27FC236}">
                    <a16:creationId xmlns:a16="http://schemas.microsoft.com/office/drawing/2014/main" id="{F5AEED18-74B6-540A-E5D5-32FF3D79968A}"/>
                  </a:ext>
                </a:extLst>
              </p:cNvPr>
              <p:cNvSpPr txBox="1"/>
              <p:nvPr/>
            </p:nvSpPr>
            <p:spPr>
              <a:xfrm>
                <a:off x="6760824" y="2134666"/>
                <a:ext cx="1699184" cy="353943"/>
              </a:xfrm>
              <a:prstGeom prst="rect">
                <a:avLst/>
              </a:prstGeom>
              <a:noFill/>
            </p:spPr>
            <p:txBody>
              <a:bodyPr wrap="none" lIns="0" tIns="0" rIns="0" bIns="0" rtlCol="0">
                <a:spAutoFit/>
              </a:bodyPr>
              <a:lstStyle/>
              <a:p>
                <a:pPr algn="l"/>
                <a:r>
                  <a:rPr lang="es-AR" sz="1200" b="1" err="1">
                    <a:solidFill>
                      <a:schemeClr val="bg1"/>
                    </a:solidFill>
                    <a:latin typeface="Consolas" panose="020B0609020204030204" pitchFamily="49" charset="0"/>
                  </a:rPr>
                  <a:t>Service</a:t>
                </a:r>
                <a:r>
                  <a:rPr lang="es-AR" sz="1200" b="1">
                    <a:solidFill>
                      <a:schemeClr val="bg1"/>
                    </a:solidFill>
                    <a:latin typeface="Consolas" panose="020B0609020204030204" pitchFamily="49" charset="0"/>
                  </a:rPr>
                  <a:t> ORQ / Infra CTRL</a:t>
                </a:r>
              </a:p>
              <a:p>
                <a:pPr algn="l"/>
                <a:r>
                  <a:rPr lang="es-AR" sz="1100">
                    <a:solidFill>
                      <a:schemeClr val="bg1"/>
                    </a:solidFill>
                    <a:latin typeface="Consolas" panose="020B0609020204030204" pitchFamily="49" charset="0"/>
                  </a:rPr>
                  <a:t>Observabilidad + AN</a:t>
                </a:r>
              </a:p>
            </p:txBody>
          </p:sp>
        </p:grpSp>
        <p:grpSp>
          <p:nvGrpSpPr>
            <p:cNvPr id="10" name="Grupo 9">
              <a:extLst>
                <a:ext uri="{FF2B5EF4-FFF2-40B4-BE49-F238E27FC236}">
                  <a16:creationId xmlns:a16="http://schemas.microsoft.com/office/drawing/2014/main" id="{4385FC79-7934-4E9C-CF65-CF757DD763D6}"/>
                </a:ext>
              </a:extLst>
            </p:cNvPr>
            <p:cNvGrpSpPr/>
            <p:nvPr/>
          </p:nvGrpSpPr>
          <p:grpSpPr>
            <a:xfrm>
              <a:off x="9962286" y="2253631"/>
              <a:ext cx="1823040" cy="540000"/>
              <a:chOff x="9160431" y="2047257"/>
              <a:chExt cx="1519200" cy="540000"/>
            </a:xfrm>
          </p:grpSpPr>
          <p:sp>
            <p:nvSpPr>
              <p:cNvPr id="76" name="Rectángulo: esquinas redondeadas 75">
                <a:extLst>
                  <a:ext uri="{FF2B5EF4-FFF2-40B4-BE49-F238E27FC236}">
                    <a16:creationId xmlns:a16="http://schemas.microsoft.com/office/drawing/2014/main" id="{EEE5820E-F603-8C81-145C-FB95FE3F319C}"/>
                  </a:ext>
                </a:extLst>
              </p:cNvPr>
              <p:cNvSpPr>
                <a:spLocks/>
              </p:cNvSpPr>
              <p:nvPr/>
            </p:nvSpPr>
            <p:spPr>
              <a:xfrm>
                <a:off x="9160431" y="2047257"/>
                <a:ext cx="1519200" cy="540000"/>
              </a:xfrm>
              <a:prstGeom prst="roundRect">
                <a:avLst>
                  <a:gd name="adj" fmla="val 29320"/>
                </a:avLst>
              </a:prstGeom>
              <a:solidFill>
                <a:srgbClr val="7030A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7" name="CuadroTexto 76">
                <a:extLst>
                  <a:ext uri="{FF2B5EF4-FFF2-40B4-BE49-F238E27FC236}">
                    <a16:creationId xmlns:a16="http://schemas.microsoft.com/office/drawing/2014/main" id="{F0517EE4-2C70-9011-0655-A9DC4048CE20}"/>
                  </a:ext>
                </a:extLst>
              </p:cNvPr>
              <p:cNvSpPr txBox="1"/>
              <p:nvPr/>
            </p:nvSpPr>
            <p:spPr>
              <a:xfrm>
                <a:off x="9247438" y="2132591"/>
                <a:ext cx="1345187" cy="353943"/>
              </a:xfrm>
              <a:prstGeom prst="rect">
                <a:avLst/>
              </a:prstGeom>
              <a:noFill/>
            </p:spPr>
            <p:txBody>
              <a:bodyPr wrap="none" lIns="0" tIns="0" rIns="0" bIns="0" rtlCol="0">
                <a:spAutoFit/>
              </a:bodyPr>
              <a:lstStyle/>
              <a:p>
                <a:pPr algn="l"/>
                <a:r>
                  <a:rPr lang="es-AR" sz="1200" b="1">
                    <a:solidFill>
                      <a:schemeClr val="bg1"/>
                    </a:solidFill>
                    <a:latin typeface="Consolas" panose="020B0609020204030204" pitchFamily="49" charset="0"/>
                  </a:rPr>
                  <a:t>S. ORQ / </a:t>
                </a:r>
                <a:r>
                  <a:rPr lang="es-AR" sz="1200" b="1" err="1">
                    <a:solidFill>
                      <a:schemeClr val="bg1"/>
                    </a:solidFill>
                    <a:latin typeface="Consolas" panose="020B0609020204030204" pitchFamily="49" charset="0"/>
                  </a:rPr>
                  <a:t>Infr</a:t>
                </a:r>
                <a:r>
                  <a:rPr lang="es-AR" sz="1200" b="1">
                    <a:solidFill>
                      <a:schemeClr val="bg1"/>
                    </a:solidFill>
                    <a:latin typeface="Consolas" panose="020B0609020204030204" pitchFamily="49" charset="0"/>
                  </a:rPr>
                  <a:t>. CTRL</a:t>
                </a:r>
              </a:p>
              <a:p>
                <a:pPr algn="l"/>
                <a:r>
                  <a:rPr lang="es-AR" sz="1100">
                    <a:solidFill>
                      <a:schemeClr val="bg1"/>
                    </a:solidFill>
                    <a:latin typeface="Consolas" panose="020B0609020204030204" pitchFamily="49" charset="0"/>
                  </a:rPr>
                  <a:t>Observabilidad + AN</a:t>
                </a:r>
              </a:p>
            </p:txBody>
          </p:sp>
        </p:grpSp>
        <p:cxnSp>
          <p:nvCxnSpPr>
            <p:cNvPr id="11" name="Conector recto 10">
              <a:extLst>
                <a:ext uri="{FF2B5EF4-FFF2-40B4-BE49-F238E27FC236}">
                  <a16:creationId xmlns:a16="http://schemas.microsoft.com/office/drawing/2014/main" id="{BEC7F522-B3B1-D4FA-6CF5-23358107F200}"/>
                </a:ext>
              </a:extLst>
            </p:cNvPr>
            <p:cNvCxnSpPr>
              <a:cxnSpLocks/>
            </p:cNvCxnSpPr>
            <p:nvPr/>
          </p:nvCxnSpPr>
          <p:spPr>
            <a:xfrm flipH="1">
              <a:off x="9843509" y="3982963"/>
              <a:ext cx="0" cy="20347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7B2496BB-64CE-4088-0C21-A3C8303C37BB}"/>
                </a:ext>
              </a:extLst>
            </p:cNvPr>
            <p:cNvSpPr txBox="1"/>
            <p:nvPr/>
          </p:nvSpPr>
          <p:spPr>
            <a:xfrm>
              <a:off x="8263294" y="6277430"/>
              <a:ext cx="1788951" cy="215444"/>
            </a:xfrm>
            <a:prstGeom prst="rect">
              <a:avLst/>
            </a:prstGeom>
            <a:noFill/>
          </p:spPr>
          <p:txBody>
            <a:bodyPr wrap="none" lIns="0" tIns="0" rIns="0" bIns="0" rtlCol="0">
              <a:spAutoFit/>
            </a:bodyPr>
            <a:lstStyle/>
            <a:p>
              <a:pPr algn="l"/>
              <a:r>
                <a:rPr lang="es-AR" sz="1400" b="1">
                  <a:solidFill>
                    <a:prstClr val="black"/>
                  </a:solidFill>
                  <a:latin typeface="Consolas" panose="020B0609020204030204" pitchFamily="49" charset="0"/>
                </a:rPr>
                <a:t>IP/SR-MPLS/SRv6</a:t>
              </a:r>
            </a:p>
          </p:txBody>
        </p:sp>
        <p:grpSp>
          <p:nvGrpSpPr>
            <p:cNvPr id="13" name="Grupo 12">
              <a:extLst>
                <a:ext uri="{FF2B5EF4-FFF2-40B4-BE49-F238E27FC236}">
                  <a16:creationId xmlns:a16="http://schemas.microsoft.com/office/drawing/2014/main" id="{410E124E-04B6-5E85-9CBE-90728E1D1BD2}"/>
                </a:ext>
              </a:extLst>
            </p:cNvPr>
            <p:cNvGrpSpPr/>
            <p:nvPr/>
          </p:nvGrpSpPr>
          <p:grpSpPr>
            <a:xfrm>
              <a:off x="6913108" y="1260358"/>
              <a:ext cx="4859998" cy="664324"/>
              <a:chOff x="6619451" y="1011697"/>
              <a:chExt cx="4050001" cy="664324"/>
            </a:xfrm>
          </p:grpSpPr>
          <p:sp>
            <p:nvSpPr>
              <p:cNvPr id="73" name="CuadroTexto 72">
                <a:extLst>
                  <a:ext uri="{FF2B5EF4-FFF2-40B4-BE49-F238E27FC236}">
                    <a16:creationId xmlns:a16="http://schemas.microsoft.com/office/drawing/2014/main" id="{7466DDDC-1770-3870-B3BB-5BF4D3F2B920}"/>
                  </a:ext>
                </a:extLst>
              </p:cNvPr>
              <p:cNvSpPr txBox="1"/>
              <p:nvPr/>
            </p:nvSpPr>
            <p:spPr>
              <a:xfrm>
                <a:off x="9353637" y="1011697"/>
                <a:ext cx="1132789" cy="184666"/>
              </a:xfrm>
              <a:prstGeom prst="rect">
                <a:avLst/>
              </a:prstGeom>
              <a:noFill/>
            </p:spPr>
            <p:txBody>
              <a:bodyPr wrap="none" lIns="0" tIns="0" rIns="0" bIns="0" rtlCol="0">
                <a:spAutoFit/>
              </a:bodyPr>
              <a:lstStyle/>
              <a:p>
                <a:pPr algn="l"/>
                <a:r>
                  <a:rPr lang="es-AR" sz="1200" b="1">
                    <a:solidFill>
                      <a:srgbClr val="C00000"/>
                    </a:solidFill>
                    <a:latin typeface="Consolas" panose="020B0609020204030204" pitchFamily="49" charset="0"/>
                  </a:rPr>
                  <a:t>Intent-based NBI</a:t>
                </a:r>
              </a:p>
            </p:txBody>
          </p:sp>
          <p:sp>
            <p:nvSpPr>
              <p:cNvPr id="74" name="Rectángulo: esquinas superiores redondeadas 73">
                <a:extLst>
                  <a:ext uri="{FF2B5EF4-FFF2-40B4-BE49-F238E27FC236}">
                    <a16:creationId xmlns:a16="http://schemas.microsoft.com/office/drawing/2014/main" id="{FE312821-A674-504F-4A91-EF560A9F94BB}"/>
                  </a:ext>
                </a:extLst>
              </p:cNvPr>
              <p:cNvSpPr/>
              <p:nvPr/>
            </p:nvSpPr>
            <p:spPr>
              <a:xfrm>
                <a:off x="6619451" y="1460021"/>
                <a:ext cx="4050001" cy="216000"/>
              </a:xfrm>
              <a:prstGeom prst="round2SameRect">
                <a:avLst>
                  <a:gd name="adj1" fmla="val 35465"/>
                  <a:gd name="adj2" fmla="val 0"/>
                </a:avLst>
              </a:prstGeom>
              <a:solidFill>
                <a:schemeClr val="accent5">
                  <a:lumMod val="60000"/>
                  <a:lumOff val="40000"/>
                </a:schemeClr>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5" name="CuadroTexto 74">
                <a:extLst>
                  <a:ext uri="{FF2B5EF4-FFF2-40B4-BE49-F238E27FC236}">
                    <a16:creationId xmlns:a16="http://schemas.microsoft.com/office/drawing/2014/main" id="{C54C2476-7D76-E93B-AF28-456D300A12F0}"/>
                  </a:ext>
                </a:extLst>
              </p:cNvPr>
              <p:cNvSpPr txBox="1"/>
              <p:nvPr/>
            </p:nvSpPr>
            <p:spPr>
              <a:xfrm>
                <a:off x="6760824" y="1483383"/>
                <a:ext cx="2693046" cy="169277"/>
              </a:xfrm>
              <a:prstGeom prst="rect">
                <a:avLst/>
              </a:prstGeom>
              <a:noFill/>
            </p:spPr>
            <p:txBody>
              <a:bodyPr wrap="none" lIns="0" tIns="0" rIns="0" bIns="0" rtlCol="0">
                <a:spAutoFit/>
              </a:bodyPr>
              <a:lstStyle/>
              <a:p>
                <a:pPr algn="l"/>
                <a:r>
                  <a:rPr lang="es-AR" sz="1100" b="1">
                    <a:latin typeface="Consolas" panose="020B0609020204030204" pitchFamily="49" charset="0"/>
                  </a:rPr>
                  <a:t>Inter-</a:t>
                </a:r>
                <a:r>
                  <a:rPr lang="es-AR" sz="1100" b="1" err="1">
                    <a:latin typeface="Consolas" panose="020B0609020204030204" pitchFamily="49" charset="0"/>
                  </a:rPr>
                  <a:t>Service</a:t>
                </a:r>
                <a:r>
                  <a:rPr lang="es-AR" sz="1100" b="1">
                    <a:latin typeface="Consolas" panose="020B0609020204030204" pitchFamily="49" charset="0"/>
                  </a:rPr>
                  <a:t> ORQ / Observabilidad cruzada</a:t>
                </a:r>
              </a:p>
            </p:txBody>
          </p:sp>
        </p:grpSp>
        <p:grpSp>
          <p:nvGrpSpPr>
            <p:cNvPr id="14" name="Grupo 13">
              <a:extLst>
                <a:ext uri="{FF2B5EF4-FFF2-40B4-BE49-F238E27FC236}">
                  <a16:creationId xmlns:a16="http://schemas.microsoft.com/office/drawing/2014/main" id="{17FFBCE0-54A5-A008-00EC-990170B3745F}"/>
                </a:ext>
              </a:extLst>
            </p:cNvPr>
            <p:cNvGrpSpPr/>
            <p:nvPr/>
          </p:nvGrpSpPr>
          <p:grpSpPr>
            <a:xfrm>
              <a:off x="6913110" y="1262341"/>
              <a:ext cx="1656000" cy="218892"/>
              <a:chOff x="6619450" y="954367"/>
              <a:chExt cx="1380000" cy="218892"/>
            </a:xfrm>
          </p:grpSpPr>
          <p:sp>
            <p:nvSpPr>
              <p:cNvPr id="70" name="Rectángulo 69">
                <a:extLst>
                  <a:ext uri="{FF2B5EF4-FFF2-40B4-BE49-F238E27FC236}">
                    <a16:creationId xmlns:a16="http://schemas.microsoft.com/office/drawing/2014/main" id="{DF39757E-F54B-D15E-8FFA-5F86BC2D3CF1}"/>
                  </a:ext>
                </a:extLst>
              </p:cNvPr>
              <p:cNvSpPr/>
              <p:nvPr/>
            </p:nvSpPr>
            <p:spPr>
              <a:xfrm>
                <a:off x="6619450" y="956700"/>
                <a:ext cx="1380000" cy="180000"/>
              </a:xfrm>
              <a:prstGeom prst="rect">
                <a:avLst/>
              </a:prstGeom>
              <a:solidFill>
                <a:schemeClr val="accent6">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1" name="CuadroTexto 70">
                <a:extLst>
                  <a:ext uri="{FF2B5EF4-FFF2-40B4-BE49-F238E27FC236}">
                    <a16:creationId xmlns:a16="http://schemas.microsoft.com/office/drawing/2014/main" id="{A1E6F60B-6EA2-1B0B-AEDA-605CA670E03A}"/>
                  </a:ext>
                </a:extLst>
              </p:cNvPr>
              <p:cNvSpPr txBox="1"/>
              <p:nvPr/>
            </p:nvSpPr>
            <p:spPr>
              <a:xfrm>
                <a:off x="6758789" y="954367"/>
                <a:ext cx="769441" cy="169277"/>
              </a:xfrm>
              <a:prstGeom prst="rect">
                <a:avLst/>
              </a:prstGeom>
              <a:noFill/>
            </p:spPr>
            <p:txBody>
              <a:bodyPr wrap="none" lIns="0" tIns="0" rIns="0" bIns="0" rtlCol="0">
                <a:spAutoFit/>
              </a:bodyPr>
              <a:lstStyle/>
              <a:p>
                <a:pPr algn="l"/>
                <a:r>
                  <a:rPr lang="es-AR" sz="1100">
                    <a:solidFill>
                      <a:schemeClr val="bg1"/>
                    </a:solidFill>
                    <a:latin typeface="Consolas" panose="020B0609020204030204" pitchFamily="49" charset="0"/>
                  </a:rPr>
                  <a:t>Tambo 2.0?</a:t>
                </a:r>
              </a:p>
            </p:txBody>
          </p:sp>
          <p:sp>
            <p:nvSpPr>
              <p:cNvPr id="72" name="Rectángulo: esquinas superiores redondeadas 71">
                <a:extLst>
                  <a:ext uri="{FF2B5EF4-FFF2-40B4-BE49-F238E27FC236}">
                    <a16:creationId xmlns:a16="http://schemas.microsoft.com/office/drawing/2014/main" id="{C36A0C7F-0DE9-02AF-9CEA-4E107BF0CECF}"/>
                  </a:ext>
                </a:extLst>
              </p:cNvPr>
              <p:cNvSpPr/>
              <p:nvPr/>
            </p:nvSpPr>
            <p:spPr>
              <a:xfrm>
                <a:off x="7635090" y="1029259"/>
                <a:ext cx="288000" cy="144000"/>
              </a:xfrm>
              <a:prstGeom prst="round2SameRect">
                <a:avLst>
                  <a:gd name="adj1" fmla="val 35465"/>
                  <a:gd name="adj2" fmla="val 0"/>
                </a:avLst>
              </a:prstGeom>
              <a:solidFill>
                <a:schemeClr val="accent5">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5" name="CuadroTexto 14">
              <a:extLst>
                <a:ext uri="{FF2B5EF4-FFF2-40B4-BE49-F238E27FC236}">
                  <a16:creationId xmlns:a16="http://schemas.microsoft.com/office/drawing/2014/main" id="{25B5102D-F04F-2C38-2699-FA5C122FB1BF}"/>
                </a:ext>
              </a:extLst>
            </p:cNvPr>
            <p:cNvSpPr txBox="1"/>
            <p:nvPr/>
          </p:nvSpPr>
          <p:spPr>
            <a:xfrm>
              <a:off x="10352404" y="2845780"/>
              <a:ext cx="1042805" cy="615553"/>
            </a:xfrm>
            <a:prstGeom prst="rect">
              <a:avLst/>
            </a:prstGeom>
            <a:noFill/>
          </p:spPr>
          <p:txBody>
            <a:bodyPr wrap="square" lIns="0" tIns="0" rIns="0" bIns="0" rtlCol="0">
              <a:spAutoFit/>
            </a:bodyPr>
            <a:lstStyle/>
            <a:p>
              <a:pPr algn="ctr"/>
              <a:r>
                <a:rPr lang="es-AR" sz="1000">
                  <a:solidFill>
                    <a:schemeClr val="bg1"/>
                  </a:solidFill>
                  <a:latin typeface="Consolas" panose="020B0609020204030204" pitchFamily="49" charset="0"/>
                </a:rPr>
                <a:t>Soluciones complejas integradas por el vendor</a:t>
              </a:r>
              <a:endParaRPr lang="es-AR" sz="1000">
                <a:solidFill>
                  <a:srgbClr val="FFFF00"/>
                </a:solidFill>
                <a:latin typeface="Consolas" panose="020B0609020204030204" pitchFamily="49" charset="0"/>
              </a:endParaRPr>
            </a:p>
          </p:txBody>
        </p:sp>
        <p:sp>
          <p:nvSpPr>
            <p:cNvPr id="16" name="CuadroTexto 15">
              <a:extLst>
                <a:ext uri="{FF2B5EF4-FFF2-40B4-BE49-F238E27FC236}">
                  <a16:creationId xmlns:a16="http://schemas.microsoft.com/office/drawing/2014/main" id="{C49DD185-339D-0BAB-F8EE-B8D478EC5230}"/>
                </a:ext>
              </a:extLst>
            </p:cNvPr>
            <p:cNvSpPr txBox="1"/>
            <p:nvPr/>
          </p:nvSpPr>
          <p:spPr>
            <a:xfrm>
              <a:off x="7784769" y="2845780"/>
              <a:ext cx="1042805" cy="615553"/>
            </a:xfrm>
            <a:prstGeom prst="rect">
              <a:avLst/>
            </a:prstGeom>
            <a:noFill/>
          </p:spPr>
          <p:txBody>
            <a:bodyPr wrap="square" lIns="0" tIns="0" rIns="0" bIns="0" rtlCol="0">
              <a:spAutoFit/>
            </a:bodyPr>
            <a:lstStyle/>
            <a:p>
              <a:pPr algn="ctr"/>
              <a:r>
                <a:rPr lang="es-AR" sz="1000">
                  <a:solidFill>
                    <a:schemeClr val="bg1"/>
                  </a:solidFill>
                  <a:latin typeface="Consolas" panose="020B0609020204030204" pitchFamily="49" charset="0"/>
                </a:rPr>
                <a:t>Soluciones complejas integradas por el vendor</a:t>
              </a:r>
              <a:endParaRPr lang="es-AR" sz="1000">
                <a:solidFill>
                  <a:srgbClr val="FFFF00"/>
                </a:solidFill>
                <a:latin typeface="Consolas" panose="020B0609020204030204" pitchFamily="49" charset="0"/>
              </a:endParaRPr>
            </a:p>
          </p:txBody>
        </p:sp>
        <p:sp>
          <p:nvSpPr>
            <p:cNvPr id="17" name="Flecha: hacia abajo 16">
              <a:extLst>
                <a:ext uri="{FF2B5EF4-FFF2-40B4-BE49-F238E27FC236}">
                  <a16:creationId xmlns:a16="http://schemas.microsoft.com/office/drawing/2014/main" id="{49CF44FA-7A1B-3616-BCBC-30E528A47C2C}"/>
                </a:ext>
              </a:extLst>
            </p:cNvPr>
            <p:cNvSpPr/>
            <p:nvPr/>
          </p:nvSpPr>
          <p:spPr>
            <a:xfrm>
              <a:off x="10769931" y="1459010"/>
              <a:ext cx="216000" cy="252000"/>
            </a:xfrm>
            <a:prstGeom prst="downArrow">
              <a:avLst>
                <a:gd name="adj1" fmla="val 42730"/>
                <a:gd name="adj2" fmla="val 66388"/>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8" name="Flecha: hacia abajo 17">
              <a:extLst>
                <a:ext uri="{FF2B5EF4-FFF2-40B4-BE49-F238E27FC236}">
                  <a16:creationId xmlns:a16="http://schemas.microsoft.com/office/drawing/2014/main" id="{F2B0FE54-B3E7-11EA-6C23-DA23BD7F490A}"/>
                </a:ext>
              </a:extLst>
            </p:cNvPr>
            <p:cNvSpPr/>
            <p:nvPr/>
          </p:nvSpPr>
          <p:spPr>
            <a:xfrm>
              <a:off x="8202295" y="1459010"/>
              <a:ext cx="216000" cy="252000"/>
            </a:xfrm>
            <a:prstGeom prst="downArrow">
              <a:avLst>
                <a:gd name="adj1" fmla="val 42730"/>
                <a:gd name="adj2" fmla="val 66388"/>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a:p>
          </p:txBody>
        </p:sp>
        <p:sp>
          <p:nvSpPr>
            <p:cNvPr id="19" name="Flecha: a la izquierda y derecha 18">
              <a:extLst>
                <a:ext uri="{FF2B5EF4-FFF2-40B4-BE49-F238E27FC236}">
                  <a16:creationId xmlns:a16="http://schemas.microsoft.com/office/drawing/2014/main" id="{7AB07C5E-409B-19CA-6589-3E4FEBC03F5F}"/>
                </a:ext>
              </a:extLst>
            </p:cNvPr>
            <p:cNvSpPr/>
            <p:nvPr/>
          </p:nvSpPr>
          <p:spPr>
            <a:xfrm>
              <a:off x="6677201" y="5847768"/>
              <a:ext cx="3075698" cy="396000"/>
            </a:xfrm>
            <a:prstGeom prst="leftRightArrow">
              <a:avLst>
                <a:gd name="adj1" fmla="val 65394"/>
                <a:gd name="adj2" fmla="val 50000"/>
              </a:avLst>
            </a:prstGeom>
            <a:solidFill>
              <a:srgbClr val="00E66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200">
                  <a:solidFill>
                    <a:schemeClr val="tx1"/>
                  </a:solidFill>
                </a:rPr>
                <a:t>Compatibilidad horizontal</a:t>
              </a:r>
            </a:p>
          </p:txBody>
        </p:sp>
        <p:sp>
          <p:nvSpPr>
            <p:cNvPr id="20" name="Flecha: arriba y abajo 19">
              <a:extLst>
                <a:ext uri="{FF2B5EF4-FFF2-40B4-BE49-F238E27FC236}">
                  <a16:creationId xmlns:a16="http://schemas.microsoft.com/office/drawing/2014/main" id="{762883F6-283E-85A6-C1ED-32C77DD25915}"/>
                </a:ext>
              </a:extLst>
            </p:cNvPr>
            <p:cNvSpPr/>
            <p:nvPr/>
          </p:nvSpPr>
          <p:spPr>
            <a:xfrm>
              <a:off x="6454378" y="2253631"/>
              <a:ext cx="396000" cy="3755803"/>
            </a:xfrm>
            <a:prstGeom prst="upDownArrow">
              <a:avLst>
                <a:gd name="adj1" fmla="val 65394"/>
                <a:gd name="adj2" fmla="val 50000"/>
              </a:avLst>
            </a:prstGeom>
            <a:solidFill>
              <a:srgbClr val="00E66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s-AR" sz="1200">
                  <a:solidFill>
                    <a:schemeClr val="tx1"/>
                  </a:solidFill>
                </a:rPr>
                <a:t>Compatibilidad vertical</a:t>
              </a:r>
            </a:p>
          </p:txBody>
        </p:sp>
        <p:sp>
          <p:nvSpPr>
            <p:cNvPr id="21" name="Flecha: a la izquierda y derecha 20">
              <a:extLst>
                <a:ext uri="{FF2B5EF4-FFF2-40B4-BE49-F238E27FC236}">
                  <a16:creationId xmlns:a16="http://schemas.microsoft.com/office/drawing/2014/main" id="{FA1671CF-4FC3-37CD-BB32-C04B4ACF8A8E}"/>
                </a:ext>
              </a:extLst>
            </p:cNvPr>
            <p:cNvSpPr/>
            <p:nvPr/>
          </p:nvSpPr>
          <p:spPr>
            <a:xfrm>
              <a:off x="9875800" y="5847768"/>
              <a:ext cx="2087218" cy="396000"/>
            </a:xfrm>
            <a:prstGeom prst="leftRightArrow">
              <a:avLst>
                <a:gd name="adj1" fmla="val 65394"/>
                <a:gd name="adj2" fmla="val 50000"/>
              </a:avLst>
            </a:prstGeom>
            <a:solidFill>
              <a:srgbClr val="79FF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200">
                  <a:solidFill>
                    <a:schemeClr val="tx1"/>
                  </a:solidFill>
                </a:rPr>
                <a:t>Compatibilidad horizontal</a:t>
              </a:r>
            </a:p>
          </p:txBody>
        </p:sp>
        <p:sp>
          <p:nvSpPr>
            <p:cNvPr id="22" name="Flecha: arriba y abajo 21">
              <a:extLst>
                <a:ext uri="{FF2B5EF4-FFF2-40B4-BE49-F238E27FC236}">
                  <a16:creationId xmlns:a16="http://schemas.microsoft.com/office/drawing/2014/main" id="{A9C690EB-7D0B-2B7E-F19C-B8EDBCE07122}"/>
                </a:ext>
              </a:extLst>
            </p:cNvPr>
            <p:cNvSpPr/>
            <p:nvPr/>
          </p:nvSpPr>
          <p:spPr>
            <a:xfrm>
              <a:off x="11776950" y="2253631"/>
              <a:ext cx="396000" cy="3755803"/>
            </a:xfrm>
            <a:prstGeom prst="upDownArrow">
              <a:avLst>
                <a:gd name="adj1" fmla="val 65394"/>
                <a:gd name="adj2" fmla="val 50000"/>
              </a:avLst>
            </a:prstGeom>
            <a:solidFill>
              <a:srgbClr val="79FF7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s-AR" sz="1200">
                  <a:solidFill>
                    <a:schemeClr val="tx1"/>
                  </a:solidFill>
                </a:rPr>
                <a:t>Compatibilidad vertical</a:t>
              </a:r>
            </a:p>
          </p:txBody>
        </p:sp>
        <p:sp>
          <p:nvSpPr>
            <p:cNvPr id="23" name="Cilindro 22">
              <a:extLst>
                <a:ext uri="{FF2B5EF4-FFF2-40B4-BE49-F238E27FC236}">
                  <a16:creationId xmlns:a16="http://schemas.microsoft.com/office/drawing/2014/main" id="{C726BE6A-74B4-4669-8534-2DE10E01335C}"/>
                </a:ext>
              </a:extLst>
            </p:cNvPr>
            <p:cNvSpPr/>
            <p:nvPr/>
          </p:nvSpPr>
          <p:spPr>
            <a:xfrm rot="16200000">
              <a:off x="8001119" y="2193488"/>
              <a:ext cx="396000" cy="3000228"/>
            </a:xfrm>
            <a:custGeom>
              <a:avLst/>
              <a:gdLst>
                <a:gd name="connsiteX0" fmla="*/ 0 w 396000"/>
                <a:gd name="connsiteY0" fmla="*/ 101887 h 3000228"/>
                <a:gd name="connsiteX1" fmla="*/ 198000 w 396000"/>
                <a:gd name="connsiteY1" fmla="*/ 203774 h 3000228"/>
                <a:gd name="connsiteX2" fmla="*/ 396000 w 396000"/>
                <a:gd name="connsiteY2" fmla="*/ 101887 h 3000228"/>
                <a:gd name="connsiteX3" fmla="*/ 396000 w 396000"/>
                <a:gd name="connsiteY3" fmla="*/ 745071 h 3000228"/>
                <a:gd name="connsiteX4" fmla="*/ 396000 w 396000"/>
                <a:gd name="connsiteY4" fmla="*/ 1444185 h 3000228"/>
                <a:gd name="connsiteX5" fmla="*/ 396000 w 396000"/>
                <a:gd name="connsiteY5" fmla="*/ 2087369 h 3000228"/>
                <a:gd name="connsiteX6" fmla="*/ 396000 w 396000"/>
                <a:gd name="connsiteY6" fmla="*/ 2898341 h 3000228"/>
                <a:gd name="connsiteX7" fmla="*/ 198000 w 396000"/>
                <a:gd name="connsiteY7" fmla="*/ 3000228 h 3000228"/>
                <a:gd name="connsiteX8" fmla="*/ 0 w 396000"/>
                <a:gd name="connsiteY8" fmla="*/ 2898341 h 3000228"/>
                <a:gd name="connsiteX9" fmla="*/ 0 w 396000"/>
                <a:gd name="connsiteY9" fmla="*/ 2171263 h 3000228"/>
                <a:gd name="connsiteX10" fmla="*/ 0 w 396000"/>
                <a:gd name="connsiteY10" fmla="*/ 1500114 h 3000228"/>
                <a:gd name="connsiteX11" fmla="*/ 0 w 396000"/>
                <a:gd name="connsiteY11" fmla="*/ 745071 h 3000228"/>
                <a:gd name="connsiteX12" fmla="*/ 0 w 396000"/>
                <a:gd name="connsiteY12" fmla="*/ 101887 h 3000228"/>
                <a:gd name="connsiteX0" fmla="*/ 0 w 396000"/>
                <a:gd name="connsiteY0" fmla="*/ 101887 h 3000228"/>
                <a:gd name="connsiteX1" fmla="*/ 198000 w 396000"/>
                <a:gd name="connsiteY1" fmla="*/ 0 h 3000228"/>
                <a:gd name="connsiteX2" fmla="*/ 396000 w 396000"/>
                <a:gd name="connsiteY2" fmla="*/ 101887 h 3000228"/>
                <a:gd name="connsiteX3" fmla="*/ 198000 w 396000"/>
                <a:gd name="connsiteY3" fmla="*/ 203774 h 3000228"/>
                <a:gd name="connsiteX4" fmla="*/ 0 w 396000"/>
                <a:gd name="connsiteY4" fmla="*/ 101887 h 3000228"/>
                <a:gd name="connsiteX0" fmla="*/ 396000 w 396000"/>
                <a:gd name="connsiteY0" fmla="*/ 101887 h 3000228"/>
                <a:gd name="connsiteX1" fmla="*/ 198000 w 396000"/>
                <a:gd name="connsiteY1" fmla="*/ 203774 h 3000228"/>
                <a:gd name="connsiteX2" fmla="*/ 0 w 396000"/>
                <a:gd name="connsiteY2" fmla="*/ 101887 h 3000228"/>
                <a:gd name="connsiteX3" fmla="*/ 198000 w 396000"/>
                <a:gd name="connsiteY3" fmla="*/ 0 h 3000228"/>
                <a:gd name="connsiteX4" fmla="*/ 396000 w 396000"/>
                <a:gd name="connsiteY4" fmla="*/ 101887 h 3000228"/>
                <a:gd name="connsiteX5" fmla="*/ 396000 w 396000"/>
                <a:gd name="connsiteY5" fmla="*/ 717107 h 3000228"/>
                <a:gd name="connsiteX6" fmla="*/ 396000 w 396000"/>
                <a:gd name="connsiteY6" fmla="*/ 1416220 h 3000228"/>
                <a:gd name="connsiteX7" fmla="*/ 396000 w 396000"/>
                <a:gd name="connsiteY7" fmla="*/ 2059405 h 3000228"/>
                <a:gd name="connsiteX8" fmla="*/ 396000 w 396000"/>
                <a:gd name="connsiteY8" fmla="*/ 2898341 h 3000228"/>
                <a:gd name="connsiteX9" fmla="*/ 198000 w 396000"/>
                <a:gd name="connsiteY9" fmla="*/ 3000228 h 3000228"/>
                <a:gd name="connsiteX10" fmla="*/ 0 w 396000"/>
                <a:gd name="connsiteY10" fmla="*/ 2898341 h 3000228"/>
                <a:gd name="connsiteX11" fmla="*/ 0 w 396000"/>
                <a:gd name="connsiteY11" fmla="*/ 2255157 h 3000228"/>
                <a:gd name="connsiteX12" fmla="*/ 0 w 396000"/>
                <a:gd name="connsiteY12" fmla="*/ 1611972 h 3000228"/>
                <a:gd name="connsiteX13" fmla="*/ 0 w 396000"/>
                <a:gd name="connsiteY13" fmla="*/ 996752 h 3000228"/>
                <a:gd name="connsiteX14" fmla="*/ 0 w 396000"/>
                <a:gd name="connsiteY14" fmla="*/ 101887 h 300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6000" h="3000228" stroke="0" extrusionOk="0">
                  <a:moveTo>
                    <a:pt x="0" y="101887"/>
                  </a:moveTo>
                  <a:cubicBezTo>
                    <a:pt x="594" y="172351"/>
                    <a:pt x="74430" y="194677"/>
                    <a:pt x="198000" y="203774"/>
                  </a:cubicBezTo>
                  <a:cubicBezTo>
                    <a:pt x="310887" y="205793"/>
                    <a:pt x="395264" y="151042"/>
                    <a:pt x="396000" y="101887"/>
                  </a:cubicBezTo>
                  <a:cubicBezTo>
                    <a:pt x="409616" y="394815"/>
                    <a:pt x="401887" y="456579"/>
                    <a:pt x="396000" y="745071"/>
                  </a:cubicBezTo>
                  <a:cubicBezTo>
                    <a:pt x="390113" y="1033563"/>
                    <a:pt x="421496" y="1117140"/>
                    <a:pt x="396000" y="1444185"/>
                  </a:cubicBezTo>
                  <a:cubicBezTo>
                    <a:pt x="370504" y="1771230"/>
                    <a:pt x="411012" y="1857334"/>
                    <a:pt x="396000" y="2087369"/>
                  </a:cubicBezTo>
                  <a:cubicBezTo>
                    <a:pt x="380988" y="2317404"/>
                    <a:pt x="405564" y="2626468"/>
                    <a:pt x="396000" y="2898341"/>
                  </a:cubicBezTo>
                  <a:cubicBezTo>
                    <a:pt x="383545" y="2971666"/>
                    <a:pt x="308831" y="2997768"/>
                    <a:pt x="198000" y="3000228"/>
                  </a:cubicBezTo>
                  <a:cubicBezTo>
                    <a:pt x="90954" y="3013369"/>
                    <a:pt x="-1540" y="2961721"/>
                    <a:pt x="0" y="2898341"/>
                  </a:cubicBezTo>
                  <a:cubicBezTo>
                    <a:pt x="32439" y="2571554"/>
                    <a:pt x="-32302" y="2445550"/>
                    <a:pt x="0" y="2171263"/>
                  </a:cubicBezTo>
                  <a:cubicBezTo>
                    <a:pt x="32302" y="1896976"/>
                    <a:pt x="-29402" y="1655658"/>
                    <a:pt x="0" y="1500114"/>
                  </a:cubicBezTo>
                  <a:cubicBezTo>
                    <a:pt x="29402" y="1344570"/>
                    <a:pt x="-8891" y="945222"/>
                    <a:pt x="0" y="745071"/>
                  </a:cubicBezTo>
                  <a:cubicBezTo>
                    <a:pt x="8891" y="544920"/>
                    <a:pt x="4290" y="308593"/>
                    <a:pt x="0" y="101887"/>
                  </a:cubicBezTo>
                  <a:close/>
                </a:path>
                <a:path w="396000" h="3000228" fill="lighten" stroke="0" extrusionOk="0">
                  <a:moveTo>
                    <a:pt x="0" y="101887"/>
                  </a:moveTo>
                  <a:cubicBezTo>
                    <a:pt x="-6976" y="54324"/>
                    <a:pt x="94759" y="-12049"/>
                    <a:pt x="198000" y="0"/>
                  </a:cubicBezTo>
                  <a:cubicBezTo>
                    <a:pt x="310946" y="-7677"/>
                    <a:pt x="401935" y="38186"/>
                    <a:pt x="396000" y="101887"/>
                  </a:cubicBezTo>
                  <a:cubicBezTo>
                    <a:pt x="385099" y="160069"/>
                    <a:pt x="301832" y="194271"/>
                    <a:pt x="198000" y="203774"/>
                  </a:cubicBezTo>
                  <a:cubicBezTo>
                    <a:pt x="88793" y="217713"/>
                    <a:pt x="2577" y="160976"/>
                    <a:pt x="0" y="101887"/>
                  </a:cubicBezTo>
                  <a:close/>
                </a:path>
                <a:path w="396000" h="3000228" fill="none" extrusionOk="0">
                  <a:moveTo>
                    <a:pt x="396000" y="101887"/>
                  </a:moveTo>
                  <a:cubicBezTo>
                    <a:pt x="393433" y="182356"/>
                    <a:pt x="322251" y="206475"/>
                    <a:pt x="198000" y="203774"/>
                  </a:cubicBezTo>
                  <a:cubicBezTo>
                    <a:pt x="92342" y="202024"/>
                    <a:pt x="-939" y="167387"/>
                    <a:pt x="0" y="101887"/>
                  </a:cubicBezTo>
                  <a:cubicBezTo>
                    <a:pt x="-5685" y="41108"/>
                    <a:pt x="107651" y="2047"/>
                    <a:pt x="198000" y="0"/>
                  </a:cubicBezTo>
                  <a:cubicBezTo>
                    <a:pt x="299532" y="-4672"/>
                    <a:pt x="389436" y="54687"/>
                    <a:pt x="396000" y="101887"/>
                  </a:cubicBezTo>
                  <a:cubicBezTo>
                    <a:pt x="367594" y="335618"/>
                    <a:pt x="413711" y="563227"/>
                    <a:pt x="396000" y="717107"/>
                  </a:cubicBezTo>
                  <a:cubicBezTo>
                    <a:pt x="378289" y="870987"/>
                    <a:pt x="383834" y="1247906"/>
                    <a:pt x="396000" y="1416220"/>
                  </a:cubicBezTo>
                  <a:cubicBezTo>
                    <a:pt x="408166" y="1584534"/>
                    <a:pt x="412698" y="1781094"/>
                    <a:pt x="396000" y="2059405"/>
                  </a:cubicBezTo>
                  <a:cubicBezTo>
                    <a:pt x="379302" y="2337717"/>
                    <a:pt x="393329" y="2693921"/>
                    <a:pt x="396000" y="2898341"/>
                  </a:cubicBezTo>
                  <a:cubicBezTo>
                    <a:pt x="405240" y="2932794"/>
                    <a:pt x="313696" y="2991855"/>
                    <a:pt x="198000" y="3000228"/>
                  </a:cubicBezTo>
                  <a:cubicBezTo>
                    <a:pt x="98399" y="2993953"/>
                    <a:pt x="-5865" y="2965146"/>
                    <a:pt x="0" y="2898341"/>
                  </a:cubicBezTo>
                  <a:cubicBezTo>
                    <a:pt x="-13933" y="2737554"/>
                    <a:pt x="-26796" y="2500122"/>
                    <a:pt x="0" y="2255157"/>
                  </a:cubicBezTo>
                  <a:cubicBezTo>
                    <a:pt x="26796" y="2010192"/>
                    <a:pt x="-22041" y="1758780"/>
                    <a:pt x="0" y="1611972"/>
                  </a:cubicBezTo>
                  <a:cubicBezTo>
                    <a:pt x="22041" y="1465164"/>
                    <a:pt x="25897" y="1188807"/>
                    <a:pt x="0" y="996752"/>
                  </a:cubicBezTo>
                  <a:cubicBezTo>
                    <a:pt x="-25897" y="804697"/>
                    <a:pt x="12353" y="469868"/>
                    <a:pt x="0" y="101887"/>
                  </a:cubicBezTo>
                </a:path>
                <a:path w="396000" h="3000228" fill="none" stroke="0" extrusionOk="0">
                  <a:moveTo>
                    <a:pt x="396000" y="101887"/>
                  </a:moveTo>
                  <a:cubicBezTo>
                    <a:pt x="394554" y="151801"/>
                    <a:pt x="296618" y="183066"/>
                    <a:pt x="198000" y="203774"/>
                  </a:cubicBezTo>
                  <a:cubicBezTo>
                    <a:pt x="85993" y="202156"/>
                    <a:pt x="1754" y="153547"/>
                    <a:pt x="0" y="101887"/>
                  </a:cubicBezTo>
                  <a:cubicBezTo>
                    <a:pt x="20576" y="37970"/>
                    <a:pt x="94343" y="213"/>
                    <a:pt x="198000" y="0"/>
                  </a:cubicBezTo>
                  <a:cubicBezTo>
                    <a:pt x="299459" y="-9591"/>
                    <a:pt x="382512" y="45059"/>
                    <a:pt x="396000" y="101887"/>
                  </a:cubicBezTo>
                  <a:cubicBezTo>
                    <a:pt x="427610" y="320339"/>
                    <a:pt x="380354" y="580514"/>
                    <a:pt x="396000" y="856930"/>
                  </a:cubicBezTo>
                  <a:cubicBezTo>
                    <a:pt x="411646" y="1133346"/>
                    <a:pt x="391322" y="1366210"/>
                    <a:pt x="396000" y="1500114"/>
                  </a:cubicBezTo>
                  <a:cubicBezTo>
                    <a:pt x="400678" y="1634018"/>
                    <a:pt x="410016" y="2060386"/>
                    <a:pt x="396000" y="2227192"/>
                  </a:cubicBezTo>
                  <a:cubicBezTo>
                    <a:pt x="381984" y="2393998"/>
                    <a:pt x="368439" y="2707959"/>
                    <a:pt x="396000" y="2898341"/>
                  </a:cubicBezTo>
                  <a:cubicBezTo>
                    <a:pt x="403292" y="2933845"/>
                    <a:pt x="318312" y="3020152"/>
                    <a:pt x="198000" y="3000228"/>
                  </a:cubicBezTo>
                  <a:cubicBezTo>
                    <a:pt x="99024" y="3007415"/>
                    <a:pt x="-1262" y="2965431"/>
                    <a:pt x="0" y="2898341"/>
                  </a:cubicBezTo>
                  <a:cubicBezTo>
                    <a:pt x="-11521" y="2565827"/>
                    <a:pt x="3559" y="2528959"/>
                    <a:pt x="0" y="2227192"/>
                  </a:cubicBezTo>
                  <a:cubicBezTo>
                    <a:pt x="-3559" y="1925425"/>
                    <a:pt x="30654" y="1758836"/>
                    <a:pt x="0" y="1584008"/>
                  </a:cubicBezTo>
                  <a:cubicBezTo>
                    <a:pt x="-30654" y="1409180"/>
                    <a:pt x="-21383" y="1232899"/>
                    <a:pt x="0" y="968788"/>
                  </a:cubicBezTo>
                  <a:cubicBezTo>
                    <a:pt x="21383" y="704677"/>
                    <a:pt x="-26998" y="341225"/>
                    <a:pt x="0" y="101887"/>
                  </a:cubicBezTo>
                </a:path>
              </a:pathLst>
            </a:custGeom>
            <a:solidFill>
              <a:srgbClr val="FFFF00"/>
            </a:solidFill>
            <a:ln w="3175">
              <a:solidFill>
                <a:srgbClr val="FFC000"/>
              </a:solidFill>
              <a:prstDash val="solid"/>
              <a:extLst>
                <a:ext uri="{C807C97D-BFC1-408E-A445-0C87EB9F89A2}">
                  <ask:lineSketchStyleProps xmlns:ask="http://schemas.microsoft.com/office/drawing/2018/sketchyshapes" sd="3353337693">
                    <a:prstGeom prst="can">
                      <a:avLst>
                        <a:gd name="adj" fmla="val 51458"/>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s-ES" sz="1200" b="1">
                  <a:solidFill>
                    <a:schemeClr val="tx1"/>
                  </a:solidFill>
                </a:rPr>
                <a:t>Implementación óptima </a:t>
              </a:r>
              <a:r>
                <a:rPr lang="es-ES" sz="1200" b="1" err="1">
                  <a:solidFill>
                    <a:schemeClr val="tx1"/>
                  </a:solidFill>
                </a:rPr>
                <a:t>vendor</a:t>
              </a:r>
              <a:r>
                <a:rPr lang="es-ES" sz="1200" b="1">
                  <a:solidFill>
                    <a:schemeClr val="tx1"/>
                  </a:solidFill>
                </a:rPr>
                <a:t> 1</a:t>
              </a:r>
              <a:endParaRPr lang="es-AR" sz="1200" b="1">
                <a:solidFill>
                  <a:schemeClr val="tx1"/>
                </a:solidFill>
              </a:endParaRPr>
            </a:p>
          </p:txBody>
        </p:sp>
        <p:sp>
          <p:nvSpPr>
            <p:cNvPr id="24" name="Cilindro 23">
              <a:extLst>
                <a:ext uri="{FF2B5EF4-FFF2-40B4-BE49-F238E27FC236}">
                  <a16:creationId xmlns:a16="http://schemas.microsoft.com/office/drawing/2014/main" id="{69298FB1-61F6-8A30-0E05-420B39008606}"/>
                </a:ext>
              </a:extLst>
            </p:cNvPr>
            <p:cNvSpPr/>
            <p:nvPr/>
          </p:nvSpPr>
          <p:spPr>
            <a:xfrm rot="16200000">
              <a:off x="10760198" y="2679287"/>
              <a:ext cx="396000" cy="1991816"/>
            </a:xfrm>
            <a:custGeom>
              <a:avLst/>
              <a:gdLst>
                <a:gd name="connsiteX0" fmla="*/ 0 w 396000"/>
                <a:gd name="connsiteY0" fmla="*/ 101887 h 1991816"/>
                <a:gd name="connsiteX1" fmla="*/ 198000 w 396000"/>
                <a:gd name="connsiteY1" fmla="*/ 203774 h 1991816"/>
                <a:gd name="connsiteX2" fmla="*/ 396000 w 396000"/>
                <a:gd name="connsiteY2" fmla="*/ 101887 h 1991816"/>
                <a:gd name="connsiteX3" fmla="*/ 396000 w 396000"/>
                <a:gd name="connsiteY3" fmla="*/ 662140 h 1991816"/>
                <a:gd name="connsiteX4" fmla="*/ 396000 w 396000"/>
                <a:gd name="connsiteY4" fmla="*/ 1258154 h 1991816"/>
                <a:gd name="connsiteX5" fmla="*/ 396000 w 396000"/>
                <a:gd name="connsiteY5" fmla="*/ 1889929 h 1991816"/>
                <a:gd name="connsiteX6" fmla="*/ 198000 w 396000"/>
                <a:gd name="connsiteY6" fmla="*/ 1991816 h 1991816"/>
                <a:gd name="connsiteX7" fmla="*/ 0 w 396000"/>
                <a:gd name="connsiteY7" fmla="*/ 1889929 h 1991816"/>
                <a:gd name="connsiteX8" fmla="*/ 0 w 396000"/>
                <a:gd name="connsiteY8" fmla="*/ 1311795 h 1991816"/>
                <a:gd name="connsiteX9" fmla="*/ 0 w 396000"/>
                <a:gd name="connsiteY9" fmla="*/ 715781 h 1991816"/>
                <a:gd name="connsiteX10" fmla="*/ 0 w 396000"/>
                <a:gd name="connsiteY10" fmla="*/ 101887 h 1991816"/>
                <a:gd name="connsiteX0" fmla="*/ 0 w 396000"/>
                <a:gd name="connsiteY0" fmla="*/ 101887 h 1991816"/>
                <a:gd name="connsiteX1" fmla="*/ 198000 w 396000"/>
                <a:gd name="connsiteY1" fmla="*/ 0 h 1991816"/>
                <a:gd name="connsiteX2" fmla="*/ 396000 w 396000"/>
                <a:gd name="connsiteY2" fmla="*/ 101887 h 1991816"/>
                <a:gd name="connsiteX3" fmla="*/ 198000 w 396000"/>
                <a:gd name="connsiteY3" fmla="*/ 203774 h 1991816"/>
                <a:gd name="connsiteX4" fmla="*/ 0 w 396000"/>
                <a:gd name="connsiteY4" fmla="*/ 101887 h 1991816"/>
                <a:gd name="connsiteX0" fmla="*/ 396000 w 396000"/>
                <a:gd name="connsiteY0" fmla="*/ 101887 h 1991816"/>
                <a:gd name="connsiteX1" fmla="*/ 198000 w 396000"/>
                <a:gd name="connsiteY1" fmla="*/ 203774 h 1991816"/>
                <a:gd name="connsiteX2" fmla="*/ 0 w 396000"/>
                <a:gd name="connsiteY2" fmla="*/ 101887 h 1991816"/>
                <a:gd name="connsiteX3" fmla="*/ 198000 w 396000"/>
                <a:gd name="connsiteY3" fmla="*/ 0 h 1991816"/>
                <a:gd name="connsiteX4" fmla="*/ 396000 w 396000"/>
                <a:gd name="connsiteY4" fmla="*/ 101887 h 1991816"/>
                <a:gd name="connsiteX5" fmla="*/ 396000 w 396000"/>
                <a:gd name="connsiteY5" fmla="*/ 697901 h 1991816"/>
                <a:gd name="connsiteX6" fmla="*/ 396000 w 396000"/>
                <a:gd name="connsiteY6" fmla="*/ 1276035 h 1991816"/>
                <a:gd name="connsiteX7" fmla="*/ 396000 w 396000"/>
                <a:gd name="connsiteY7" fmla="*/ 1889929 h 1991816"/>
                <a:gd name="connsiteX8" fmla="*/ 198000 w 396000"/>
                <a:gd name="connsiteY8" fmla="*/ 1991816 h 1991816"/>
                <a:gd name="connsiteX9" fmla="*/ 0 w 396000"/>
                <a:gd name="connsiteY9" fmla="*/ 1889929 h 1991816"/>
                <a:gd name="connsiteX10" fmla="*/ 0 w 396000"/>
                <a:gd name="connsiteY10" fmla="*/ 1293915 h 1991816"/>
                <a:gd name="connsiteX11" fmla="*/ 0 w 396000"/>
                <a:gd name="connsiteY11" fmla="*/ 715781 h 1991816"/>
                <a:gd name="connsiteX12" fmla="*/ 0 w 396000"/>
                <a:gd name="connsiteY12" fmla="*/ 101887 h 199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6000" h="1991816" stroke="0" extrusionOk="0">
                  <a:moveTo>
                    <a:pt x="0" y="101887"/>
                  </a:moveTo>
                  <a:cubicBezTo>
                    <a:pt x="594" y="172351"/>
                    <a:pt x="74430" y="194677"/>
                    <a:pt x="198000" y="203774"/>
                  </a:cubicBezTo>
                  <a:cubicBezTo>
                    <a:pt x="310887" y="205793"/>
                    <a:pt x="395264" y="151042"/>
                    <a:pt x="396000" y="101887"/>
                  </a:cubicBezTo>
                  <a:cubicBezTo>
                    <a:pt x="392562" y="218102"/>
                    <a:pt x="371904" y="460473"/>
                    <a:pt x="396000" y="662140"/>
                  </a:cubicBezTo>
                  <a:cubicBezTo>
                    <a:pt x="420096" y="863807"/>
                    <a:pt x="381210" y="1017835"/>
                    <a:pt x="396000" y="1258154"/>
                  </a:cubicBezTo>
                  <a:cubicBezTo>
                    <a:pt x="410790" y="1498473"/>
                    <a:pt x="422549" y="1629262"/>
                    <a:pt x="396000" y="1889929"/>
                  </a:cubicBezTo>
                  <a:cubicBezTo>
                    <a:pt x="390131" y="1951546"/>
                    <a:pt x="311246" y="1987725"/>
                    <a:pt x="198000" y="1991816"/>
                  </a:cubicBezTo>
                  <a:cubicBezTo>
                    <a:pt x="100073" y="1985382"/>
                    <a:pt x="-8917" y="1949545"/>
                    <a:pt x="0" y="1889929"/>
                  </a:cubicBezTo>
                  <a:cubicBezTo>
                    <a:pt x="25669" y="1652417"/>
                    <a:pt x="-15500" y="1436529"/>
                    <a:pt x="0" y="1311795"/>
                  </a:cubicBezTo>
                  <a:cubicBezTo>
                    <a:pt x="15500" y="1187061"/>
                    <a:pt x="-1379" y="941172"/>
                    <a:pt x="0" y="715781"/>
                  </a:cubicBezTo>
                  <a:cubicBezTo>
                    <a:pt x="1379" y="490390"/>
                    <a:pt x="-24583" y="240091"/>
                    <a:pt x="0" y="101887"/>
                  </a:cubicBezTo>
                  <a:close/>
                </a:path>
                <a:path w="396000" h="1991816" fill="lighten" stroke="0" extrusionOk="0">
                  <a:moveTo>
                    <a:pt x="0" y="101887"/>
                  </a:moveTo>
                  <a:cubicBezTo>
                    <a:pt x="11607" y="32057"/>
                    <a:pt x="92234" y="3516"/>
                    <a:pt x="198000" y="0"/>
                  </a:cubicBezTo>
                  <a:cubicBezTo>
                    <a:pt x="305867" y="7425"/>
                    <a:pt x="391297" y="51486"/>
                    <a:pt x="396000" y="101887"/>
                  </a:cubicBezTo>
                  <a:cubicBezTo>
                    <a:pt x="402111" y="146109"/>
                    <a:pt x="316996" y="183178"/>
                    <a:pt x="198000" y="203774"/>
                  </a:cubicBezTo>
                  <a:cubicBezTo>
                    <a:pt x="94583" y="196344"/>
                    <a:pt x="-7599" y="159490"/>
                    <a:pt x="0" y="101887"/>
                  </a:cubicBezTo>
                  <a:close/>
                </a:path>
                <a:path w="396000" h="1991816" fill="none" extrusionOk="0">
                  <a:moveTo>
                    <a:pt x="396000" y="101887"/>
                  </a:moveTo>
                  <a:cubicBezTo>
                    <a:pt x="390811" y="165231"/>
                    <a:pt x="321531" y="217827"/>
                    <a:pt x="198000" y="203774"/>
                  </a:cubicBezTo>
                  <a:cubicBezTo>
                    <a:pt x="88896" y="209032"/>
                    <a:pt x="-2926" y="163516"/>
                    <a:pt x="0" y="101887"/>
                  </a:cubicBezTo>
                  <a:cubicBezTo>
                    <a:pt x="-8460" y="47584"/>
                    <a:pt x="70156" y="-10104"/>
                    <a:pt x="198000" y="0"/>
                  </a:cubicBezTo>
                  <a:cubicBezTo>
                    <a:pt x="306697" y="6171"/>
                    <a:pt x="402591" y="46811"/>
                    <a:pt x="396000" y="101887"/>
                  </a:cubicBezTo>
                  <a:cubicBezTo>
                    <a:pt x="370180" y="341517"/>
                    <a:pt x="368321" y="419090"/>
                    <a:pt x="396000" y="697901"/>
                  </a:cubicBezTo>
                  <a:cubicBezTo>
                    <a:pt x="423679" y="976712"/>
                    <a:pt x="418035" y="1043727"/>
                    <a:pt x="396000" y="1276035"/>
                  </a:cubicBezTo>
                  <a:cubicBezTo>
                    <a:pt x="373965" y="1508343"/>
                    <a:pt x="390665" y="1612821"/>
                    <a:pt x="396000" y="1889929"/>
                  </a:cubicBezTo>
                  <a:cubicBezTo>
                    <a:pt x="411817" y="1958440"/>
                    <a:pt x="311517" y="1969520"/>
                    <a:pt x="198000" y="1991816"/>
                  </a:cubicBezTo>
                  <a:cubicBezTo>
                    <a:pt x="93242" y="1996752"/>
                    <a:pt x="-74" y="1948093"/>
                    <a:pt x="0" y="1889929"/>
                  </a:cubicBezTo>
                  <a:cubicBezTo>
                    <a:pt x="2564" y="1614165"/>
                    <a:pt x="-15203" y="1533715"/>
                    <a:pt x="0" y="1293915"/>
                  </a:cubicBezTo>
                  <a:cubicBezTo>
                    <a:pt x="15203" y="1054115"/>
                    <a:pt x="15563" y="913049"/>
                    <a:pt x="0" y="715781"/>
                  </a:cubicBezTo>
                  <a:cubicBezTo>
                    <a:pt x="-15563" y="518513"/>
                    <a:pt x="-27586" y="237429"/>
                    <a:pt x="0" y="101887"/>
                  </a:cubicBezTo>
                </a:path>
                <a:path w="396000" h="1991816" fill="none" stroke="0" extrusionOk="0">
                  <a:moveTo>
                    <a:pt x="396000" y="101887"/>
                  </a:moveTo>
                  <a:cubicBezTo>
                    <a:pt x="390480" y="148655"/>
                    <a:pt x="307583" y="225957"/>
                    <a:pt x="198000" y="203774"/>
                  </a:cubicBezTo>
                  <a:cubicBezTo>
                    <a:pt x="91225" y="206592"/>
                    <a:pt x="-2697" y="146299"/>
                    <a:pt x="0" y="101887"/>
                  </a:cubicBezTo>
                  <a:cubicBezTo>
                    <a:pt x="-10734" y="24908"/>
                    <a:pt x="67605" y="-12828"/>
                    <a:pt x="198000" y="0"/>
                  </a:cubicBezTo>
                  <a:cubicBezTo>
                    <a:pt x="309106" y="-4611"/>
                    <a:pt x="402287" y="43280"/>
                    <a:pt x="396000" y="101887"/>
                  </a:cubicBezTo>
                  <a:cubicBezTo>
                    <a:pt x="383295" y="385256"/>
                    <a:pt x="399413" y="518761"/>
                    <a:pt x="396000" y="697901"/>
                  </a:cubicBezTo>
                  <a:cubicBezTo>
                    <a:pt x="392587" y="877041"/>
                    <a:pt x="377859" y="1024391"/>
                    <a:pt x="396000" y="1293915"/>
                  </a:cubicBezTo>
                  <a:cubicBezTo>
                    <a:pt x="414141" y="1563439"/>
                    <a:pt x="388601" y="1674938"/>
                    <a:pt x="396000" y="1889929"/>
                  </a:cubicBezTo>
                  <a:cubicBezTo>
                    <a:pt x="408419" y="1938616"/>
                    <a:pt x="308017" y="1988857"/>
                    <a:pt x="198000" y="1991816"/>
                  </a:cubicBezTo>
                  <a:cubicBezTo>
                    <a:pt x="90800" y="1994571"/>
                    <a:pt x="-7467" y="1937234"/>
                    <a:pt x="0" y="1889929"/>
                  </a:cubicBezTo>
                  <a:cubicBezTo>
                    <a:pt x="17130" y="1759987"/>
                    <a:pt x="-24828" y="1548027"/>
                    <a:pt x="0" y="1258154"/>
                  </a:cubicBezTo>
                  <a:cubicBezTo>
                    <a:pt x="24828" y="968281"/>
                    <a:pt x="6088" y="904005"/>
                    <a:pt x="0" y="626379"/>
                  </a:cubicBezTo>
                  <a:cubicBezTo>
                    <a:pt x="-6088" y="348753"/>
                    <a:pt x="-19270" y="263940"/>
                    <a:pt x="0" y="101887"/>
                  </a:cubicBezTo>
                </a:path>
              </a:pathLst>
            </a:custGeom>
            <a:solidFill>
              <a:srgbClr val="FFC000"/>
            </a:solidFill>
            <a:ln w="3175">
              <a:solidFill>
                <a:schemeClr val="accent4">
                  <a:lumMod val="75000"/>
                </a:schemeClr>
              </a:solidFill>
              <a:prstDash val="solid"/>
              <a:extLst>
                <a:ext uri="{C807C97D-BFC1-408E-A445-0C87EB9F89A2}">
                  <ask:lineSketchStyleProps xmlns:ask="http://schemas.microsoft.com/office/drawing/2018/sketchyshapes" sd="3353337693">
                    <a:prstGeom prst="can">
                      <a:avLst>
                        <a:gd name="adj" fmla="val 51458"/>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s-AR" sz="1200" b="1">
                  <a:solidFill>
                    <a:schemeClr val="tx1"/>
                  </a:solidFill>
                </a:rPr>
                <a:t>Imp. </a:t>
              </a:r>
              <a:r>
                <a:rPr lang="es-AR" sz="1200" b="1" err="1">
                  <a:solidFill>
                    <a:schemeClr val="tx1"/>
                  </a:solidFill>
                </a:rPr>
                <a:t>opt</a:t>
              </a:r>
              <a:r>
                <a:rPr lang="es-AR" sz="1200" b="1">
                  <a:solidFill>
                    <a:schemeClr val="tx1"/>
                  </a:solidFill>
                </a:rPr>
                <a:t>. vendor 2</a:t>
              </a:r>
            </a:p>
          </p:txBody>
        </p:sp>
        <p:sp>
          <p:nvSpPr>
            <p:cNvPr id="25" name="Forma libre: forma 24">
              <a:extLst>
                <a:ext uri="{FF2B5EF4-FFF2-40B4-BE49-F238E27FC236}">
                  <a16:creationId xmlns:a16="http://schemas.microsoft.com/office/drawing/2014/main" id="{9A40CC69-2D61-08CD-E2AA-E7B2C9E8EC64}"/>
                </a:ext>
              </a:extLst>
            </p:cNvPr>
            <p:cNvSpPr/>
            <p:nvPr/>
          </p:nvSpPr>
          <p:spPr>
            <a:xfrm>
              <a:off x="9665642" y="3478390"/>
              <a:ext cx="404812" cy="161930"/>
            </a:xfrm>
            <a:custGeom>
              <a:avLst/>
              <a:gdLst>
                <a:gd name="connsiteX0" fmla="*/ 0 w 404812"/>
                <a:gd name="connsiteY0" fmla="*/ 157167 h 161930"/>
                <a:gd name="connsiteX1" fmla="*/ 166687 w 404812"/>
                <a:gd name="connsiteY1" fmla="*/ 5 h 161930"/>
                <a:gd name="connsiteX2" fmla="*/ 404812 w 404812"/>
                <a:gd name="connsiteY2" fmla="*/ 161930 h 161930"/>
              </a:gdLst>
              <a:ahLst/>
              <a:cxnLst>
                <a:cxn ang="0">
                  <a:pos x="connsiteX0" y="connsiteY0"/>
                </a:cxn>
                <a:cxn ang="0">
                  <a:pos x="connsiteX1" y="connsiteY1"/>
                </a:cxn>
                <a:cxn ang="0">
                  <a:pos x="connsiteX2" y="connsiteY2"/>
                </a:cxn>
              </a:cxnLst>
              <a:rect l="l" t="t" r="r" b="b"/>
              <a:pathLst>
                <a:path w="404812" h="161930">
                  <a:moveTo>
                    <a:pt x="0" y="157167"/>
                  </a:moveTo>
                  <a:cubicBezTo>
                    <a:pt x="49609" y="78189"/>
                    <a:pt x="99218" y="-789"/>
                    <a:pt x="166687" y="5"/>
                  </a:cubicBezTo>
                  <a:cubicBezTo>
                    <a:pt x="234156" y="799"/>
                    <a:pt x="319484" y="81364"/>
                    <a:pt x="404812" y="161930"/>
                  </a:cubicBezTo>
                </a:path>
              </a:pathLst>
            </a:custGeom>
            <a:noFill/>
            <a:ln w="1905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Forma libre: forma 25">
              <a:extLst>
                <a:ext uri="{FF2B5EF4-FFF2-40B4-BE49-F238E27FC236}">
                  <a16:creationId xmlns:a16="http://schemas.microsoft.com/office/drawing/2014/main" id="{07CB027F-F9BE-3F2C-45C1-666945E9BEB1}"/>
                </a:ext>
              </a:extLst>
            </p:cNvPr>
            <p:cNvSpPr/>
            <p:nvPr/>
          </p:nvSpPr>
          <p:spPr>
            <a:xfrm rot="10800000">
              <a:off x="9665642" y="3726040"/>
              <a:ext cx="404812" cy="161930"/>
            </a:xfrm>
            <a:custGeom>
              <a:avLst/>
              <a:gdLst>
                <a:gd name="connsiteX0" fmla="*/ 0 w 404812"/>
                <a:gd name="connsiteY0" fmla="*/ 157167 h 161930"/>
                <a:gd name="connsiteX1" fmla="*/ 166687 w 404812"/>
                <a:gd name="connsiteY1" fmla="*/ 5 h 161930"/>
                <a:gd name="connsiteX2" fmla="*/ 404812 w 404812"/>
                <a:gd name="connsiteY2" fmla="*/ 161930 h 161930"/>
              </a:gdLst>
              <a:ahLst/>
              <a:cxnLst>
                <a:cxn ang="0">
                  <a:pos x="connsiteX0" y="connsiteY0"/>
                </a:cxn>
                <a:cxn ang="0">
                  <a:pos x="connsiteX1" y="connsiteY1"/>
                </a:cxn>
                <a:cxn ang="0">
                  <a:pos x="connsiteX2" y="connsiteY2"/>
                </a:cxn>
              </a:cxnLst>
              <a:rect l="l" t="t" r="r" b="b"/>
              <a:pathLst>
                <a:path w="404812" h="161930">
                  <a:moveTo>
                    <a:pt x="0" y="157167"/>
                  </a:moveTo>
                  <a:cubicBezTo>
                    <a:pt x="49609" y="78189"/>
                    <a:pt x="99218" y="-789"/>
                    <a:pt x="166687" y="5"/>
                  </a:cubicBezTo>
                  <a:cubicBezTo>
                    <a:pt x="234156" y="799"/>
                    <a:pt x="319484" y="81364"/>
                    <a:pt x="404812" y="161930"/>
                  </a:cubicBezTo>
                </a:path>
              </a:pathLst>
            </a:custGeom>
            <a:noFill/>
            <a:ln w="1905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7" name="Flecha: a la izquierda y derecha 26">
              <a:extLst>
                <a:ext uri="{FF2B5EF4-FFF2-40B4-BE49-F238E27FC236}">
                  <a16:creationId xmlns:a16="http://schemas.microsoft.com/office/drawing/2014/main" id="{7672D508-4CFD-D4D5-2DE1-6658F80A5017}"/>
                </a:ext>
              </a:extLst>
            </p:cNvPr>
            <p:cNvSpPr/>
            <p:nvPr/>
          </p:nvSpPr>
          <p:spPr>
            <a:xfrm>
              <a:off x="9248438" y="5091369"/>
              <a:ext cx="1204972" cy="654175"/>
            </a:xfrm>
            <a:prstGeom prst="leftRightArrow">
              <a:avLst>
                <a:gd name="adj1" fmla="val 65394"/>
                <a:gd name="adj2" fmla="val 50000"/>
              </a:avLst>
            </a:prstGeom>
            <a:solidFill>
              <a:srgbClr val="FFFF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200">
                  <a:solidFill>
                    <a:schemeClr val="tx1"/>
                  </a:solidFill>
                </a:rPr>
                <a:t>Integración</a:t>
              </a:r>
            </a:p>
            <a:p>
              <a:pPr algn="ctr"/>
              <a:r>
                <a:rPr lang="es-AR" sz="1200" err="1">
                  <a:solidFill>
                    <a:schemeClr val="tx1"/>
                  </a:solidFill>
                </a:rPr>
                <a:t>inter-región</a:t>
              </a:r>
              <a:endParaRPr lang="es-AR" sz="1200">
                <a:solidFill>
                  <a:schemeClr val="tx1"/>
                </a:solidFill>
              </a:endParaRPr>
            </a:p>
          </p:txBody>
        </p:sp>
        <p:pic>
          <p:nvPicPr>
            <p:cNvPr id="28" name="Picture 18">
              <a:extLst>
                <a:ext uri="{FF2B5EF4-FFF2-40B4-BE49-F238E27FC236}">
                  <a16:creationId xmlns:a16="http://schemas.microsoft.com/office/drawing/2014/main" id="{527CAB6A-5A37-90C0-442E-88B259ECDBEE}"/>
                </a:ext>
              </a:extLst>
            </p:cNvPr>
            <p:cNvPicPr>
              <a:picLocks noChangeAspect="1" noChangeArrowheads="1"/>
            </p:cNvPicPr>
            <p:nvPr/>
          </p:nvPicPr>
          <p:blipFill>
            <a:blip r:embed="rId3" cstate="print">
              <a:duotone>
                <a:prstClr val="black"/>
                <a:srgbClr val="7030A0">
                  <a:tint val="45000"/>
                  <a:satMod val="400000"/>
                </a:srgbClr>
              </a:duotone>
            </a:blip>
            <a:srcRect/>
            <a:stretch>
              <a:fillRect/>
            </a:stretch>
          </p:blipFill>
          <p:spPr bwMode="auto">
            <a:xfrm>
              <a:off x="10188287" y="4246202"/>
              <a:ext cx="432000" cy="353160"/>
            </a:xfrm>
            <a:prstGeom prst="rect">
              <a:avLst/>
            </a:prstGeom>
            <a:noFill/>
            <a:ln w="9525">
              <a:noFill/>
              <a:miter lim="800000"/>
              <a:headEnd/>
              <a:tailEnd/>
            </a:ln>
            <a:effectLst/>
          </p:spPr>
        </p:pic>
        <p:pic>
          <p:nvPicPr>
            <p:cNvPr id="29" name="Picture 307" descr="图片234">
              <a:extLst>
                <a:ext uri="{FF2B5EF4-FFF2-40B4-BE49-F238E27FC236}">
                  <a16:creationId xmlns:a16="http://schemas.microsoft.com/office/drawing/2014/main" id="{E7F579A4-9E12-5833-15A7-B2D23C6E6239}"/>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134202" y="4265430"/>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07" descr="图片234">
              <a:extLst>
                <a:ext uri="{FF2B5EF4-FFF2-40B4-BE49-F238E27FC236}">
                  <a16:creationId xmlns:a16="http://schemas.microsoft.com/office/drawing/2014/main" id="{173AC2AE-F309-324F-938F-C20B848115BE}"/>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093522" y="4265430"/>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7" descr="图片234">
              <a:extLst>
                <a:ext uri="{FF2B5EF4-FFF2-40B4-BE49-F238E27FC236}">
                  <a16:creationId xmlns:a16="http://schemas.microsoft.com/office/drawing/2014/main" id="{4FCA79A5-6AFA-5292-C173-A56F5E54C990}"/>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9006583" y="4265430"/>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8">
              <a:extLst>
                <a:ext uri="{FF2B5EF4-FFF2-40B4-BE49-F238E27FC236}">
                  <a16:creationId xmlns:a16="http://schemas.microsoft.com/office/drawing/2014/main" id="{4B384D85-F84F-1916-F3F5-D88628891155}"/>
                </a:ext>
              </a:extLst>
            </p:cNvPr>
            <p:cNvPicPr>
              <a:picLocks noChangeAspect="1" noChangeArrowheads="1"/>
            </p:cNvPicPr>
            <p:nvPr/>
          </p:nvPicPr>
          <p:blipFill>
            <a:blip r:embed="rId3" cstate="print">
              <a:duotone>
                <a:prstClr val="black"/>
                <a:srgbClr val="7030A0">
                  <a:tint val="45000"/>
                  <a:satMod val="400000"/>
                </a:srgbClr>
              </a:duotone>
            </a:blip>
            <a:srcRect/>
            <a:stretch>
              <a:fillRect/>
            </a:stretch>
          </p:blipFill>
          <p:spPr bwMode="auto">
            <a:xfrm>
              <a:off x="11142639" y="4246202"/>
              <a:ext cx="432000" cy="353160"/>
            </a:xfrm>
            <a:prstGeom prst="rect">
              <a:avLst/>
            </a:prstGeom>
            <a:noFill/>
            <a:ln w="9525">
              <a:noFill/>
              <a:miter lim="800000"/>
              <a:headEnd/>
              <a:tailEnd/>
            </a:ln>
            <a:effectLst/>
          </p:spPr>
        </p:pic>
        <p:pic>
          <p:nvPicPr>
            <p:cNvPr id="33" name="Picture 18">
              <a:extLst>
                <a:ext uri="{FF2B5EF4-FFF2-40B4-BE49-F238E27FC236}">
                  <a16:creationId xmlns:a16="http://schemas.microsoft.com/office/drawing/2014/main" id="{A2D03D95-1312-0F5D-CBA7-A70EC398CB57}"/>
                </a:ext>
              </a:extLst>
            </p:cNvPr>
            <p:cNvPicPr>
              <a:picLocks noChangeAspect="1" noChangeArrowheads="1"/>
            </p:cNvPicPr>
            <p:nvPr/>
          </p:nvPicPr>
          <p:blipFill>
            <a:blip r:embed="rId3" cstate="print">
              <a:duotone>
                <a:prstClr val="black"/>
                <a:srgbClr val="7030A0">
                  <a:tint val="45000"/>
                  <a:satMod val="400000"/>
                </a:srgbClr>
              </a:duotone>
            </a:blip>
            <a:srcRect/>
            <a:stretch>
              <a:fillRect/>
            </a:stretch>
          </p:blipFill>
          <p:spPr bwMode="auto">
            <a:xfrm>
              <a:off x="11142639" y="4684577"/>
              <a:ext cx="432000" cy="353160"/>
            </a:xfrm>
            <a:prstGeom prst="rect">
              <a:avLst/>
            </a:prstGeom>
            <a:noFill/>
            <a:ln w="9525">
              <a:noFill/>
              <a:miter lim="800000"/>
              <a:headEnd/>
              <a:tailEnd/>
            </a:ln>
            <a:effectLst/>
          </p:spPr>
        </p:pic>
        <p:pic>
          <p:nvPicPr>
            <p:cNvPr id="34" name="Picture 18">
              <a:extLst>
                <a:ext uri="{FF2B5EF4-FFF2-40B4-BE49-F238E27FC236}">
                  <a16:creationId xmlns:a16="http://schemas.microsoft.com/office/drawing/2014/main" id="{A74CE2BE-C741-8F49-25EC-9C63078E0409}"/>
                </a:ext>
              </a:extLst>
            </p:cNvPr>
            <p:cNvPicPr>
              <a:picLocks noChangeAspect="1" noChangeArrowheads="1"/>
            </p:cNvPicPr>
            <p:nvPr/>
          </p:nvPicPr>
          <p:blipFill>
            <a:blip r:embed="rId3" cstate="print">
              <a:duotone>
                <a:prstClr val="black"/>
                <a:srgbClr val="7030A0">
                  <a:tint val="45000"/>
                  <a:satMod val="400000"/>
                </a:srgbClr>
              </a:duotone>
            </a:blip>
            <a:srcRect/>
            <a:stretch>
              <a:fillRect/>
            </a:stretch>
          </p:blipFill>
          <p:spPr bwMode="auto">
            <a:xfrm>
              <a:off x="11142639" y="5087997"/>
              <a:ext cx="432000" cy="353160"/>
            </a:xfrm>
            <a:prstGeom prst="rect">
              <a:avLst/>
            </a:prstGeom>
            <a:noFill/>
            <a:ln w="9525">
              <a:noFill/>
              <a:miter lim="800000"/>
              <a:headEnd/>
              <a:tailEnd/>
            </a:ln>
            <a:effectLst/>
          </p:spPr>
        </p:pic>
        <p:pic>
          <p:nvPicPr>
            <p:cNvPr id="35" name="Picture 18">
              <a:extLst>
                <a:ext uri="{FF2B5EF4-FFF2-40B4-BE49-F238E27FC236}">
                  <a16:creationId xmlns:a16="http://schemas.microsoft.com/office/drawing/2014/main" id="{63DD5970-752D-5DDA-C1FB-EDCEB082FF6B}"/>
                </a:ext>
              </a:extLst>
            </p:cNvPr>
            <p:cNvPicPr>
              <a:picLocks noChangeAspect="1" noChangeArrowheads="1"/>
            </p:cNvPicPr>
            <p:nvPr/>
          </p:nvPicPr>
          <p:blipFill>
            <a:blip r:embed="rId3" cstate="print">
              <a:duotone>
                <a:prstClr val="black"/>
                <a:srgbClr val="7030A0">
                  <a:tint val="45000"/>
                  <a:satMod val="400000"/>
                </a:srgbClr>
              </a:duotone>
            </a:blip>
            <a:srcRect/>
            <a:stretch>
              <a:fillRect/>
            </a:stretch>
          </p:blipFill>
          <p:spPr bwMode="auto">
            <a:xfrm>
              <a:off x="11142639" y="5504133"/>
              <a:ext cx="432000" cy="353160"/>
            </a:xfrm>
            <a:prstGeom prst="rect">
              <a:avLst/>
            </a:prstGeom>
            <a:noFill/>
            <a:ln w="9525">
              <a:noFill/>
              <a:miter lim="800000"/>
              <a:headEnd/>
              <a:tailEnd/>
            </a:ln>
            <a:effectLst/>
          </p:spPr>
        </p:pic>
        <p:pic>
          <p:nvPicPr>
            <p:cNvPr id="36" name="Picture 18">
              <a:extLst>
                <a:ext uri="{FF2B5EF4-FFF2-40B4-BE49-F238E27FC236}">
                  <a16:creationId xmlns:a16="http://schemas.microsoft.com/office/drawing/2014/main" id="{C7DD0587-CB69-FBB2-7439-05E486DFB11C}"/>
                </a:ext>
              </a:extLst>
            </p:cNvPr>
            <p:cNvPicPr>
              <a:picLocks noChangeAspect="1" noChangeArrowheads="1"/>
            </p:cNvPicPr>
            <p:nvPr/>
          </p:nvPicPr>
          <p:blipFill>
            <a:blip r:embed="rId3" cstate="print">
              <a:duotone>
                <a:prstClr val="black"/>
                <a:srgbClr val="7030A0">
                  <a:tint val="45000"/>
                  <a:satMod val="400000"/>
                </a:srgbClr>
              </a:duotone>
            </a:blip>
            <a:srcRect/>
            <a:stretch>
              <a:fillRect/>
            </a:stretch>
          </p:blipFill>
          <p:spPr bwMode="auto">
            <a:xfrm>
              <a:off x="10188287" y="4684577"/>
              <a:ext cx="432000" cy="353160"/>
            </a:xfrm>
            <a:prstGeom prst="rect">
              <a:avLst/>
            </a:prstGeom>
            <a:noFill/>
            <a:ln w="9525">
              <a:noFill/>
              <a:miter lim="800000"/>
              <a:headEnd/>
              <a:tailEnd/>
            </a:ln>
            <a:effectLst/>
          </p:spPr>
        </p:pic>
        <p:pic>
          <p:nvPicPr>
            <p:cNvPr id="37" name="Picture 307" descr="图片234">
              <a:extLst>
                <a:ext uri="{FF2B5EF4-FFF2-40B4-BE49-F238E27FC236}">
                  <a16:creationId xmlns:a16="http://schemas.microsoft.com/office/drawing/2014/main" id="{C7ACDB5E-DED1-F829-3340-5F37328729A3}"/>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9037159" y="4680551"/>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07" descr="图片234">
              <a:extLst>
                <a:ext uri="{FF2B5EF4-FFF2-40B4-BE49-F238E27FC236}">
                  <a16:creationId xmlns:a16="http://schemas.microsoft.com/office/drawing/2014/main" id="{BEE94008-AEDE-89C1-7FCD-030FBAC24C45}"/>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085680" y="4680551"/>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07" descr="图片234">
              <a:extLst>
                <a:ext uri="{FF2B5EF4-FFF2-40B4-BE49-F238E27FC236}">
                  <a16:creationId xmlns:a16="http://schemas.microsoft.com/office/drawing/2014/main" id="{FE2B681A-F6ED-B605-0CC0-2D036C42B7AF}"/>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093522" y="5115281"/>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07" descr="图片234">
              <a:extLst>
                <a:ext uri="{FF2B5EF4-FFF2-40B4-BE49-F238E27FC236}">
                  <a16:creationId xmlns:a16="http://schemas.microsoft.com/office/drawing/2014/main" id="{65CDB191-DB28-949C-BE3F-C33480DDFE1B}"/>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093522" y="5537586"/>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7" descr="图片234">
              <a:extLst>
                <a:ext uri="{FF2B5EF4-FFF2-40B4-BE49-F238E27FC236}">
                  <a16:creationId xmlns:a16="http://schemas.microsoft.com/office/drawing/2014/main" id="{5C2C9B74-A200-9CA7-D141-CD9AC9D63F57}"/>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134202" y="5537586"/>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07" descr="图片234">
              <a:extLst>
                <a:ext uri="{FF2B5EF4-FFF2-40B4-BE49-F238E27FC236}">
                  <a16:creationId xmlns:a16="http://schemas.microsoft.com/office/drawing/2014/main" id="{5D0F7533-93B1-C901-DBEB-63D498419A21}"/>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134202" y="5115281"/>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07" descr="图片234">
              <a:extLst>
                <a:ext uri="{FF2B5EF4-FFF2-40B4-BE49-F238E27FC236}">
                  <a16:creationId xmlns:a16="http://schemas.microsoft.com/office/drawing/2014/main" id="{C966CB6F-C145-905F-6407-DBC820797040}"/>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134202" y="4680551"/>
              <a:ext cx="432000" cy="3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Conector recto 43">
              <a:extLst>
                <a:ext uri="{FF2B5EF4-FFF2-40B4-BE49-F238E27FC236}">
                  <a16:creationId xmlns:a16="http://schemas.microsoft.com/office/drawing/2014/main" id="{D7717F66-4A75-C55B-BBEC-397D0543DB92}"/>
                </a:ext>
              </a:extLst>
            </p:cNvPr>
            <p:cNvCxnSpPr>
              <a:cxnSpLocks/>
              <a:stCxn id="30" idx="1"/>
              <a:endCxn id="29" idx="3"/>
            </p:cNvCxnSpPr>
            <p:nvPr/>
          </p:nvCxnSpPr>
          <p:spPr>
            <a:xfrm flipH="1">
              <a:off x="7566202" y="4435416"/>
              <a:ext cx="527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6C7FF51D-768D-D985-A946-E7C0B4720800}"/>
                </a:ext>
              </a:extLst>
            </p:cNvPr>
            <p:cNvCxnSpPr>
              <a:cxnSpLocks/>
              <a:stCxn id="39" idx="1"/>
              <a:endCxn id="42" idx="3"/>
            </p:cNvCxnSpPr>
            <p:nvPr/>
          </p:nvCxnSpPr>
          <p:spPr>
            <a:xfrm flipH="1">
              <a:off x="7566202" y="5285267"/>
              <a:ext cx="527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49D1F34A-CCE7-8DD6-D7C4-DCF3391136CB}"/>
                </a:ext>
              </a:extLst>
            </p:cNvPr>
            <p:cNvCxnSpPr>
              <a:cxnSpLocks/>
              <a:stCxn id="38" idx="1"/>
              <a:endCxn id="43" idx="3"/>
            </p:cNvCxnSpPr>
            <p:nvPr/>
          </p:nvCxnSpPr>
          <p:spPr>
            <a:xfrm flipH="1">
              <a:off x="7566202" y="4850537"/>
              <a:ext cx="5194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5F70EE7D-81D2-C32F-0DFC-B205DE757FDE}"/>
                </a:ext>
              </a:extLst>
            </p:cNvPr>
            <p:cNvCxnSpPr>
              <a:cxnSpLocks/>
              <a:stCxn id="40" idx="1"/>
              <a:endCxn id="41" idx="3"/>
            </p:cNvCxnSpPr>
            <p:nvPr/>
          </p:nvCxnSpPr>
          <p:spPr>
            <a:xfrm flipH="1">
              <a:off x="7566202" y="5707572"/>
              <a:ext cx="527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91D55597-005C-C0FE-731A-00B50E3D4120}"/>
                </a:ext>
              </a:extLst>
            </p:cNvPr>
            <p:cNvCxnSpPr>
              <a:cxnSpLocks/>
              <a:stCxn id="37" idx="1"/>
              <a:endCxn id="40" idx="3"/>
            </p:cNvCxnSpPr>
            <p:nvPr/>
          </p:nvCxnSpPr>
          <p:spPr>
            <a:xfrm flipH="1">
              <a:off x="8525522" y="4850537"/>
              <a:ext cx="511637" cy="857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44FEF3BC-6571-BB9C-BD27-207770A066E8}"/>
                </a:ext>
              </a:extLst>
            </p:cNvPr>
            <p:cNvCxnSpPr>
              <a:cxnSpLocks/>
              <a:stCxn id="31" idx="1"/>
              <a:endCxn id="39" idx="3"/>
            </p:cNvCxnSpPr>
            <p:nvPr/>
          </p:nvCxnSpPr>
          <p:spPr>
            <a:xfrm flipH="1">
              <a:off x="8525522" y="4435416"/>
              <a:ext cx="481061" cy="849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02BEBF84-2CDA-AD2B-068E-8D28E2FEC298}"/>
                </a:ext>
              </a:extLst>
            </p:cNvPr>
            <p:cNvCxnSpPr>
              <a:cxnSpLocks/>
              <a:stCxn id="31" idx="1"/>
              <a:endCxn id="30" idx="3"/>
            </p:cNvCxnSpPr>
            <p:nvPr/>
          </p:nvCxnSpPr>
          <p:spPr>
            <a:xfrm flipH="1">
              <a:off x="8525522" y="4435416"/>
              <a:ext cx="4810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21678162-8F71-265D-3F34-04C684A669FD}"/>
                </a:ext>
              </a:extLst>
            </p:cNvPr>
            <p:cNvCxnSpPr>
              <a:cxnSpLocks/>
              <a:stCxn id="37" idx="1"/>
              <a:endCxn id="38" idx="3"/>
            </p:cNvCxnSpPr>
            <p:nvPr/>
          </p:nvCxnSpPr>
          <p:spPr>
            <a:xfrm flipH="1">
              <a:off x="8517680" y="4850537"/>
              <a:ext cx="519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0E0F43D5-D509-6627-FAFC-73EE0894E6FE}"/>
                </a:ext>
              </a:extLst>
            </p:cNvPr>
            <p:cNvCxnSpPr>
              <a:cxnSpLocks/>
              <a:stCxn id="38" idx="1"/>
              <a:endCxn id="29" idx="3"/>
            </p:cNvCxnSpPr>
            <p:nvPr/>
          </p:nvCxnSpPr>
          <p:spPr>
            <a:xfrm flipH="1" flipV="1">
              <a:off x="7566202" y="4435416"/>
              <a:ext cx="519478" cy="415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D4882945-35C0-8658-18BF-36106DFEE771}"/>
                </a:ext>
              </a:extLst>
            </p:cNvPr>
            <p:cNvCxnSpPr>
              <a:cxnSpLocks/>
              <a:stCxn id="30" idx="1"/>
              <a:endCxn id="43" idx="3"/>
            </p:cNvCxnSpPr>
            <p:nvPr/>
          </p:nvCxnSpPr>
          <p:spPr>
            <a:xfrm flipH="1">
              <a:off x="7566202" y="4435416"/>
              <a:ext cx="527320" cy="415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F6A25E10-A62A-1BD6-9F8E-33BA521946FB}"/>
                </a:ext>
              </a:extLst>
            </p:cNvPr>
            <p:cNvCxnSpPr>
              <a:cxnSpLocks/>
              <a:stCxn id="39" idx="1"/>
              <a:endCxn id="41" idx="3"/>
            </p:cNvCxnSpPr>
            <p:nvPr/>
          </p:nvCxnSpPr>
          <p:spPr>
            <a:xfrm flipH="1">
              <a:off x="7566202" y="5285267"/>
              <a:ext cx="527320" cy="422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E25F044F-3B3B-8CE0-D194-4DC436DBD479}"/>
                </a:ext>
              </a:extLst>
            </p:cNvPr>
            <p:cNvCxnSpPr>
              <a:cxnSpLocks/>
              <a:stCxn id="40" idx="1"/>
              <a:endCxn id="42" idx="3"/>
            </p:cNvCxnSpPr>
            <p:nvPr/>
          </p:nvCxnSpPr>
          <p:spPr>
            <a:xfrm flipH="1" flipV="1">
              <a:off x="7566202" y="5285267"/>
              <a:ext cx="527320" cy="422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399613A5-212C-AE52-A3A7-EA3AAC8726CB}"/>
                </a:ext>
              </a:extLst>
            </p:cNvPr>
            <p:cNvCxnSpPr>
              <a:cxnSpLocks/>
              <a:stCxn id="30" idx="2"/>
              <a:endCxn id="38" idx="0"/>
            </p:cNvCxnSpPr>
            <p:nvPr/>
          </p:nvCxnSpPr>
          <p:spPr>
            <a:xfrm flipH="1">
              <a:off x="8301680" y="4605402"/>
              <a:ext cx="7842" cy="75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22E24FCD-C70F-3D46-A988-FAB5C5424A08}"/>
                </a:ext>
              </a:extLst>
            </p:cNvPr>
            <p:cNvCxnSpPr>
              <a:cxnSpLocks/>
              <a:stCxn id="39" idx="2"/>
              <a:endCxn id="40" idx="0"/>
            </p:cNvCxnSpPr>
            <p:nvPr/>
          </p:nvCxnSpPr>
          <p:spPr>
            <a:xfrm>
              <a:off x="8309522" y="5455253"/>
              <a:ext cx="0" cy="8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86976ADA-CDB9-6509-F3B0-753C355A9FDF}"/>
                </a:ext>
              </a:extLst>
            </p:cNvPr>
            <p:cNvCxnSpPr>
              <a:cxnSpLocks/>
              <a:stCxn id="31" idx="2"/>
              <a:endCxn id="37" idx="0"/>
            </p:cNvCxnSpPr>
            <p:nvPr/>
          </p:nvCxnSpPr>
          <p:spPr>
            <a:xfrm>
              <a:off x="9222583" y="4605402"/>
              <a:ext cx="0" cy="75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30133522-E192-7A32-A03C-5B8ACA4B5F62}"/>
                </a:ext>
              </a:extLst>
            </p:cNvPr>
            <p:cNvCxnSpPr>
              <a:cxnSpLocks/>
              <a:stCxn id="28" idx="2"/>
              <a:endCxn id="36" idx="0"/>
            </p:cNvCxnSpPr>
            <p:nvPr/>
          </p:nvCxnSpPr>
          <p:spPr>
            <a:xfrm>
              <a:off x="10404287" y="4599362"/>
              <a:ext cx="0" cy="8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3C0887E7-1ABE-9720-D87B-9C215F224854}"/>
                </a:ext>
              </a:extLst>
            </p:cNvPr>
            <p:cNvCxnSpPr>
              <a:cxnSpLocks/>
              <a:stCxn id="28" idx="3"/>
              <a:endCxn id="32" idx="1"/>
            </p:cNvCxnSpPr>
            <p:nvPr/>
          </p:nvCxnSpPr>
          <p:spPr>
            <a:xfrm>
              <a:off x="10620287" y="4422782"/>
              <a:ext cx="522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EBA0AF39-70BA-5530-55E4-DC75BAEC3D49}"/>
                </a:ext>
              </a:extLst>
            </p:cNvPr>
            <p:cNvCxnSpPr>
              <a:cxnSpLocks/>
              <a:stCxn id="36" idx="3"/>
              <a:endCxn id="33" idx="1"/>
            </p:cNvCxnSpPr>
            <p:nvPr/>
          </p:nvCxnSpPr>
          <p:spPr>
            <a:xfrm>
              <a:off x="10620287" y="4861157"/>
              <a:ext cx="522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60F5BBE6-EF7B-15FA-4AC1-01661E1EA6FF}"/>
                </a:ext>
              </a:extLst>
            </p:cNvPr>
            <p:cNvCxnSpPr>
              <a:cxnSpLocks/>
              <a:stCxn id="36" idx="3"/>
              <a:endCxn id="32" idx="1"/>
            </p:cNvCxnSpPr>
            <p:nvPr/>
          </p:nvCxnSpPr>
          <p:spPr>
            <a:xfrm flipV="1">
              <a:off x="10620287" y="4422782"/>
              <a:ext cx="522352" cy="438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A81EEB40-544B-C183-EA25-79234CA3472A}"/>
                </a:ext>
              </a:extLst>
            </p:cNvPr>
            <p:cNvCxnSpPr>
              <a:cxnSpLocks/>
              <a:stCxn id="28" idx="3"/>
              <a:endCxn id="33" idx="1"/>
            </p:cNvCxnSpPr>
            <p:nvPr/>
          </p:nvCxnSpPr>
          <p:spPr>
            <a:xfrm>
              <a:off x="10620287" y="4422782"/>
              <a:ext cx="522352" cy="438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42C78A7B-9734-534C-07C0-BDAA6C6A5996}"/>
                </a:ext>
              </a:extLst>
            </p:cNvPr>
            <p:cNvCxnSpPr>
              <a:cxnSpLocks/>
              <a:stCxn id="36" idx="3"/>
              <a:endCxn id="35" idx="1"/>
            </p:cNvCxnSpPr>
            <p:nvPr/>
          </p:nvCxnSpPr>
          <p:spPr>
            <a:xfrm>
              <a:off x="10620287" y="4861157"/>
              <a:ext cx="522352" cy="819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Conector recto 64">
              <a:extLst>
                <a:ext uri="{FF2B5EF4-FFF2-40B4-BE49-F238E27FC236}">
                  <a16:creationId xmlns:a16="http://schemas.microsoft.com/office/drawing/2014/main" id="{1AE901B6-29B9-7EDC-74D3-E100BB644F31}"/>
                </a:ext>
              </a:extLst>
            </p:cNvPr>
            <p:cNvCxnSpPr>
              <a:cxnSpLocks/>
              <a:stCxn id="28" idx="3"/>
              <a:endCxn id="34" idx="1"/>
            </p:cNvCxnSpPr>
            <p:nvPr/>
          </p:nvCxnSpPr>
          <p:spPr>
            <a:xfrm>
              <a:off x="10620287" y="4422782"/>
              <a:ext cx="522352" cy="841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CAAFDCDF-32EC-2B59-5A6D-5B911E3AB355}"/>
                </a:ext>
              </a:extLst>
            </p:cNvPr>
            <p:cNvCxnSpPr>
              <a:cxnSpLocks/>
              <a:stCxn id="28" idx="3"/>
              <a:endCxn id="35" idx="1"/>
            </p:cNvCxnSpPr>
            <p:nvPr/>
          </p:nvCxnSpPr>
          <p:spPr>
            <a:xfrm>
              <a:off x="10620287" y="4422782"/>
              <a:ext cx="522352" cy="1257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83489C3F-272B-8BF3-9A47-6DC93C5B726A}"/>
                </a:ext>
              </a:extLst>
            </p:cNvPr>
            <p:cNvCxnSpPr>
              <a:cxnSpLocks/>
              <a:stCxn id="36" idx="3"/>
              <a:endCxn id="34" idx="1"/>
            </p:cNvCxnSpPr>
            <p:nvPr/>
          </p:nvCxnSpPr>
          <p:spPr>
            <a:xfrm>
              <a:off x="10620287" y="4861157"/>
              <a:ext cx="522352" cy="403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7EC317CE-4691-D694-7136-270A258AFC6C}"/>
                </a:ext>
              </a:extLst>
            </p:cNvPr>
            <p:cNvCxnSpPr>
              <a:cxnSpLocks/>
              <a:stCxn id="28" idx="1"/>
              <a:endCxn id="31" idx="3"/>
            </p:cNvCxnSpPr>
            <p:nvPr/>
          </p:nvCxnSpPr>
          <p:spPr>
            <a:xfrm flipH="1">
              <a:off x="9438583" y="4422782"/>
              <a:ext cx="749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D2BE4CE5-A5BD-8207-87C2-E9744ACCC95C}"/>
                </a:ext>
              </a:extLst>
            </p:cNvPr>
            <p:cNvCxnSpPr>
              <a:cxnSpLocks/>
              <a:stCxn id="36" idx="1"/>
              <a:endCxn id="37" idx="3"/>
            </p:cNvCxnSpPr>
            <p:nvPr/>
          </p:nvCxnSpPr>
          <p:spPr>
            <a:xfrm flipH="1" flipV="1">
              <a:off x="9469159" y="4850537"/>
              <a:ext cx="71912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1" name="Marcador de contenido 2">
            <a:extLst>
              <a:ext uri="{FF2B5EF4-FFF2-40B4-BE49-F238E27FC236}">
                <a16:creationId xmlns:a16="http://schemas.microsoft.com/office/drawing/2014/main" id="{0518FE9B-348D-9B64-A49A-5A88429A47CB}"/>
              </a:ext>
            </a:extLst>
          </p:cNvPr>
          <p:cNvSpPr txBox="1">
            <a:spLocks/>
          </p:cNvSpPr>
          <p:nvPr/>
        </p:nvSpPr>
        <p:spPr>
          <a:xfrm>
            <a:off x="220844" y="1779570"/>
            <a:ext cx="5975309" cy="4730195"/>
          </a:xfr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spcAft>
                <a:spcPts val="600"/>
              </a:spcAft>
              <a:buClr>
                <a:schemeClr val="bg1"/>
              </a:buClr>
              <a:buFont typeface="Arial" panose="020B0604020202020204" pitchFamily="34" charset="0"/>
              <a:buChar char="•"/>
            </a:pPr>
            <a:r>
              <a:rPr lang="es-ES" sz="2000">
                <a:solidFill>
                  <a:schemeClr val="bg1"/>
                </a:solidFill>
                <a:latin typeface="+mn-lt"/>
                <a:ea typeface="+mn-ea"/>
                <a:cs typeface="+mn-cs"/>
              </a:rPr>
              <a:t>Uso de estándares mejorados dentro de cada dominio, e interoperables en las fronteras</a:t>
            </a:r>
          </a:p>
          <a:p>
            <a:pPr marL="285750" indent="-285750">
              <a:lnSpc>
                <a:spcPct val="110000"/>
              </a:lnSpc>
              <a:spcAft>
                <a:spcPts val="600"/>
              </a:spcAft>
              <a:buClr>
                <a:schemeClr val="bg1"/>
              </a:buClr>
              <a:buFont typeface="Arial" panose="020B0604020202020204" pitchFamily="34" charset="0"/>
              <a:buChar char="•"/>
            </a:pPr>
            <a:r>
              <a:rPr lang="es-ES" sz="2000">
                <a:solidFill>
                  <a:schemeClr val="bg1"/>
                </a:solidFill>
                <a:latin typeface="+mn-lt"/>
                <a:ea typeface="+mn-ea"/>
                <a:cs typeface="+mn-cs"/>
              </a:rPr>
              <a:t>Servicios complejos verticalmente integrados por el proveedor, conformados por funcionalidades estándar</a:t>
            </a:r>
          </a:p>
          <a:p>
            <a:pPr marL="641350" lvl="2" indent="-285750">
              <a:lnSpc>
                <a:spcPct val="110000"/>
              </a:lnSpc>
              <a:spcAft>
                <a:spcPts val="600"/>
              </a:spcAft>
              <a:buClr>
                <a:schemeClr val="bg1"/>
              </a:buClr>
              <a:buFont typeface="Arial" panose="020B0604020202020204" pitchFamily="34" charset="0"/>
              <a:buChar char="-"/>
            </a:pPr>
            <a:r>
              <a:rPr lang="es-ES" sz="1800">
                <a:solidFill>
                  <a:schemeClr val="bg1"/>
                </a:solidFill>
                <a:latin typeface="+mn-lt"/>
                <a:ea typeface="+mn-ea"/>
                <a:cs typeface="+mn-cs"/>
              </a:rPr>
              <a:t>Network </a:t>
            </a:r>
            <a:r>
              <a:rPr lang="es-ES" sz="1800" err="1">
                <a:solidFill>
                  <a:schemeClr val="bg1"/>
                </a:solidFill>
                <a:latin typeface="+mn-lt"/>
                <a:ea typeface="+mn-ea"/>
                <a:cs typeface="+mn-cs"/>
              </a:rPr>
              <a:t>slicing</a:t>
            </a:r>
            <a:r>
              <a:rPr lang="es-ES" sz="1800">
                <a:solidFill>
                  <a:schemeClr val="bg1"/>
                </a:solidFill>
                <a:latin typeface="+mn-lt"/>
                <a:ea typeface="+mn-ea"/>
                <a:cs typeface="+mn-cs"/>
              </a:rPr>
              <a:t> fase 2 (escala industrial)</a:t>
            </a:r>
          </a:p>
          <a:p>
            <a:pPr marL="641350" lvl="2" indent="-285750">
              <a:lnSpc>
                <a:spcPct val="110000"/>
              </a:lnSpc>
              <a:spcAft>
                <a:spcPts val="600"/>
              </a:spcAft>
              <a:buClr>
                <a:schemeClr val="bg1"/>
              </a:buClr>
              <a:buFont typeface="Arial" panose="020B0604020202020204" pitchFamily="34" charset="0"/>
              <a:buChar char="-"/>
            </a:pPr>
            <a:r>
              <a:rPr lang="es-ES" sz="1800">
                <a:solidFill>
                  <a:schemeClr val="bg1"/>
                </a:solidFill>
                <a:latin typeface="+mn-lt"/>
                <a:ea typeface="+mn-ea"/>
                <a:cs typeface="+mn-cs"/>
              </a:rPr>
              <a:t>SRv6 con ingeniería de tráfico basada en Flex-Algo y SR </a:t>
            </a:r>
            <a:r>
              <a:rPr lang="es-ES" sz="1800" err="1">
                <a:solidFill>
                  <a:schemeClr val="bg1"/>
                </a:solidFill>
                <a:latin typeface="+mn-lt"/>
                <a:ea typeface="+mn-ea"/>
                <a:cs typeface="+mn-cs"/>
              </a:rPr>
              <a:t>Policies</a:t>
            </a:r>
            <a:r>
              <a:rPr lang="es-ES" sz="1800">
                <a:solidFill>
                  <a:schemeClr val="bg1"/>
                </a:solidFill>
                <a:latin typeface="+mn-lt"/>
                <a:ea typeface="+mn-ea"/>
                <a:cs typeface="+mn-cs"/>
              </a:rPr>
              <a:t> con Controlador</a:t>
            </a:r>
            <a:endParaRPr lang="es-AR" sz="1800">
              <a:solidFill>
                <a:schemeClr val="bg1"/>
              </a:solidFill>
              <a:latin typeface="+mn-lt"/>
              <a:ea typeface="+mn-ea"/>
              <a:cs typeface="+mn-cs"/>
            </a:endParaRPr>
          </a:p>
          <a:p>
            <a:pPr marL="285750" indent="-285750">
              <a:lnSpc>
                <a:spcPct val="110000"/>
              </a:lnSpc>
              <a:spcAft>
                <a:spcPts val="600"/>
              </a:spcAft>
              <a:buClr>
                <a:schemeClr val="bg1"/>
              </a:buClr>
              <a:buFont typeface="Arial" panose="020B0604020202020204" pitchFamily="34" charset="0"/>
              <a:buChar char="•"/>
            </a:pPr>
            <a:r>
              <a:rPr lang="es-AR" sz="2000">
                <a:solidFill>
                  <a:schemeClr val="bg1"/>
                </a:solidFill>
                <a:latin typeface="+mn-lt"/>
                <a:ea typeface="+mn-ea"/>
                <a:cs typeface="+mn-cs"/>
              </a:rPr>
              <a:t>Modelo de servicios</a:t>
            </a:r>
          </a:p>
          <a:p>
            <a:pPr marL="641350" lvl="2" indent="-285750">
              <a:lnSpc>
                <a:spcPct val="110000"/>
              </a:lnSpc>
              <a:spcAft>
                <a:spcPts val="600"/>
              </a:spcAft>
              <a:buClr>
                <a:schemeClr val="bg1"/>
              </a:buClr>
              <a:buFont typeface="Arial" panose="020B0604020202020204" pitchFamily="34" charset="0"/>
              <a:buChar char="-"/>
            </a:pPr>
            <a:r>
              <a:rPr lang="es-AR" sz="1800">
                <a:solidFill>
                  <a:schemeClr val="bg1"/>
                </a:solidFill>
                <a:latin typeface="+mn-lt"/>
                <a:ea typeface="+mn-ea"/>
                <a:cs typeface="+mn-cs"/>
              </a:rPr>
              <a:t>Observabilidad enriquecida</a:t>
            </a:r>
          </a:p>
          <a:p>
            <a:pPr marL="641350" lvl="2" indent="-285750">
              <a:lnSpc>
                <a:spcPct val="110000"/>
              </a:lnSpc>
              <a:spcAft>
                <a:spcPts val="600"/>
              </a:spcAft>
              <a:buClr>
                <a:schemeClr val="bg1"/>
              </a:buClr>
              <a:buFont typeface="Arial" panose="020B0604020202020204" pitchFamily="34" charset="0"/>
              <a:buChar char="-"/>
            </a:pPr>
            <a:r>
              <a:rPr lang="es-AR" sz="1800">
                <a:solidFill>
                  <a:schemeClr val="bg1"/>
                </a:solidFill>
                <a:latin typeface="+mn-lt"/>
                <a:ea typeface="+mn-ea"/>
                <a:cs typeface="+mn-cs"/>
              </a:rPr>
              <a:t>Orquestación completa de los ciclos de vida</a:t>
            </a:r>
          </a:p>
          <a:p>
            <a:pPr marL="641350" lvl="2" indent="-285750">
              <a:lnSpc>
                <a:spcPct val="110000"/>
              </a:lnSpc>
              <a:spcAft>
                <a:spcPts val="600"/>
              </a:spcAft>
              <a:buClr>
                <a:schemeClr val="bg1"/>
              </a:buClr>
              <a:buFont typeface="Arial" panose="020B0604020202020204" pitchFamily="34" charset="0"/>
              <a:buChar char="-"/>
            </a:pPr>
            <a:r>
              <a:rPr lang="es-AR" sz="1800">
                <a:solidFill>
                  <a:schemeClr val="bg1"/>
                </a:solidFill>
                <a:latin typeface="+mn-lt"/>
                <a:ea typeface="+mn-ea"/>
                <a:cs typeface="+mn-cs"/>
              </a:rPr>
              <a:t>Alineación total al roadmap de redes autónomas del proveedor</a:t>
            </a:r>
          </a:p>
          <a:p>
            <a:pPr marL="641350" lvl="2" indent="-285750">
              <a:lnSpc>
                <a:spcPct val="110000"/>
              </a:lnSpc>
              <a:spcAft>
                <a:spcPts val="600"/>
              </a:spcAft>
              <a:buClr>
                <a:schemeClr val="bg1"/>
              </a:buClr>
              <a:buFont typeface="Arial" panose="020B0604020202020204" pitchFamily="34" charset="0"/>
              <a:buChar char="-"/>
            </a:pPr>
            <a:r>
              <a:rPr lang="es-AR" sz="1800">
                <a:solidFill>
                  <a:schemeClr val="bg1"/>
                </a:solidFill>
                <a:latin typeface="+mn-lt"/>
                <a:ea typeface="+mn-ea"/>
                <a:cs typeface="+mn-cs"/>
              </a:rPr>
              <a:t>Simplificación operativa dentro de cada vertical</a:t>
            </a:r>
          </a:p>
        </p:txBody>
      </p:sp>
      <p:sp>
        <p:nvSpPr>
          <p:cNvPr id="80" name="TextBox 79">
            <a:extLst>
              <a:ext uri="{FF2B5EF4-FFF2-40B4-BE49-F238E27FC236}">
                <a16:creationId xmlns:a16="http://schemas.microsoft.com/office/drawing/2014/main" id="{42CEA40E-9C5B-BBC2-0E68-D05E9B5BDA29}"/>
              </a:ext>
            </a:extLst>
          </p:cNvPr>
          <p:cNvSpPr txBox="1"/>
          <p:nvPr/>
        </p:nvSpPr>
        <p:spPr>
          <a:xfrm>
            <a:off x="6218256" y="5760536"/>
            <a:ext cx="5270702" cy="923330"/>
          </a:xfrm>
          <a:prstGeom prst="rect">
            <a:avLst/>
          </a:prstGeom>
          <a:solidFill>
            <a:schemeClr val="bg1"/>
          </a:solidFill>
        </p:spPr>
        <p:txBody>
          <a:bodyPr wrap="square" rtlCol="0">
            <a:spAutoFit/>
          </a:bodyPr>
          <a:lstStyle/>
          <a:p>
            <a:r>
              <a:rPr lang="en-US" err="1">
                <a:solidFill>
                  <a:srgbClr val="FF0000"/>
                </a:solidFill>
                <a:sym typeface="Wingdings" pitchFamily="2" charset="2"/>
              </a:rPr>
              <a:t>Iniciativa</a:t>
            </a:r>
            <a:r>
              <a:rPr lang="en-US">
                <a:solidFill>
                  <a:srgbClr val="FF0000"/>
                </a:solidFill>
                <a:sym typeface="Wingdings" pitchFamily="2" charset="2"/>
              </a:rPr>
              <a:t> de RDM de </a:t>
            </a:r>
            <a:r>
              <a:rPr lang="en-US" err="1">
                <a:solidFill>
                  <a:srgbClr val="FF0000"/>
                </a:solidFill>
                <a:sym typeface="Wingdings" pitchFamily="2" charset="2"/>
              </a:rPr>
              <a:t>tecnologia</a:t>
            </a:r>
            <a:r>
              <a:rPr lang="en-US">
                <a:solidFill>
                  <a:srgbClr val="FF0000"/>
                </a:solidFill>
                <a:sym typeface="Wingdings" pitchFamily="2" charset="2"/>
              </a:rPr>
              <a:t>?  Prog de la red , slicing?</a:t>
            </a:r>
          </a:p>
          <a:p>
            <a:r>
              <a:rPr lang="en-US">
                <a:solidFill>
                  <a:srgbClr val="FF0000"/>
                </a:solidFill>
                <a:sym typeface="Wingdings" pitchFamily="2" charset="2"/>
              </a:rPr>
              <a:t>OKR al que </a:t>
            </a:r>
            <a:r>
              <a:rPr lang="en-US" err="1">
                <a:solidFill>
                  <a:srgbClr val="FF0000"/>
                </a:solidFill>
                <a:sym typeface="Wingdings" pitchFamily="2" charset="2"/>
              </a:rPr>
              <a:t>aplica</a:t>
            </a:r>
            <a:r>
              <a:rPr lang="en-US">
                <a:solidFill>
                  <a:srgbClr val="FF0000"/>
                </a:solidFill>
                <a:sym typeface="Wingdings" pitchFamily="2" charset="2"/>
              </a:rPr>
              <a:t>?</a:t>
            </a:r>
            <a:endParaRPr lang="en-US">
              <a:solidFill>
                <a:srgbClr val="FF0000"/>
              </a:solidFill>
            </a:endParaRPr>
          </a:p>
        </p:txBody>
      </p:sp>
      <p:sp>
        <p:nvSpPr>
          <p:cNvPr id="82" name="TextBox 1">
            <a:extLst>
              <a:ext uri="{FF2B5EF4-FFF2-40B4-BE49-F238E27FC236}">
                <a16:creationId xmlns:a16="http://schemas.microsoft.com/office/drawing/2014/main" id="{CADC39CE-5DA7-4AA2-8897-923184905975}"/>
              </a:ext>
            </a:extLst>
          </p:cNvPr>
          <p:cNvSpPr txBox="1"/>
          <p:nvPr/>
        </p:nvSpPr>
        <p:spPr>
          <a:xfrm>
            <a:off x="185552" y="303816"/>
            <a:ext cx="7588577" cy="369332"/>
          </a:xfrm>
          <a:prstGeom prst="rect">
            <a:avLst/>
          </a:prstGeom>
          <a:noFill/>
        </p:spPr>
        <p:txBody>
          <a:bodyPr wrap="square" lIns="91440" tIns="45720" rIns="91440" bIns="45720" rtlCol="0" anchor="t">
            <a:spAutoFit/>
          </a:bodyPr>
          <a:lstStyle/>
          <a:p>
            <a:r>
              <a:rPr lang="es-AR">
                <a:solidFill>
                  <a:schemeClr val="bg1"/>
                </a:solidFill>
              </a:rPr>
              <a:t>Iniciativa Core | Programabilidad de la Red</a:t>
            </a:r>
            <a:endParaRPr lang="es-AR" b="1">
              <a:solidFill>
                <a:schemeClr val="bg1"/>
              </a:solidFill>
              <a:highlight>
                <a:srgbClr val="BC3CF9"/>
              </a:highlight>
            </a:endParaRPr>
          </a:p>
        </p:txBody>
      </p:sp>
      <p:sp>
        <p:nvSpPr>
          <p:cNvPr id="88" name="Rectángulo redondeado 14">
            <a:extLst>
              <a:ext uri="{FF2B5EF4-FFF2-40B4-BE49-F238E27FC236}">
                <a16:creationId xmlns:a16="http://schemas.microsoft.com/office/drawing/2014/main" id="{A0AEEF23-A6B2-6236-7BEB-B266D64C7445}"/>
              </a:ext>
            </a:extLst>
          </p:cNvPr>
          <p:cNvSpPr/>
          <p:nvPr/>
        </p:nvSpPr>
        <p:spPr>
          <a:xfrm>
            <a:off x="341093"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9" name="Rectángulo redondeado 14">
            <a:extLst>
              <a:ext uri="{FF2B5EF4-FFF2-40B4-BE49-F238E27FC236}">
                <a16:creationId xmlns:a16="http://schemas.microsoft.com/office/drawing/2014/main" id="{6F8A4CB3-C2A9-12BB-E8BB-92793A064692}"/>
              </a:ext>
            </a:extLst>
          </p:cNvPr>
          <p:cNvSpPr/>
          <p:nvPr/>
        </p:nvSpPr>
        <p:spPr>
          <a:xfrm>
            <a:off x="1635787"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Slicing</a:t>
            </a:r>
          </a:p>
        </p:txBody>
      </p:sp>
      <p:sp>
        <p:nvSpPr>
          <p:cNvPr id="90" name="Rectángulo redondeado 14">
            <a:extLst>
              <a:ext uri="{FF2B5EF4-FFF2-40B4-BE49-F238E27FC236}">
                <a16:creationId xmlns:a16="http://schemas.microsoft.com/office/drawing/2014/main" id="{40A46C03-6CFB-135B-B1BC-B01FD0E92032}"/>
              </a:ext>
            </a:extLst>
          </p:cNvPr>
          <p:cNvSpPr/>
          <p:nvPr/>
        </p:nvSpPr>
        <p:spPr>
          <a:xfrm>
            <a:off x="2930481"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Autonomous</a:t>
            </a: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 Networks Roadmap</a:t>
            </a:r>
          </a:p>
        </p:txBody>
      </p:sp>
      <p:sp>
        <p:nvSpPr>
          <p:cNvPr id="91" name="TextBox 4">
            <a:extLst>
              <a:ext uri="{FF2B5EF4-FFF2-40B4-BE49-F238E27FC236}">
                <a16:creationId xmlns:a16="http://schemas.microsoft.com/office/drawing/2014/main" id="{F1C9754F-DD84-E1F7-22A7-E5EB6D2CEF2C}"/>
              </a:ext>
            </a:extLst>
          </p:cNvPr>
          <p:cNvSpPr txBox="1"/>
          <p:nvPr/>
        </p:nvSpPr>
        <p:spPr>
          <a:xfrm>
            <a:off x="5509997" y="397943"/>
            <a:ext cx="649645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Tx/>
              <a:buChar char="-"/>
            </a:pPr>
            <a:r>
              <a:rPr lang="es-AR" sz="1100">
                <a:solidFill>
                  <a:schemeClr val="bg1"/>
                </a:solidFill>
                <a:latin typeface="Roboto"/>
                <a:ea typeface="Roboto"/>
                <a:cs typeface="+mn-lt"/>
              </a:rPr>
              <a:t>Estrategia de proveedores RMT</a:t>
            </a:r>
          </a:p>
          <a:p>
            <a:pPr marL="171450" indent="-171450">
              <a:buFontTx/>
              <a:buChar char="-"/>
            </a:pPr>
            <a:r>
              <a:rPr lang="es-AR" sz="1100">
                <a:solidFill>
                  <a:schemeClr val="bg1"/>
                </a:solidFill>
                <a:latin typeface="Roboto"/>
                <a:ea typeface="Roboto"/>
                <a:cs typeface="+mn-lt"/>
              </a:rPr>
              <a:t>Definición FMO para la segmentación de proveedores sobre diferentes dominios regionales. </a:t>
            </a:r>
          </a:p>
        </p:txBody>
      </p:sp>
      <p:cxnSp>
        <p:nvCxnSpPr>
          <p:cNvPr id="92" name="Conector recto 91">
            <a:extLst>
              <a:ext uri="{FF2B5EF4-FFF2-40B4-BE49-F238E27FC236}">
                <a16:creationId xmlns:a16="http://schemas.microsoft.com/office/drawing/2014/main" id="{AC1E7D70-7CBC-B14A-FCA7-29B000B27A33}"/>
              </a:ext>
            </a:extLst>
          </p:cNvPr>
          <p:cNvCxnSpPr/>
          <p:nvPr/>
        </p:nvCxnSpPr>
        <p:spPr>
          <a:xfrm>
            <a:off x="4878723" y="303816"/>
            <a:ext cx="540000" cy="5822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Conector recto 92">
            <a:extLst>
              <a:ext uri="{FF2B5EF4-FFF2-40B4-BE49-F238E27FC236}">
                <a16:creationId xmlns:a16="http://schemas.microsoft.com/office/drawing/2014/main" id="{FCB61CCD-E21C-DA10-5C71-F862C62D6C77}"/>
              </a:ext>
            </a:extLst>
          </p:cNvPr>
          <p:cNvCxnSpPr>
            <a:cxnSpLocks/>
          </p:cNvCxnSpPr>
          <p:nvPr/>
        </p:nvCxnSpPr>
        <p:spPr>
          <a:xfrm flipV="1">
            <a:off x="4878723" y="352560"/>
            <a:ext cx="631274" cy="53352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899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CuadroTexto 74">
            <a:extLst>
              <a:ext uri="{FF2B5EF4-FFF2-40B4-BE49-F238E27FC236}">
                <a16:creationId xmlns:a16="http://schemas.microsoft.com/office/drawing/2014/main" id="{D418631F-964B-1D67-6099-2E7FA6C2513D}"/>
              </a:ext>
            </a:extLst>
          </p:cNvPr>
          <p:cNvSpPr txBox="1"/>
          <p:nvPr/>
        </p:nvSpPr>
        <p:spPr>
          <a:xfrm>
            <a:off x="214797" y="1494282"/>
            <a:ext cx="65994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solidFill>
                  <a:schemeClr val="bg1"/>
                </a:solidFill>
                <a:cs typeface="Calibri"/>
              </a:rPr>
              <a:t>Avance</a:t>
            </a:r>
            <a:r>
              <a:rPr lang="en-US" sz="3600">
                <a:solidFill>
                  <a:schemeClr val="bg1"/>
                </a:solidFill>
                <a:cs typeface="Calibri"/>
              </a:rPr>
              <a:t> IMO ISIS</a:t>
            </a:r>
            <a:endParaRPr lang="es-MX">
              <a:solidFill>
                <a:schemeClr val="bg1"/>
              </a:solidFill>
            </a:endParaRPr>
          </a:p>
        </p:txBody>
      </p:sp>
      <p:sp>
        <p:nvSpPr>
          <p:cNvPr id="77" name="Flecha: pentágono 76">
            <a:extLst>
              <a:ext uri="{FF2B5EF4-FFF2-40B4-BE49-F238E27FC236}">
                <a16:creationId xmlns:a16="http://schemas.microsoft.com/office/drawing/2014/main" id="{2579C8DB-11C2-369D-A148-192C99FE86BC}"/>
              </a:ext>
            </a:extLst>
          </p:cNvPr>
          <p:cNvSpPr/>
          <p:nvPr/>
        </p:nvSpPr>
        <p:spPr>
          <a:xfrm>
            <a:off x="4931795" y="2337233"/>
            <a:ext cx="3837482" cy="1731764"/>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400" b="1"/>
              <a:t>Introducir mejoras en la red mediante la activación de herramientas para permitir una mayor programabilidad y sincronización de fase</a:t>
            </a:r>
            <a:endParaRPr lang="es-AR" sz="1400"/>
          </a:p>
        </p:txBody>
      </p:sp>
      <p:sp>
        <p:nvSpPr>
          <p:cNvPr id="80" name="Flecha: pentágono 79">
            <a:extLst>
              <a:ext uri="{FF2B5EF4-FFF2-40B4-BE49-F238E27FC236}">
                <a16:creationId xmlns:a16="http://schemas.microsoft.com/office/drawing/2014/main" id="{EDBC87EF-4652-6C37-5A48-1EE9C817B2DF}"/>
              </a:ext>
            </a:extLst>
          </p:cNvPr>
          <p:cNvSpPr/>
          <p:nvPr/>
        </p:nvSpPr>
        <p:spPr>
          <a:xfrm>
            <a:off x="8802493" y="2318695"/>
            <a:ext cx="3297836" cy="1768840"/>
          </a:xfrm>
          <a:prstGeom prst="homePlate">
            <a:avLst/>
          </a:prstGeom>
          <a:solidFill>
            <a:srgbClr val="FFF9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400">
                <a:solidFill>
                  <a:schemeClr val="tx1"/>
                </a:solidFill>
              </a:rPr>
              <a:t>Desarrollar un plan de implementación de ISIS y Flex Algo claro y detallado que incluya tiempos, recursos y responsabilidades.</a:t>
            </a:r>
          </a:p>
        </p:txBody>
      </p:sp>
      <p:sp>
        <p:nvSpPr>
          <p:cNvPr id="81" name="Flecha: pentágono 80">
            <a:extLst>
              <a:ext uri="{FF2B5EF4-FFF2-40B4-BE49-F238E27FC236}">
                <a16:creationId xmlns:a16="http://schemas.microsoft.com/office/drawing/2014/main" id="{466BA07C-9F6C-EC30-4513-92A6DC918368}"/>
              </a:ext>
            </a:extLst>
          </p:cNvPr>
          <p:cNvSpPr/>
          <p:nvPr/>
        </p:nvSpPr>
        <p:spPr>
          <a:xfrm>
            <a:off x="91671" y="2309412"/>
            <a:ext cx="4806908" cy="1731764"/>
          </a:xfrm>
          <a:prstGeom prst="homePlat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400" b="1"/>
              <a:t>Incrementar la eficiencia operativa y/o valor de negocio aumentando el nivel de autonomía a diferentes dominios de la red, mediante observabilidad, orquestación, </a:t>
            </a:r>
            <a:r>
              <a:rPr lang="es-AR" sz="1400" b="1" err="1"/>
              <a:t>AIOPs</a:t>
            </a:r>
            <a:r>
              <a:rPr lang="es-AR" sz="1400" b="1"/>
              <a:t> (asistir la operación mediante inteligencia artificial) y exponiéndola como servicio</a:t>
            </a:r>
            <a:endParaRPr lang="es-AR" sz="1400"/>
          </a:p>
        </p:txBody>
      </p:sp>
      <p:sp>
        <p:nvSpPr>
          <p:cNvPr id="82" name="CuadroTexto 81">
            <a:extLst>
              <a:ext uri="{FF2B5EF4-FFF2-40B4-BE49-F238E27FC236}">
                <a16:creationId xmlns:a16="http://schemas.microsoft.com/office/drawing/2014/main" id="{3FBA8D8E-1954-FD62-E5A3-99EC18E07BB8}"/>
              </a:ext>
            </a:extLst>
          </p:cNvPr>
          <p:cNvSpPr txBox="1"/>
          <p:nvPr/>
        </p:nvSpPr>
        <p:spPr>
          <a:xfrm>
            <a:off x="185552" y="4642107"/>
            <a:ext cx="1537803" cy="523220"/>
          </a:xfrm>
          <a:prstGeom prst="rect">
            <a:avLst/>
          </a:prstGeom>
          <a:noFill/>
        </p:spPr>
        <p:txBody>
          <a:bodyPr wrap="square" rtlCol="0">
            <a:spAutoFit/>
          </a:bodyPr>
          <a:lstStyle/>
          <a:p>
            <a:r>
              <a:rPr lang="es-AR" sz="1400">
                <a:solidFill>
                  <a:schemeClr val="bg1"/>
                </a:solidFill>
              </a:rPr>
              <a:t>Recomendaciones de ISIS - Huawei</a:t>
            </a:r>
          </a:p>
        </p:txBody>
      </p:sp>
      <p:sp>
        <p:nvSpPr>
          <p:cNvPr id="83" name="CuadroTexto 82">
            <a:extLst>
              <a:ext uri="{FF2B5EF4-FFF2-40B4-BE49-F238E27FC236}">
                <a16:creationId xmlns:a16="http://schemas.microsoft.com/office/drawing/2014/main" id="{0FBF4D70-7DA8-83A5-F111-293291A4DF20}"/>
              </a:ext>
            </a:extLst>
          </p:cNvPr>
          <p:cNvSpPr txBox="1"/>
          <p:nvPr/>
        </p:nvSpPr>
        <p:spPr>
          <a:xfrm>
            <a:off x="798577" y="5446373"/>
            <a:ext cx="1537803" cy="523220"/>
          </a:xfrm>
          <a:prstGeom prst="rect">
            <a:avLst/>
          </a:prstGeom>
          <a:noFill/>
        </p:spPr>
        <p:txBody>
          <a:bodyPr wrap="square" rtlCol="0">
            <a:spAutoFit/>
          </a:bodyPr>
          <a:lstStyle/>
          <a:p>
            <a:r>
              <a:rPr lang="es-AR" sz="1400">
                <a:solidFill>
                  <a:schemeClr val="bg1"/>
                </a:solidFill>
              </a:rPr>
              <a:t>Recomendaciones de ISIS - Cisco</a:t>
            </a:r>
          </a:p>
        </p:txBody>
      </p:sp>
      <p:cxnSp>
        <p:nvCxnSpPr>
          <p:cNvPr id="85" name="Conector recto 84">
            <a:extLst>
              <a:ext uri="{FF2B5EF4-FFF2-40B4-BE49-F238E27FC236}">
                <a16:creationId xmlns:a16="http://schemas.microsoft.com/office/drawing/2014/main" id="{6C57F8D6-FD71-DF15-56F5-3A4113F4619D}"/>
              </a:ext>
            </a:extLst>
          </p:cNvPr>
          <p:cNvCxnSpPr/>
          <p:nvPr/>
        </p:nvCxnSpPr>
        <p:spPr>
          <a:xfrm>
            <a:off x="91671" y="5299030"/>
            <a:ext cx="11351029" cy="0"/>
          </a:xfrm>
          <a:prstGeom prst="line">
            <a:avLst/>
          </a:prstGeom>
          <a:ln w="50800" cap="sq">
            <a:tailEnd type="triangle"/>
          </a:ln>
        </p:spPr>
        <p:style>
          <a:lnRef idx="1">
            <a:schemeClr val="accent1"/>
          </a:lnRef>
          <a:fillRef idx="0">
            <a:schemeClr val="accent1"/>
          </a:fillRef>
          <a:effectRef idx="0">
            <a:schemeClr val="accent1"/>
          </a:effectRef>
          <a:fontRef idx="minor">
            <a:schemeClr val="tx1"/>
          </a:fontRef>
        </p:style>
      </p:cxnSp>
      <p:sp>
        <p:nvSpPr>
          <p:cNvPr id="86" name="Rombo 85">
            <a:extLst>
              <a:ext uri="{FF2B5EF4-FFF2-40B4-BE49-F238E27FC236}">
                <a16:creationId xmlns:a16="http://schemas.microsoft.com/office/drawing/2014/main" id="{15FA5F75-F554-3282-C677-E44F84A8A299}"/>
              </a:ext>
            </a:extLst>
          </p:cNvPr>
          <p:cNvSpPr/>
          <p:nvPr/>
        </p:nvSpPr>
        <p:spPr>
          <a:xfrm>
            <a:off x="815972" y="5182166"/>
            <a:ext cx="258448" cy="253757"/>
          </a:xfrm>
          <a:prstGeom prst="diamond">
            <a:avLst/>
          </a:prstGeom>
          <a:solidFill>
            <a:srgbClr val="00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7" name="CuadroTexto 86">
            <a:extLst>
              <a:ext uri="{FF2B5EF4-FFF2-40B4-BE49-F238E27FC236}">
                <a16:creationId xmlns:a16="http://schemas.microsoft.com/office/drawing/2014/main" id="{630F66D2-0193-71E4-5F4C-0BD2AE7EDFFC}"/>
              </a:ext>
            </a:extLst>
          </p:cNvPr>
          <p:cNvSpPr txBox="1"/>
          <p:nvPr/>
        </p:nvSpPr>
        <p:spPr>
          <a:xfrm>
            <a:off x="2293049" y="4656318"/>
            <a:ext cx="1686791" cy="523220"/>
          </a:xfrm>
          <a:prstGeom prst="rect">
            <a:avLst/>
          </a:prstGeom>
          <a:noFill/>
        </p:spPr>
        <p:txBody>
          <a:bodyPr wrap="square" rtlCol="0">
            <a:spAutoFit/>
          </a:bodyPr>
          <a:lstStyle/>
          <a:p>
            <a:r>
              <a:rPr lang="es-AR" sz="1400">
                <a:solidFill>
                  <a:schemeClr val="bg1"/>
                </a:solidFill>
              </a:rPr>
              <a:t>Prueba </a:t>
            </a:r>
            <a:r>
              <a:rPr lang="es-AR" sz="1400" err="1">
                <a:solidFill>
                  <a:schemeClr val="bg1"/>
                </a:solidFill>
              </a:rPr>
              <a:t>Twamp</a:t>
            </a:r>
            <a:r>
              <a:rPr lang="es-AR" sz="1400">
                <a:solidFill>
                  <a:schemeClr val="bg1"/>
                </a:solidFill>
              </a:rPr>
              <a:t> Light Cisco - Huawei</a:t>
            </a:r>
          </a:p>
        </p:txBody>
      </p:sp>
      <p:sp>
        <p:nvSpPr>
          <p:cNvPr id="88" name="Rombo 87">
            <a:extLst>
              <a:ext uri="{FF2B5EF4-FFF2-40B4-BE49-F238E27FC236}">
                <a16:creationId xmlns:a16="http://schemas.microsoft.com/office/drawing/2014/main" id="{BA615AD6-6C86-FA57-588A-24110A936284}"/>
              </a:ext>
            </a:extLst>
          </p:cNvPr>
          <p:cNvSpPr/>
          <p:nvPr/>
        </p:nvSpPr>
        <p:spPr>
          <a:xfrm>
            <a:off x="2842527" y="5192616"/>
            <a:ext cx="258448" cy="253757"/>
          </a:xfrm>
          <a:prstGeom prst="diamond">
            <a:avLst/>
          </a:prstGeom>
          <a:solidFill>
            <a:srgbClr val="00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9" name="CuadroTexto 88">
            <a:extLst>
              <a:ext uri="{FF2B5EF4-FFF2-40B4-BE49-F238E27FC236}">
                <a16:creationId xmlns:a16="http://schemas.microsoft.com/office/drawing/2014/main" id="{2AC447F7-92CE-9CEE-F590-E8EA9820110A}"/>
              </a:ext>
            </a:extLst>
          </p:cNvPr>
          <p:cNvSpPr txBox="1"/>
          <p:nvPr/>
        </p:nvSpPr>
        <p:spPr>
          <a:xfrm>
            <a:off x="4055183" y="4638918"/>
            <a:ext cx="1686791" cy="523220"/>
          </a:xfrm>
          <a:prstGeom prst="rect">
            <a:avLst/>
          </a:prstGeom>
          <a:noFill/>
        </p:spPr>
        <p:txBody>
          <a:bodyPr wrap="square" rtlCol="0">
            <a:spAutoFit/>
          </a:bodyPr>
          <a:lstStyle/>
          <a:p>
            <a:r>
              <a:rPr lang="es-AR" sz="1400">
                <a:solidFill>
                  <a:schemeClr val="bg1"/>
                </a:solidFill>
              </a:rPr>
              <a:t>Construcción de maqueta ISIS-Flex A</a:t>
            </a:r>
          </a:p>
        </p:txBody>
      </p:sp>
      <p:sp>
        <p:nvSpPr>
          <p:cNvPr id="90" name="Rombo 89">
            <a:extLst>
              <a:ext uri="{FF2B5EF4-FFF2-40B4-BE49-F238E27FC236}">
                <a16:creationId xmlns:a16="http://schemas.microsoft.com/office/drawing/2014/main" id="{0B70B622-E4BB-C322-F48D-4033775E8364}"/>
              </a:ext>
            </a:extLst>
          </p:cNvPr>
          <p:cNvSpPr/>
          <p:nvPr/>
        </p:nvSpPr>
        <p:spPr>
          <a:xfrm>
            <a:off x="4732104" y="5191709"/>
            <a:ext cx="258448" cy="253757"/>
          </a:xfrm>
          <a:prstGeom prst="diamond">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4" name="Imagen 83">
            <a:extLst>
              <a:ext uri="{FF2B5EF4-FFF2-40B4-BE49-F238E27FC236}">
                <a16:creationId xmlns:a16="http://schemas.microsoft.com/office/drawing/2014/main" id="{436222C9-AA34-A92D-C71A-7722DFD176FD}"/>
              </a:ext>
            </a:extLst>
          </p:cNvPr>
          <p:cNvPicPr>
            <a:picLocks noChangeAspect="1"/>
          </p:cNvPicPr>
          <p:nvPr/>
        </p:nvPicPr>
        <p:blipFill>
          <a:blip r:embed="rId2"/>
          <a:stretch>
            <a:fillRect/>
          </a:stretch>
        </p:blipFill>
        <p:spPr>
          <a:xfrm>
            <a:off x="4878723" y="340686"/>
            <a:ext cx="540000" cy="545400"/>
          </a:xfrm>
          <a:prstGeom prst="rect">
            <a:avLst/>
          </a:prstGeom>
          <a:noFill/>
        </p:spPr>
      </p:pic>
      <p:sp>
        <p:nvSpPr>
          <p:cNvPr id="91" name="TextBox 4">
            <a:extLst>
              <a:ext uri="{FF2B5EF4-FFF2-40B4-BE49-F238E27FC236}">
                <a16:creationId xmlns:a16="http://schemas.microsoft.com/office/drawing/2014/main" id="{5991A0D0-C2B8-157E-7C8D-AE98A7370DE6}"/>
              </a:ext>
            </a:extLst>
          </p:cNvPr>
          <p:cNvSpPr txBox="1"/>
          <p:nvPr/>
        </p:nvSpPr>
        <p:spPr>
          <a:xfrm>
            <a:off x="5509997" y="397943"/>
            <a:ext cx="649645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a:solidFill>
                  <a:schemeClr val="bg1"/>
                </a:solidFill>
                <a:latin typeface="Roboto"/>
                <a:ea typeface="Roboto"/>
                <a:cs typeface="+mn-lt"/>
              </a:rPr>
              <a:t>Q2-OKR: </a:t>
            </a:r>
            <a:r>
              <a:rPr lang="es-ES" sz="1100">
                <a:solidFill>
                  <a:schemeClr val="bg1"/>
                </a:solidFill>
                <a:latin typeface="Roboto"/>
                <a:ea typeface="Roboto"/>
                <a:cs typeface="+mn-lt"/>
              </a:rPr>
              <a:t>Activaciones de Sincronismo, ISIS | Flex Algo</a:t>
            </a:r>
          </a:p>
          <a:p>
            <a:r>
              <a:rPr lang="es-ES" sz="1100">
                <a:solidFill>
                  <a:srgbClr val="FFFF00"/>
                </a:solidFill>
                <a:latin typeface="Roboto"/>
                <a:ea typeface="Roboto"/>
                <a:cs typeface="+mn-lt"/>
              </a:rPr>
              <a:t>KR: 96%</a:t>
            </a:r>
            <a:r>
              <a:rPr lang="es-ES" sz="1100">
                <a:solidFill>
                  <a:schemeClr val="bg1"/>
                </a:solidFill>
                <a:latin typeface="Roboto"/>
                <a:ea typeface="Roboto"/>
                <a:cs typeface="+mn-lt"/>
              </a:rPr>
              <a:t> | Se avanzo en el trabajo en conjunto con la plataforma de transporte</a:t>
            </a:r>
          </a:p>
        </p:txBody>
      </p:sp>
      <p:sp>
        <p:nvSpPr>
          <p:cNvPr id="92" name="Rectángulo redondeado 14">
            <a:extLst>
              <a:ext uri="{FF2B5EF4-FFF2-40B4-BE49-F238E27FC236}">
                <a16:creationId xmlns:a16="http://schemas.microsoft.com/office/drawing/2014/main" id="{5D4440E2-7BEE-B9E4-AC85-ADF37EC4D0FA}"/>
              </a:ext>
            </a:extLst>
          </p:cNvPr>
          <p:cNvSpPr/>
          <p:nvPr/>
        </p:nvSpPr>
        <p:spPr>
          <a:xfrm>
            <a:off x="341093"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 name="Rectángulo redondeado 14">
            <a:extLst>
              <a:ext uri="{FF2B5EF4-FFF2-40B4-BE49-F238E27FC236}">
                <a16:creationId xmlns:a16="http://schemas.microsoft.com/office/drawing/2014/main" id="{E1459A4E-626D-EFD6-641F-915823D856E0}"/>
              </a:ext>
            </a:extLst>
          </p:cNvPr>
          <p:cNvSpPr/>
          <p:nvPr/>
        </p:nvSpPr>
        <p:spPr>
          <a:xfrm>
            <a:off x="1635787"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Slicing</a:t>
            </a:r>
          </a:p>
        </p:txBody>
      </p:sp>
      <p:sp>
        <p:nvSpPr>
          <p:cNvPr id="94" name="Rectángulo redondeado 14">
            <a:extLst>
              <a:ext uri="{FF2B5EF4-FFF2-40B4-BE49-F238E27FC236}">
                <a16:creationId xmlns:a16="http://schemas.microsoft.com/office/drawing/2014/main" id="{62E331F2-A65E-117A-A7DD-D3A58F34DD64}"/>
              </a:ext>
            </a:extLst>
          </p:cNvPr>
          <p:cNvSpPr/>
          <p:nvPr/>
        </p:nvSpPr>
        <p:spPr>
          <a:xfrm>
            <a:off x="2930481"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Autonomous</a:t>
            </a: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 Networks Roadmap</a:t>
            </a:r>
          </a:p>
        </p:txBody>
      </p:sp>
      <p:sp>
        <p:nvSpPr>
          <p:cNvPr id="95" name="TextBox 1">
            <a:extLst>
              <a:ext uri="{FF2B5EF4-FFF2-40B4-BE49-F238E27FC236}">
                <a16:creationId xmlns:a16="http://schemas.microsoft.com/office/drawing/2014/main" id="{119290AF-F5F4-D74F-C911-CAEF101DE546}"/>
              </a:ext>
            </a:extLst>
          </p:cNvPr>
          <p:cNvSpPr txBox="1"/>
          <p:nvPr/>
        </p:nvSpPr>
        <p:spPr>
          <a:xfrm>
            <a:off x="185552" y="303816"/>
            <a:ext cx="7588577" cy="369332"/>
          </a:xfrm>
          <a:prstGeom prst="rect">
            <a:avLst/>
          </a:prstGeom>
          <a:noFill/>
        </p:spPr>
        <p:txBody>
          <a:bodyPr wrap="square" lIns="91440" tIns="45720" rIns="91440" bIns="45720" rtlCol="0" anchor="t">
            <a:spAutoFit/>
          </a:bodyPr>
          <a:lstStyle/>
          <a:p>
            <a:r>
              <a:rPr lang="es-AR">
                <a:solidFill>
                  <a:schemeClr val="bg1"/>
                </a:solidFill>
              </a:rPr>
              <a:t>Iniciativa Core | Programabilidad de la Red</a:t>
            </a:r>
            <a:endParaRPr lang="es-AR" b="1">
              <a:solidFill>
                <a:schemeClr val="bg1"/>
              </a:solidFill>
              <a:highlight>
                <a:srgbClr val="BC3CF9"/>
              </a:highlight>
            </a:endParaRPr>
          </a:p>
        </p:txBody>
      </p:sp>
      <p:sp>
        <p:nvSpPr>
          <p:cNvPr id="96" name="CuadroTexto 95">
            <a:extLst>
              <a:ext uri="{FF2B5EF4-FFF2-40B4-BE49-F238E27FC236}">
                <a16:creationId xmlns:a16="http://schemas.microsoft.com/office/drawing/2014/main" id="{4FD67C66-91EB-83A9-CBC0-C37AFFE88A5A}"/>
              </a:ext>
            </a:extLst>
          </p:cNvPr>
          <p:cNvSpPr txBox="1"/>
          <p:nvPr/>
        </p:nvSpPr>
        <p:spPr>
          <a:xfrm>
            <a:off x="5814520" y="4628468"/>
            <a:ext cx="1823004" cy="523220"/>
          </a:xfrm>
          <a:prstGeom prst="rect">
            <a:avLst/>
          </a:prstGeom>
          <a:noFill/>
        </p:spPr>
        <p:txBody>
          <a:bodyPr wrap="square" rtlCol="0">
            <a:spAutoFit/>
          </a:bodyPr>
          <a:lstStyle/>
          <a:p>
            <a:r>
              <a:rPr lang="es-AR" sz="1400">
                <a:solidFill>
                  <a:schemeClr val="bg1"/>
                </a:solidFill>
              </a:rPr>
              <a:t>Definición de alcance del área de BB</a:t>
            </a:r>
          </a:p>
        </p:txBody>
      </p:sp>
      <p:sp>
        <p:nvSpPr>
          <p:cNvPr id="97" name="Rombo 96">
            <a:extLst>
              <a:ext uri="{FF2B5EF4-FFF2-40B4-BE49-F238E27FC236}">
                <a16:creationId xmlns:a16="http://schemas.microsoft.com/office/drawing/2014/main" id="{DBA9AAEB-E923-8BB0-472B-8C9B57C45416}"/>
              </a:ext>
            </a:extLst>
          </p:cNvPr>
          <p:cNvSpPr/>
          <p:nvPr/>
        </p:nvSpPr>
        <p:spPr>
          <a:xfrm>
            <a:off x="6529844" y="5179538"/>
            <a:ext cx="258448" cy="253757"/>
          </a:xfrm>
          <a:prstGeom prst="diamond">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8" name="CuadroTexto 97">
            <a:extLst>
              <a:ext uri="{FF2B5EF4-FFF2-40B4-BE49-F238E27FC236}">
                <a16:creationId xmlns:a16="http://schemas.microsoft.com/office/drawing/2014/main" id="{649950E9-BC4E-2F79-D6A8-48E5CECD2FA7}"/>
              </a:ext>
            </a:extLst>
          </p:cNvPr>
          <p:cNvSpPr txBox="1"/>
          <p:nvPr/>
        </p:nvSpPr>
        <p:spPr>
          <a:xfrm>
            <a:off x="7710070" y="4638918"/>
            <a:ext cx="1823004" cy="523220"/>
          </a:xfrm>
          <a:prstGeom prst="rect">
            <a:avLst/>
          </a:prstGeom>
          <a:noFill/>
        </p:spPr>
        <p:txBody>
          <a:bodyPr wrap="square" rtlCol="0">
            <a:spAutoFit/>
          </a:bodyPr>
          <a:lstStyle/>
          <a:p>
            <a:r>
              <a:rPr lang="es-AR" sz="1400">
                <a:solidFill>
                  <a:schemeClr val="bg1"/>
                </a:solidFill>
              </a:rPr>
              <a:t>Diseño de la imp. en campo</a:t>
            </a:r>
          </a:p>
        </p:txBody>
      </p:sp>
      <p:sp>
        <p:nvSpPr>
          <p:cNvPr id="99" name="Rombo 98">
            <a:extLst>
              <a:ext uri="{FF2B5EF4-FFF2-40B4-BE49-F238E27FC236}">
                <a16:creationId xmlns:a16="http://schemas.microsoft.com/office/drawing/2014/main" id="{E0C5FA2F-7AB4-2944-A980-25972C7F24E9}"/>
              </a:ext>
            </a:extLst>
          </p:cNvPr>
          <p:cNvSpPr/>
          <p:nvPr/>
        </p:nvSpPr>
        <p:spPr>
          <a:xfrm>
            <a:off x="8407724" y="5166454"/>
            <a:ext cx="258448" cy="253757"/>
          </a:xfrm>
          <a:prstGeom prst="diamond">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0" name="CuadroTexto 99">
            <a:extLst>
              <a:ext uri="{FF2B5EF4-FFF2-40B4-BE49-F238E27FC236}">
                <a16:creationId xmlns:a16="http://schemas.microsoft.com/office/drawing/2014/main" id="{C29FADF8-4F37-D814-DBF9-ECCB711883D2}"/>
              </a:ext>
            </a:extLst>
          </p:cNvPr>
          <p:cNvSpPr txBox="1"/>
          <p:nvPr/>
        </p:nvSpPr>
        <p:spPr>
          <a:xfrm>
            <a:off x="9533074" y="4642336"/>
            <a:ext cx="1823004" cy="307777"/>
          </a:xfrm>
          <a:prstGeom prst="rect">
            <a:avLst/>
          </a:prstGeom>
          <a:noFill/>
        </p:spPr>
        <p:txBody>
          <a:bodyPr wrap="square" rtlCol="0">
            <a:spAutoFit/>
          </a:bodyPr>
          <a:lstStyle/>
          <a:p>
            <a:r>
              <a:rPr lang="es-AR" sz="1400">
                <a:solidFill>
                  <a:schemeClr val="bg1"/>
                </a:solidFill>
              </a:rPr>
              <a:t>Elección del FNI</a:t>
            </a:r>
          </a:p>
        </p:txBody>
      </p:sp>
      <p:sp>
        <p:nvSpPr>
          <p:cNvPr id="101" name="Rombo 100">
            <a:extLst>
              <a:ext uri="{FF2B5EF4-FFF2-40B4-BE49-F238E27FC236}">
                <a16:creationId xmlns:a16="http://schemas.microsoft.com/office/drawing/2014/main" id="{01C8F151-8BFA-30F3-1A51-13F7772F8277}"/>
              </a:ext>
            </a:extLst>
          </p:cNvPr>
          <p:cNvSpPr/>
          <p:nvPr/>
        </p:nvSpPr>
        <p:spPr>
          <a:xfrm>
            <a:off x="10192963" y="5179537"/>
            <a:ext cx="258448" cy="253757"/>
          </a:xfrm>
          <a:prstGeom prst="diamond">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985532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C357B37D-A527-9ECF-559C-774ED8727296}"/>
              </a:ext>
            </a:extLst>
          </p:cNvPr>
          <p:cNvSpPr/>
          <p:nvPr/>
        </p:nvSpPr>
        <p:spPr>
          <a:xfrm>
            <a:off x="224211" y="1431958"/>
            <a:ext cx="5949021" cy="502745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6">
            <a:extLst>
              <a:ext uri="{FF2B5EF4-FFF2-40B4-BE49-F238E27FC236}">
                <a16:creationId xmlns:a16="http://schemas.microsoft.com/office/drawing/2014/main" id="{79C179AE-E76C-B875-E314-8B9440512C21}"/>
              </a:ext>
            </a:extLst>
          </p:cNvPr>
          <p:cNvSpPr txBox="1"/>
          <p:nvPr/>
        </p:nvSpPr>
        <p:spPr>
          <a:xfrm>
            <a:off x="615515" y="3549105"/>
            <a:ext cx="929268" cy="27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9" name="Rectángulo redondeado 3">
            <a:extLst>
              <a:ext uri="{FF2B5EF4-FFF2-40B4-BE49-F238E27FC236}">
                <a16:creationId xmlns:a16="http://schemas.microsoft.com/office/drawing/2014/main" id="{823A199D-AB17-4CE2-A49C-CFEB746BE362}"/>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sp>
        <p:nvSpPr>
          <p:cNvPr id="8" name="CuadroTexto 7">
            <a:extLst>
              <a:ext uri="{FF2B5EF4-FFF2-40B4-BE49-F238E27FC236}">
                <a16:creationId xmlns:a16="http://schemas.microsoft.com/office/drawing/2014/main" id="{BCF36188-92E8-3926-0EF7-0BA34B4ECA20}"/>
              </a:ext>
            </a:extLst>
          </p:cNvPr>
          <p:cNvSpPr txBox="1"/>
          <p:nvPr/>
        </p:nvSpPr>
        <p:spPr>
          <a:xfrm>
            <a:off x="513296" y="2731348"/>
            <a:ext cx="1133707" cy="430887"/>
          </a:xfrm>
          <a:prstGeom prst="rect">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100">
                <a:cs typeface="Calibri"/>
              </a:rPr>
              <a:t>Test de Topología</a:t>
            </a:r>
          </a:p>
        </p:txBody>
      </p:sp>
      <p:sp>
        <p:nvSpPr>
          <p:cNvPr id="14" name="CuadroTexto 13">
            <a:extLst>
              <a:ext uri="{FF2B5EF4-FFF2-40B4-BE49-F238E27FC236}">
                <a16:creationId xmlns:a16="http://schemas.microsoft.com/office/drawing/2014/main" id="{7D1C11A8-C10C-D921-19EC-4DAF537C156B}"/>
              </a:ext>
            </a:extLst>
          </p:cNvPr>
          <p:cNvSpPr txBox="1"/>
          <p:nvPr/>
        </p:nvSpPr>
        <p:spPr>
          <a:xfrm>
            <a:off x="865619" y="3255135"/>
            <a:ext cx="1133707" cy="430887"/>
          </a:xfrm>
          <a:prstGeom prst="rect">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100">
                <a:cs typeface="Calibri"/>
              </a:rPr>
              <a:t>Test de Conectividad</a:t>
            </a:r>
          </a:p>
        </p:txBody>
      </p:sp>
      <p:sp>
        <p:nvSpPr>
          <p:cNvPr id="15" name="CuadroTexto 6">
            <a:extLst>
              <a:ext uri="{FF2B5EF4-FFF2-40B4-BE49-F238E27FC236}">
                <a16:creationId xmlns:a16="http://schemas.microsoft.com/office/drawing/2014/main" id="{A11CD7E1-844A-2769-EE3B-8DA9D28EF419}"/>
              </a:ext>
            </a:extLst>
          </p:cNvPr>
          <p:cNvSpPr txBox="1"/>
          <p:nvPr/>
        </p:nvSpPr>
        <p:spPr>
          <a:xfrm>
            <a:off x="606222" y="4236763"/>
            <a:ext cx="929268" cy="27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18" name="CuadroTexto 17">
            <a:extLst>
              <a:ext uri="{FF2B5EF4-FFF2-40B4-BE49-F238E27FC236}">
                <a16:creationId xmlns:a16="http://schemas.microsoft.com/office/drawing/2014/main" id="{AEEB9549-9B88-3663-FC77-B0FE1EEEADDE}"/>
              </a:ext>
            </a:extLst>
          </p:cNvPr>
          <p:cNvSpPr txBox="1"/>
          <p:nvPr/>
        </p:nvSpPr>
        <p:spPr>
          <a:xfrm>
            <a:off x="504003" y="3778922"/>
            <a:ext cx="1133707" cy="430887"/>
          </a:xfrm>
          <a:prstGeom prst="rect">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100">
                <a:cs typeface="Calibri"/>
              </a:rPr>
              <a:t>Test de Notificaciones</a:t>
            </a:r>
          </a:p>
        </p:txBody>
      </p:sp>
      <p:sp>
        <p:nvSpPr>
          <p:cNvPr id="29" name="CuadroTexto 28">
            <a:extLst>
              <a:ext uri="{FF2B5EF4-FFF2-40B4-BE49-F238E27FC236}">
                <a16:creationId xmlns:a16="http://schemas.microsoft.com/office/drawing/2014/main" id="{EEFBF3D2-C3E6-027C-D523-D99FFBF1427B}"/>
              </a:ext>
            </a:extLst>
          </p:cNvPr>
          <p:cNvSpPr txBox="1"/>
          <p:nvPr/>
        </p:nvSpPr>
        <p:spPr>
          <a:xfrm>
            <a:off x="864519" y="4301611"/>
            <a:ext cx="1133707" cy="430887"/>
          </a:xfrm>
          <a:prstGeom prst="rect">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100">
                <a:cs typeface="Calibri"/>
              </a:rPr>
              <a:t>Test de Inventario</a:t>
            </a:r>
          </a:p>
        </p:txBody>
      </p:sp>
      <p:sp>
        <p:nvSpPr>
          <p:cNvPr id="31" name="CuadroTexto 30">
            <a:extLst>
              <a:ext uri="{FF2B5EF4-FFF2-40B4-BE49-F238E27FC236}">
                <a16:creationId xmlns:a16="http://schemas.microsoft.com/office/drawing/2014/main" id="{44C345C0-6D6C-EDE2-B54F-4BF697CC9C6F}"/>
              </a:ext>
            </a:extLst>
          </p:cNvPr>
          <p:cNvSpPr txBox="1"/>
          <p:nvPr/>
        </p:nvSpPr>
        <p:spPr>
          <a:xfrm>
            <a:off x="504003" y="4825398"/>
            <a:ext cx="1133707" cy="430887"/>
          </a:xfrm>
          <a:prstGeom prst="rect">
            <a:avLst/>
          </a:prstGeom>
          <a:solidFill>
            <a:schemeClr val="accent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100">
                <a:cs typeface="Calibri"/>
              </a:rPr>
              <a:t>Test de Performance</a:t>
            </a:r>
          </a:p>
        </p:txBody>
      </p:sp>
      <p:sp>
        <p:nvSpPr>
          <p:cNvPr id="7" name="Cerrar llave 6">
            <a:extLst>
              <a:ext uri="{FF2B5EF4-FFF2-40B4-BE49-F238E27FC236}">
                <a16:creationId xmlns:a16="http://schemas.microsoft.com/office/drawing/2014/main" id="{EF5A5438-5F7D-E918-F6FB-C3E7E71E35BD}"/>
              </a:ext>
            </a:extLst>
          </p:cNvPr>
          <p:cNvSpPr/>
          <p:nvPr/>
        </p:nvSpPr>
        <p:spPr>
          <a:xfrm>
            <a:off x="6384073" y="1496121"/>
            <a:ext cx="325244" cy="4887951"/>
          </a:xfrm>
          <a:prstGeom prst="rightBrace">
            <a:avLst/>
          </a:prstGeom>
          <a:ln w="28575">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CuadroTexto 9">
            <a:extLst>
              <a:ext uri="{FF2B5EF4-FFF2-40B4-BE49-F238E27FC236}">
                <a16:creationId xmlns:a16="http://schemas.microsoft.com/office/drawing/2014/main" id="{0B61E220-04C7-3B50-A3A1-C7A246E55A52}"/>
              </a:ext>
            </a:extLst>
          </p:cNvPr>
          <p:cNvSpPr txBox="1"/>
          <p:nvPr/>
        </p:nvSpPr>
        <p:spPr>
          <a:xfrm>
            <a:off x="6709317" y="3205974"/>
            <a:ext cx="448836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cs typeface="Calibri"/>
              </a:rPr>
              <a:t>Caso de uso 1:</a:t>
            </a:r>
            <a:r>
              <a:rPr lang="es-ES">
                <a:cs typeface="Calibri"/>
              </a:rPr>
              <a:t> Ver información sobre los servicios</a:t>
            </a:r>
          </a:p>
          <a:p>
            <a:endParaRPr lang="es-ES">
              <a:cs typeface="Calibri"/>
            </a:endParaRPr>
          </a:p>
          <a:p>
            <a:r>
              <a:rPr lang="es-ES" b="1">
                <a:cs typeface="Calibri"/>
              </a:rPr>
              <a:t>Caso de uso 2:</a:t>
            </a:r>
            <a:r>
              <a:rPr lang="es-ES">
                <a:cs typeface="Calibri"/>
              </a:rPr>
              <a:t> Crear / Modificar / Borrar servicios ópticos </a:t>
            </a:r>
            <a:r>
              <a:rPr lang="es-ES" err="1">
                <a:cs typeface="Calibri"/>
              </a:rPr>
              <a:t>end-to-end</a:t>
            </a:r>
            <a:endParaRPr lang="es-ES">
              <a:cs typeface="Calibri"/>
            </a:endParaRPr>
          </a:p>
        </p:txBody>
      </p:sp>
      <p:sp>
        <p:nvSpPr>
          <p:cNvPr id="12" name="CuadroTexto 11">
            <a:extLst>
              <a:ext uri="{FF2B5EF4-FFF2-40B4-BE49-F238E27FC236}">
                <a16:creationId xmlns:a16="http://schemas.microsoft.com/office/drawing/2014/main" id="{3A544811-4C17-F3A5-1046-CD761AB8CA66}"/>
              </a:ext>
            </a:extLst>
          </p:cNvPr>
          <p:cNvSpPr txBox="1"/>
          <p:nvPr/>
        </p:nvSpPr>
        <p:spPr>
          <a:xfrm>
            <a:off x="223508" y="1431074"/>
            <a:ext cx="587248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b="1">
                <a:solidFill>
                  <a:schemeClr val="bg1"/>
                </a:solidFill>
                <a:cs typeface="Calibri"/>
              </a:rPr>
              <a:t>KR1: Grupos de pruebas realizadas con NOKIA mediante la NBI</a:t>
            </a:r>
            <a:endParaRPr lang="es-ES" sz="1600" b="1">
              <a:solidFill>
                <a:schemeClr val="bg1"/>
              </a:solidFill>
            </a:endParaRPr>
          </a:p>
        </p:txBody>
      </p:sp>
      <p:sp>
        <p:nvSpPr>
          <p:cNvPr id="19" name="CuadroTexto 18">
            <a:extLst>
              <a:ext uri="{FF2B5EF4-FFF2-40B4-BE49-F238E27FC236}">
                <a16:creationId xmlns:a16="http://schemas.microsoft.com/office/drawing/2014/main" id="{360B703B-8795-8171-9BF1-008581D50CC9}"/>
              </a:ext>
            </a:extLst>
          </p:cNvPr>
          <p:cNvSpPr txBox="1"/>
          <p:nvPr/>
        </p:nvSpPr>
        <p:spPr>
          <a:xfrm>
            <a:off x="6867895" y="5917869"/>
            <a:ext cx="46907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i="1">
                <a:cs typeface="Calibri"/>
              </a:rPr>
              <a:t>KR2: </a:t>
            </a:r>
            <a:r>
              <a:rPr lang="es-ES" sz="1200" i="1">
                <a:cs typeface="Calibri"/>
              </a:rPr>
              <a:t>Se involucró a la plataforma de transporte para realizar las pruebas en conjunto.</a:t>
            </a:r>
          </a:p>
        </p:txBody>
      </p:sp>
      <p:sp>
        <p:nvSpPr>
          <p:cNvPr id="2" name="TextBox 1">
            <a:extLst>
              <a:ext uri="{FF2B5EF4-FFF2-40B4-BE49-F238E27FC236}">
                <a16:creationId xmlns:a16="http://schemas.microsoft.com/office/drawing/2014/main" id="{3266392E-7FF3-A421-DAC4-5CA1BC26197A}"/>
              </a:ext>
            </a:extLst>
          </p:cNvPr>
          <p:cNvSpPr txBox="1"/>
          <p:nvPr/>
        </p:nvSpPr>
        <p:spPr>
          <a:xfrm>
            <a:off x="6725082" y="1420138"/>
            <a:ext cx="5270702" cy="646331"/>
          </a:xfrm>
          <a:prstGeom prst="rect">
            <a:avLst/>
          </a:prstGeom>
          <a:solidFill>
            <a:schemeClr val="accent2"/>
          </a:solidFill>
        </p:spPr>
        <p:txBody>
          <a:bodyPr wrap="square" rtlCol="0">
            <a:spAutoFit/>
          </a:bodyPr>
          <a:lstStyle/>
          <a:p>
            <a:r>
              <a:rPr lang="en-US" err="1">
                <a:solidFill>
                  <a:srgbClr val="FF0000"/>
                </a:solidFill>
                <a:sym typeface="Wingdings" pitchFamily="2" charset="2"/>
              </a:rPr>
              <a:t>Iniciativa</a:t>
            </a:r>
            <a:r>
              <a:rPr lang="en-US">
                <a:solidFill>
                  <a:srgbClr val="FF0000"/>
                </a:solidFill>
                <a:sym typeface="Wingdings" pitchFamily="2" charset="2"/>
              </a:rPr>
              <a:t> de RMT de </a:t>
            </a:r>
            <a:r>
              <a:rPr lang="en-US" err="1">
                <a:solidFill>
                  <a:srgbClr val="FF0000"/>
                </a:solidFill>
                <a:sym typeface="Wingdings" pitchFamily="2" charset="2"/>
              </a:rPr>
              <a:t>tecnologia</a:t>
            </a:r>
            <a:r>
              <a:rPr lang="en-US">
                <a:solidFill>
                  <a:srgbClr val="FF0000"/>
                </a:solidFill>
                <a:sym typeface="Wingdings" pitchFamily="2" charset="2"/>
              </a:rPr>
              <a:t>?  Prog de la red?</a:t>
            </a:r>
          </a:p>
          <a:p>
            <a:r>
              <a:rPr lang="en-US">
                <a:solidFill>
                  <a:srgbClr val="FF0000"/>
                </a:solidFill>
                <a:sym typeface="Wingdings" pitchFamily="2" charset="2"/>
              </a:rPr>
              <a:t>OKR al que </a:t>
            </a:r>
            <a:r>
              <a:rPr lang="en-US" err="1">
                <a:solidFill>
                  <a:srgbClr val="FF0000"/>
                </a:solidFill>
                <a:sym typeface="Wingdings" pitchFamily="2" charset="2"/>
              </a:rPr>
              <a:t>aplica</a:t>
            </a:r>
            <a:r>
              <a:rPr lang="en-US">
                <a:solidFill>
                  <a:srgbClr val="FF0000"/>
                </a:solidFill>
                <a:sym typeface="Wingdings" pitchFamily="2" charset="2"/>
              </a:rPr>
              <a:t>?</a:t>
            </a:r>
            <a:endParaRPr lang="en-US">
              <a:solidFill>
                <a:srgbClr val="FF0000"/>
              </a:solidFill>
            </a:endParaRPr>
          </a:p>
        </p:txBody>
      </p:sp>
      <p:pic>
        <p:nvPicPr>
          <p:cNvPr id="3" name="Imagen 19">
            <a:extLst>
              <a:ext uri="{FF2B5EF4-FFF2-40B4-BE49-F238E27FC236}">
                <a16:creationId xmlns:a16="http://schemas.microsoft.com/office/drawing/2014/main" id="{DC0DFBE3-D071-B1ED-4FC4-99FBA607F715}"/>
              </a:ext>
            </a:extLst>
          </p:cNvPr>
          <p:cNvPicPr>
            <a:picLocks noChangeAspect="1"/>
          </p:cNvPicPr>
          <p:nvPr/>
        </p:nvPicPr>
        <p:blipFill>
          <a:blip r:embed="rId3"/>
          <a:stretch>
            <a:fillRect/>
          </a:stretch>
        </p:blipFill>
        <p:spPr>
          <a:xfrm>
            <a:off x="2831567" y="1845527"/>
            <a:ext cx="2876842" cy="4542263"/>
          </a:xfrm>
          <a:prstGeom prst="rect">
            <a:avLst/>
          </a:prstGeom>
        </p:spPr>
      </p:pic>
      <p:pic>
        <p:nvPicPr>
          <p:cNvPr id="24" name="Imagen 23">
            <a:extLst>
              <a:ext uri="{FF2B5EF4-FFF2-40B4-BE49-F238E27FC236}">
                <a16:creationId xmlns:a16="http://schemas.microsoft.com/office/drawing/2014/main" id="{52748739-7091-B761-8E7D-0ABB4C7B722C}"/>
              </a:ext>
            </a:extLst>
          </p:cNvPr>
          <p:cNvPicPr>
            <a:picLocks noChangeAspect="1"/>
          </p:cNvPicPr>
          <p:nvPr/>
        </p:nvPicPr>
        <p:blipFill>
          <a:blip r:embed="rId4"/>
          <a:stretch>
            <a:fillRect/>
          </a:stretch>
        </p:blipFill>
        <p:spPr>
          <a:xfrm>
            <a:off x="4878723" y="340686"/>
            <a:ext cx="540000" cy="545400"/>
          </a:xfrm>
          <a:prstGeom prst="rect">
            <a:avLst/>
          </a:prstGeom>
          <a:noFill/>
        </p:spPr>
      </p:pic>
      <p:sp>
        <p:nvSpPr>
          <p:cNvPr id="25" name="TextBox 4">
            <a:extLst>
              <a:ext uri="{FF2B5EF4-FFF2-40B4-BE49-F238E27FC236}">
                <a16:creationId xmlns:a16="http://schemas.microsoft.com/office/drawing/2014/main" id="{0EAD7E50-2A76-C910-0D31-9B0B9BF4AFEC}"/>
              </a:ext>
            </a:extLst>
          </p:cNvPr>
          <p:cNvSpPr txBox="1"/>
          <p:nvPr/>
        </p:nvSpPr>
        <p:spPr>
          <a:xfrm>
            <a:off x="5509997" y="397943"/>
            <a:ext cx="649645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sz="1100">
                <a:latin typeface="Roboto"/>
                <a:ea typeface="Roboto"/>
                <a:cs typeface="+mn-lt"/>
              </a:rPr>
              <a:t>Q2-OKR: </a:t>
            </a:r>
            <a:r>
              <a:rPr lang="es-ES" sz="1100">
                <a:latin typeface="Roboto"/>
                <a:ea typeface="Roboto"/>
                <a:cs typeface="+mn-lt"/>
              </a:rPr>
              <a:t>Viabilidad NCE </a:t>
            </a:r>
            <a:r>
              <a:rPr lang="es-ES" sz="1100" err="1">
                <a:latin typeface="Roboto"/>
                <a:ea typeface="Roboto"/>
                <a:cs typeface="+mn-lt"/>
              </a:rPr>
              <a:t>multi-vendor</a:t>
            </a:r>
            <a:r>
              <a:rPr lang="es-ES" sz="1100">
                <a:latin typeface="Roboto"/>
                <a:ea typeface="Roboto"/>
                <a:cs typeface="+mn-lt"/>
              </a:rPr>
              <a:t> y </a:t>
            </a:r>
            <a:r>
              <a:rPr lang="es-ES" sz="1100" err="1">
                <a:latin typeface="Roboto"/>
                <a:ea typeface="Roboto"/>
                <a:cs typeface="+mn-lt"/>
              </a:rPr>
              <a:t>benchmark</a:t>
            </a:r>
            <a:r>
              <a:rPr lang="es-ES" sz="1100">
                <a:latin typeface="Roboto"/>
                <a:ea typeface="Roboto"/>
                <a:cs typeface="+mn-lt"/>
              </a:rPr>
              <a:t> técnico de CTRL MPLS</a:t>
            </a:r>
          </a:p>
          <a:p>
            <a:r>
              <a:rPr lang="es-ES" sz="1100">
                <a:solidFill>
                  <a:srgbClr val="FFFF00"/>
                </a:solidFill>
                <a:latin typeface="Roboto"/>
                <a:ea typeface="Roboto"/>
                <a:cs typeface="+mn-lt"/>
              </a:rPr>
              <a:t>KR: 77%</a:t>
            </a:r>
            <a:r>
              <a:rPr lang="es-ES" sz="1100">
                <a:latin typeface="Roboto"/>
                <a:ea typeface="Roboto"/>
                <a:cs typeface="+mn-lt"/>
              </a:rPr>
              <a:t> | Huawei no avanzo en la prueba del NCE local</a:t>
            </a:r>
          </a:p>
        </p:txBody>
      </p:sp>
      <p:sp>
        <p:nvSpPr>
          <p:cNvPr id="26" name="Rectángulo redondeado 14">
            <a:extLst>
              <a:ext uri="{FF2B5EF4-FFF2-40B4-BE49-F238E27FC236}">
                <a16:creationId xmlns:a16="http://schemas.microsoft.com/office/drawing/2014/main" id="{4926F953-7184-CE83-D700-87509E91AFF4}"/>
              </a:ext>
            </a:extLst>
          </p:cNvPr>
          <p:cNvSpPr/>
          <p:nvPr/>
        </p:nvSpPr>
        <p:spPr>
          <a:xfrm>
            <a:off x="341093"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ectángulo redondeado 14">
            <a:extLst>
              <a:ext uri="{FF2B5EF4-FFF2-40B4-BE49-F238E27FC236}">
                <a16:creationId xmlns:a16="http://schemas.microsoft.com/office/drawing/2014/main" id="{53040F95-7E4B-D04D-2D89-8CBCD6C9330C}"/>
              </a:ext>
            </a:extLst>
          </p:cNvPr>
          <p:cNvSpPr/>
          <p:nvPr/>
        </p:nvSpPr>
        <p:spPr>
          <a:xfrm>
            <a:off x="1635787"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Slicing</a:t>
            </a:r>
          </a:p>
        </p:txBody>
      </p:sp>
      <p:sp>
        <p:nvSpPr>
          <p:cNvPr id="33" name="Rectángulo redondeado 14">
            <a:extLst>
              <a:ext uri="{FF2B5EF4-FFF2-40B4-BE49-F238E27FC236}">
                <a16:creationId xmlns:a16="http://schemas.microsoft.com/office/drawing/2014/main" id="{D89593D0-275E-6AE1-DCC1-0124EA7CCCB5}"/>
              </a:ext>
            </a:extLst>
          </p:cNvPr>
          <p:cNvSpPr/>
          <p:nvPr/>
        </p:nvSpPr>
        <p:spPr>
          <a:xfrm>
            <a:off x="2930481" y="7023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Autonomous</a:t>
            </a: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 Networks Roadmap</a:t>
            </a:r>
          </a:p>
        </p:txBody>
      </p:sp>
      <p:sp>
        <p:nvSpPr>
          <p:cNvPr id="34" name="TextBox 1">
            <a:extLst>
              <a:ext uri="{FF2B5EF4-FFF2-40B4-BE49-F238E27FC236}">
                <a16:creationId xmlns:a16="http://schemas.microsoft.com/office/drawing/2014/main" id="{D2D97C45-141E-7A34-F225-5DB4131A030F}"/>
              </a:ext>
            </a:extLst>
          </p:cNvPr>
          <p:cNvSpPr txBox="1"/>
          <p:nvPr/>
        </p:nvSpPr>
        <p:spPr>
          <a:xfrm>
            <a:off x="185552" y="303816"/>
            <a:ext cx="7588577" cy="369332"/>
          </a:xfrm>
          <a:prstGeom prst="rect">
            <a:avLst/>
          </a:prstGeom>
          <a:noFill/>
        </p:spPr>
        <p:txBody>
          <a:bodyPr wrap="square" lIns="91440" tIns="45720" rIns="91440" bIns="45720" rtlCol="0" anchor="t">
            <a:spAutoFit/>
          </a:bodyPr>
          <a:lstStyle/>
          <a:p>
            <a:r>
              <a:rPr lang="es-AR"/>
              <a:t>Iniciativa Core | Programabilidad de la Red</a:t>
            </a:r>
            <a:endParaRPr lang="es-AR" b="1">
              <a:highlight>
                <a:srgbClr val="BC3CF9"/>
              </a:highlight>
            </a:endParaRPr>
          </a:p>
        </p:txBody>
      </p:sp>
    </p:spTree>
    <p:extLst>
      <p:ext uri="{BB962C8B-B14F-4D97-AF65-F5344CB8AC3E}">
        <p14:creationId xmlns:p14="http://schemas.microsoft.com/office/powerpoint/2010/main" val="309117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121338"/>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035B270A-93F4-AC51-DC31-D43EC4E7069B}"/>
              </a:ext>
            </a:extLst>
          </p:cNvPr>
          <p:cNvSpPr>
            <a:spLocks noGrp="1"/>
          </p:cNvSpPr>
          <p:nvPr>
            <p:ph type="ctrTitle"/>
          </p:nvPr>
        </p:nvSpPr>
        <p:spPr>
          <a:xfrm>
            <a:off x="696000" y="-214770"/>
            <a:ext cx="10800000" cy="2167980"/>
          </a:xfrm>
        </p:spPr>
        <p:txBody>
          <a:bodyPr>
            <a:normAutofit/>
          </a:bodyPr>
          <a:lstStyle/>
          <a:p>
            <a:pPr algn="l"/>
            <a:r>
              <a:rPr lang="es-AR"/>
              <a:t>Salas</a:t>
            </a:r>
          </a:p>
        </p:txBody>
      </p:sp>
      <p:sp>
        <p:nvSpPr>
          <p:cNvPr id="18" name="CuadroTexto 17">
            <a:extLst>
              <a:ext uri="{FF2B5EF4-FFF2-40B4-BE49-F238E27FC236}">
                <a16:creationId xmlns:a16="http://schemas.microsoft.com/office/drawing/2014/main" id="{5D673F9A-4805-12EE-00C6-FADC9C24E55E}"/>
              </a:ext>
            </a:extLst>
          </p:cNvPr>
          <p:cNvSpPr txBox="1"/>
          <p:nvPr/>
        </p:nvSpPr>
        <p:spPr>
          <a:xfrm>
            <a:off x="3659037" y="2503237"/>
            <a:ext cx="10684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2</a:t>
            </a:r>
            <a:endParaRPr lang="es-ES"/>
          </a:p>
        </p:txBody>
      </p:sp>
      <p:sp>
        <p:nvSpPr>
          <p:cNvPr id="19" name="CuadroTexto 18">
            <a:extLst>
              <a:ext uri="{FF2B5EF4-FFF2-40B4-BE49-F238E27FC236}">
                <a16:creationId xmlns:a16="http://schemas.microsoft.com/office/drawing/2014/main" id="{C485985D-8322-80E8-64BE-8D8809270DD1}"/>
              </a:ext>
            </a:extLst>
          </p:cNvPr>
          <p:cNvSpPr txBox="1"/>
          <p:nvPr/>
        </p:nvSpPr>
        <p:spPr>
          <a:xfrm>
            <a:off x="5636374" y="2540108"/>
            <a:ext cx="12443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3</a:t>
            </a:r>
            <a:endParaRPr lang="es-ES"/>
          </a:p>
        </p:txBody>
      </p:sp>
      <p:sp>
        <p:nvSpPr>
          <p:cNvPr id="20" name="CuadroTexto 19">
            <a:extLst>
              <a:ext uri="{FF2B5EF4-FFF2-40B4-BE49-F238E27FC236}">
                <a16:creationId xmlns:a16="http://schemas.microsoft.com/office/drawing/2014/main" id="{D7BAC31F-E78C-92D2-004E-9DCA738B863A}"/>
              </a:ext>
            </a:extLst>
          </p:cNvPr>
          <p:cNvSpPr txBox="1"/>
          <p:nvPr/>
        </p:nvSpPr>
        <p:spPr>
          <a:xfrm>
            <a:off x="1791962" y="2503237"/>
            <a:ext cx="967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1</a:t>
            </a:r>
            <a:endParaRPr lang="es-ES"/>
          </a:p>
        </p:txBody>
      </p:sp>
      <p:sp>
        <p:nvSpPr>
          <p:cNvPr id="3" name="Rectangle: Rounded Corners 9">
            <a:extLst>
              <a:ext uri="{FF2B5EF4-FFF2-40B4-BE49-F238E27FC236}">
                <a16:creationId xmlns:a16="http://schemas.microsoft.com/office/drawing/2014/main" id="{8C6018F5-7DC6-484E-635D-F9E230FE4165}"/>
              </a:ext>
            </a:extLst>
          </p:cNvPr>
          <p:cNvSpPr/>
          <p:nvPr/>
        </p:nvSpPr>
        <p:spPr>
          <a:xfrm>
            <a:off x="3185166" y="3043944"/>
            <a:ext cx="1860973" cy="3104845"/>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45720" rtlCol="0" anchor="t"/>
          <a:lstStyle/>
          <a:p>
            <a:r>
              <a:rPr lang="en-US" sz="1100" err="1">
                <a:latin typeface="Roboto"/>
                <a:ea typeface="+mn-lt"/>
                <a:cs typeface="+mn-lt"/>
              </a:rPr>
              <a:t>Servicio</a:t>
            </a:r>
            <a:r>
              <a:rPr lang="en-US" sz="1100">
                <a:latin typeface="Roboto"/>
                <a:ea typeface="+mn-lt"/>
                <a:cs typeface="+mn-lt"/>
              </a:rPr>
              <a:t> Fijo</a:t>
            </a:r>
            <a:endParaRPr lang="en-US"/>
          </a:p>
          <a:p>
            <a:endParaRPr lang="en-US" sz="1100">
              <a:solidFill>
                <a:srgbClr val="FFFFFF"/>
              </a:solidFill>
              <a:latin typeface="Roboto"/>
              <a:ea typeface="+mn-lt"/>
              <a:cs typeface="+mn-lt"/>
            </a:endParaRPr>
          </a:p>
          <a:p>
            <a:endParaRPr lang="en-US" sz="1100">
              <a:solidFill>
                <a:srgbClr val="FFFFFF"/>
              </a:solidFill>
              <a:latin typeface="Roboto"/>
              <a:ea typeface="+mn-lt"/>
              <a:cs typeface="+mn-lt"/>
            </a:endParaRPr>
          </a:p>
          <a:p>
            <a:pPr marL="171450" indent="-171450">
              <a:buFont typeface="Arial"/>
              <a:buChar char="•"/>
            </a:pPr>
            <a:r>
              <a:rPr lang="en-US" sz="1000">
                <a:solidFill>
                  <a:srgbClr val="BC3CF9"/>
                </a:solidFill>
                <a:ea typeface="+mn-lt"/>
                <a:cs typeface="+mn-lt"/>
              </a:rPr>
              <a:t>VCCAP</a:t>
            </a:r>
            <a:endParaRPr lang="en-US" sz="1000">
              <a:solidFill>
                <a:srgbClr val="FFFFFF"/>
              </a:solidFill>
              <a:ea typeface="+mn-lt"/>
              <a:cs typeface="+mn-lt"/>
            </a:endParaRPr>
          </a:p>
          <a:p>
            <a:pPr marL="171450" indent="-171450">
              <a:buFont typeface="Arial"/>
              <a:buChar char="•"/>
            </a:pPr>
            <a:r>
              <a:rPr lang="en-US" sz="1000">
                <a:solidFill>
                  <a:srgbClr val="BC3CF9"/>
                </a:solidFill>
                <a:ea typeface="+mn-lt"/>
                <a:cs typeface="+mn-lt"/>
              </a:rPr>
              <a:t>VBNG</a:t>
            </a:r>
          </a:p>
          <a:p>
            <a:pPr marL="171450" indent="-171450">
              <a:buFont typeface="Arial"/>
              <a:buChar char="•"/>
            </a:pPr>
            <a:r>
              <a:rPr lang="en-US" sz="1000">
                <a:solidFill>
                  <a:srgbClr val="BC3CF9"/>
                </a:solidFill>
                <a:ea typeface="+mn-lt"/>
                <a:cs typeface="+mn-lt"/>
              </a:rPr>
              <a:t>INFRACO</a:t>
            </a:r>
          </a:p>
          <a:p>
            <a:pPr marL="171450" indent="-171450">
              <a:buFont typeface="Arial"/>
              <a:buChar char="•"/>
            </a:pPr>
            <a:r>
              <a:rPr lang="en-US" sz="1000" err="1">
                <a:solidFill>
                  <a:srgbClr val="BC3CF9"/>
                </a:solidFill>
                <a:cs typeface="Calibri"/>
              </a:rPr>
              <a:t>Optimización</a:t>
            </a:r>
            <a:r>
              <a:rPr lang="en-US" sz="1000">
                <a:solidFill>
                  <a:srgbClr val="BC3CF9"/>
                </a:solidFill>
                <a:cs typeface="Calibri"/>
              </a:rPr>
              <a:t> </a:t>
            </a:r>
            <a:r>
              <a:rPr lang="en-US" sz="1000" err="1">
                <a:solidFill>
                  <a:srgbClr val="BC3CF9"/>
                </a:solidFill>
                <a:cs typeface="Calibri"/>
              </a:rPr>
              <a:t>diseño</a:t>
            </a:r>
            <a:r>
              <a:rPr lang="en-US" sz="1000">
                <a:solidFill>
                  <a:srgbClr val="BC3CF9"/>
                </a:solidFill>
                <a:cs typeface="Calibri"/>
              </a:rPr>
              <a:t> planta externa FTTH (con STEM)</a:t>
            </a:r>
            <a:endParaRPr lang="en-US" sz="1000">
              <a:solidFill>
                <a:srgbClr val="BC3CF9"/>
              </a:solidFill>
              <a:ea typeface="Calibri"/>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pPr marL="171450" indent="-171450">
              <a:buFont typeface="Arial"/>
              <a:buChar char="•"/>
            </a:pPr>
            <a:endParaRPr lang="en-US" sz="1000">
              <a:solidFill>
                <a:srgbClr val="BC3CF9"/>
              </a:solidFill>
              <a:cs typeface="Calibri"/>
            </a:endParaRPr>
          </a:p>
          <a:p>
            <a:endParaRPr lang="en-US" sz="1100">
              <a:solidFill>
                <a:srgbClr val="FFFFFF"/>
              </a:solidFill>
              <a:cs typeface="Calibri"/>
            </a:endParaRPr>
          </a:p>
          <a:p>
            <a:endParaRPr lang="en-US" sz="1100">
              <a:cs typeface="Calibri"/>
            </a:endParaRPr>
          </a:p>
          <a:p>
            <a:endParaRPr lang="en-US" sz="1100">
              <a:cs typeface="Calibri"/>
            </a:endParaRPr>
          </a:p>
          <a:p>
            <a:endParaRPr lang="en-US" sz="1100">
              <a:cs typeface="Calibri"/>
            </a:endParaRPr>
          </a:p>
          <a:p>
            <a:endParaRPr lang="en-US" sz="1100">
              <a:cs typeface="Calibri"/>
            </a:endParaRPr>
          </a:p>
        </p:txBody>
      </p:sp>
      <p:sp>
        <p:nvSpPr>
          <p:cNvPr id="8" name="Rectangle: Rounded Corners 9">
            <a:extLst>
              <a:ext uri="{FF2B5EF4-FFF2-40B4-BE49-F238E27FC236}">
                <a16:creationId xmlns:a16="http://schemas.microsoft.com/office/drawing/2014/main" id="{3E95A953-177F-2F3D-07A2-6D7FEC2D9447}"/>
              </a:ext>
            </a:extLst>
          </p:cNvPr>
          <p:cNvSpPr/>
          <p:nvPr/>
        </p:nvSpPr>
        <p:spPr>
          <a:xfrm>
            <a:off x="1242384" y="3047004"/>
            <a:ext cx="1860973" cy="3130918"/>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0" rtlCol="0" anchor="t"/>
          <a:lstStyle/>
          <a:p>
            <a:r>
              <a:rPr lang="en-US" sz="1100">
                <a:latin typeface="Roboto"/>
                <a:ea typeface="+mn-lt"/>
                <a:cs typeface="+mn-lt"/>
              </a:rPr>
              <a:t>IDTT</a:t>
            </a:r>
            <a:endParaRPr lang="en-US" sz="1000">
              <a:latin typeface="Roboto"/>
              <a:ea typeface="Roboto"/>
              <a:cs typeface="+mn-lt"/>
            </a:endParaRPr>
          </a:p>
          <a:p>
            <a:endParaRPr lang="en-US" sz="1000">
              <a:solidFill>
                <a:srgbClr val="FFFFFF"/>
              </a:solidFill>
              <a:latin typeface="Roboto"/>
              <a:ea typeface="+mn-lt"/>
              <a:cs typeface="+mn-lt"/>
            </a:endParaRPr>
          </a:p>
          <a:p>
            <a:endParaRPr lang="en-US" sz="1000">
              <a:solidFill>
                <a:srgbClr val="FFFFFF"/>
              </a:solidFill>
              <a:latin typeface="Roboto"/>
              <a:ea typeface="+mn-lt"/>
              <a:cs typeface="+mn-lt"/>
            </a:endParaRPr>
          </a:p>
          <a:p>
            <a:pPr marL="57150" indent="-57150">
              <a:buFont typeface="Arial"/>
              <a:buChar char="•"/>
            </a:pPr>
            <a:r>
              <a:rPr lang="es-ES" sz="1000">
                <a:solidFill>
                  <a:srgbClr val="BC3CF9"/>
                </a:solidFill>
                <a:latin typeface="Calibri"/>
                <a:ea typeface="+mn-lt"/>
                <a:cs typeface="+mn-lt"/>
              </a:rPr>
              <a:t>Regionalización RMT (IMO + FMO)</a:t>
            </a:r>
          </a:p>
          <a:p>
            <a:pPr marL="57150" indent="-57150">
              <a:buFont typeface="Arial"/>
              <a:buChar char="•"/>
            </a:pPr>
            <a:r>
              <a:rPr lang="es-ES" sz="1000" err="1">
                <a:solidFill>
                  <a:srgbClr val="BC3CF9"/>
                </a:solidFill>
                <a:latin typeface="Calibri"/>
                <a:ea typeface="+mn-lt"/>
                <a:cs typeface="+mn-lt"/>
              </a:rPr>
              <a:t>Frameworks</a:t>
            </a:r>
            <a:r>
              <a:rPr lang="es-ES" sz="1000">
                <a:solidFill>
                  <a:srgbClr val="BC3CF9"/>
                </a:solidFill>
                <a:latin typeface="Calibri"/>
                <a:ea typeface="+mn-lt"/>
                <a:cs typeface="+mn-lt"/>
              </a:rPr>
              <a:t> de </a:t>
            </a:r>
            <a:r>
              <a:rPr lang="es-ES" sz="1000" err="1">
                <a:solidFill>
                  <a:srgbClr val="BC3CF9"/>
                </a:solidFill>
                <a:latin typeface="Calibri"/>
                <a:ea typeface="+mn-lt"/>
                <a:cs typeface="+mn-lt"/>
              </a:rPr>
              <a:t>Orq</a:t>
            </a:r>
            <a:r>
              <a:rPr lang="es-ES" sz="1000">
                <a:solidFill>
                  <a:srgbClr val="BC3CF9"/>
                </a:solidFill>
                <a:latin typeface="Calibri"/>
                <a:ea typeface="+mn-lt"/>
                <a:cs typeface="+mn-lt"/>
              </a:rPr>
              <a:t>/</a:t>
            </a:r>
            <a:r>
              <a:rPr lang="es-ES" sz="1000" err="1">
                <a:solidFill>
                  <a:srgbClr val="BC3CF9"/>
                </a:solidFill>
                <a:latin typeface="Calibri"/>
                <a:ea typeface="+mn-lt"/>
                <a:cs typeface="+mn-lt"/>
              </a:rPr>
              <a:t>Obs</a:t>
            </a:r>
            <a:r>
              <a:rPr lang="es-ES" sz="1000">
                <a:solidFill>
                  <a:srgbClr val="BC3CF9"/>
                </a:solidFill>
                <a:latin typeface="Calibri"/>
                <a:ea typeface="+mn-lt"/>
                <a:cs typeface="+mn-lt"/>
              </a:rPr>
              <a:t>. para RFP</a:t>
            </a:r>
          </a:p>
          <a:p>
            <a:pPr marL="57150" indent="-57150">
              <a:buFont typeface="Arial"/>
              <a:buChar char="•"/>
            </a:pPr>
            <a:r>
              <a:rPr lang="es-ES" sz="1000">
                <a:solidFill>
                  <a:srgbClr val="BC3CF9"/>
                </a:solidFill>
                <a:latin typeface="Calibri"/>
                <a:ea typeface="+mn-lt"/>
                <a:cs typeface="+mn-lt"/>
              </a:rPr>
              <a:t>Avance de IMO con ISIS @Q2</a:t>
            </a:r>
          </a:p>
          <a:p>
            <a:pPr marL="57150" indent="-57150">
              <a:buFont typeface="Arial"/>
              <a:buChar char="•"/>
            </a:pPr>
            <a:r>
              <a:rPr lang="es-ES" sz="1000">
                <a:solidFill>
                  <a:srgbClr val="BC3CF9"/>
                </a:solidFill>
                <a:latin typeface="Calibri"/>
                <a:ea typeface="+mn-lt"/>
                <a:cs typeface="+mn-lt"/>
              </a:rPr>
              <a:t>NBI óptica @Q2</a:t>
            </a:r>
          </a:p>
          <a:p>
            <a:pPr marL="57150" indent="-57150">
              <a:buFont typeface="Arial"/>
              <a:buChar char="•"/>
            </a:pPr>
            <a:r>
              <a:rPr lang="es-ES" sz="1000">
                <a:solidFill>
                  <a:srgbClr val="BC3CF9"/>
                </a:solidFill>
                <a:latin typeface="Calibri"/>
                <a:ea typeface="+mn-lt"/>
                <a:cs typeface="+mn-lt"/>
              </a:rPr>
              <a:t>Evolución </a:t>
            </a:r>
            <a:r>
              <a:rPr lang="es-ES" sz="1000" err="1">
                <a:solidFill>
                  <a:srgbClr val="BC3CF9"/>
                </a:solidFill>
                <a:latin typeface="Calibri"/>
                <a:ea typeface="+mn-lt"/>
                <a:cs typeface="+mn-lt"/>
              </a:rPr>
              <a:t>Datacenter</a:t>
            </a:r>
            <a:r>
              <a:rPr lang="es-ES" sz="1000">
                <a:solidFill>
                  <a:srgbClr val="BC3CF9"/>
                </a:solidFill>
                <a:latin typeface="Calibri"/>
                <a:ea typeface="+mn-lt"/>
                <a:cs typeface="+mn-lt"/>
              </a:rPr>
              <a:t> – Cloud Telecom</a:t>
            </a:r>
          </a:p>
          <a:p>
            <a:endParaRPr lang="es-ES" sz="1000">
              <a:solidFill>
                <a:srgbClr val="BC3CF9"/>
              </a:solidFill>
              <a:latin typeface="Calibri"/>
              <a:ea typeface="+mn-lt"/>
              <a:cs typeface="+mn-lt"/>
            </a:endParaRPr>
          </a:p>
          <a:p>
            <a:pPr marL="57150" indent="-57150">
              <a:buFont typeface="Arial"/>
              <a:buChar char="•"/>
            </a:pPr>
            <a:endParaRPr lang="es-ES" sz="1000">
              <a:solidFill>
                <a:srgbClr val="BC3CF9"/>
              </a:solidFill>
              <a:latin typeface="Calibri"/>
              <a:ea typeface="+mn-lt"/>
              <a:cs typeface="+mn-lt"/>
            </a:endParaRPr>
          </a:p>
          <a:p>
            <a:pPr marL="57150" indent="-57150">
              <a:buFont typeface="Arial"/>
              <a:buChar char="•"/>
            </a:pPr>
            <a:endParaRPr lang="es-ES" sz="1000">
              <a:solidFill>
                <a:srgbClr val="BC3CF9"/>
              </a:solidFill>
              <a:latin typeface="Calibri"/>
              <a:ea typeface="+mn-lt"/>
              <a:cs typeface="+mn-lt"/>
            </a:endParaRPr>
          </a:p>
          <a:p>
            <a:pPr marL="57150" indent="-57150">
              <a:buFont typeface="Arial"/>
              <a:buChar char="•"/>
            </a:pPr>
            <a:endParaRPr lang="es-ES" sz="1000">
              <a:solidFill>
                <a:srgbClr val="BC3CF9"/>
              </a:solidFill>
              <a:latin typeface="Calibri"/>
              <a:ea typeface="+mn-lt"/>
              <a:cs typeface="+mn-lt"/>
            </a:endParaRPr>
          </a:p>
          <a:p>
            <a:pPr marL="57150" indent="-57150">
              <a:buFont typeface="Arial"/>
              <a:buChar char="•"/>
            </a:pPr>
            <a:endParaRPr lang="es-ES" sz="1000">
              <a:solidFill>
                <a:srgbClr val="BC3CF9"/>
              </a:solidFill>
              <a:latin typeface="Calibri"/>
              <a:ea typeface="+mn-lt"/>
              <a:cs typeface="+mn-lt"/>
            </a:endParaRPr>
          </a:p>
        </p:txBody>
      </p:sp>
      <p:sp>
        <p:nvSpPr>
          <p:cNvPr id="12" name="Rectangle: Rounded Corners 9">
            <a:extLst>
              <a:ext uri="{FF2B5EF4-FFF2-40B4-BE49-F238E27FC236}">
                <a16:creationId xmlns:a16="http://schemas.microsoft.com/office/drawing/2014/main" id="{0ECC268C-A7EF-F3AE-E2FE-A6CD7266ED5C}"/>
              </a:ext>
            </a:extLst>
          </p:cNvPr>
          <p:cNvSpPr/>
          <p:nvPr/>
        </p:nvSpPr>
        <p:spPr>
          <a:xfrm>
            <a:off x="7112537" y="3020029"/>
            <a:ext cx="1860973" cy="3141086"/>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45720" rtlCol="0" anchor="t"/>
          <a:lstStyle/>
          <a:p>
            <a:r>
              <a:rPr lang="en-US" sz="1100">
                <a:latin typeface="Roboto"/>
                <a:ea typeface="+mn-lt"/>
                <a:cs typeface="+mn-lt"/>
              </a:rPr>
              <a:t>Multimedia &amp; </a:t>
            </a:r>
          </a:p>
          <a:p>
            <a:r>
              <a:rPr lang="en-US" sz="1100">
                <a:latin typeface="Roboto"/>
                <a:ea typeface="+mn-lt"/>
                <a:cs typeface="+mn-lt"/>
              </a:rPr>
              <a:t>Sistemas Embebidos</a:t>
            </a:r>
            <a:endParaRPr lang="en-US" sz="1100">
              <a:solidFill>
                <a:srgbClr val="FFFFFF"/>
              </a:solidFill>
              <a:latin typeface="Roboto"/>
              <a:ea typeface="+mn-lt"/>
              <a:cs typeface="+mn-lt"/>
            </a:endParaRPr>
          </a:p>
          <a:p>
            <a:endParaRPr lang="en-US" sz="1100">
              <a:solidFill>
                <a:srgbClr val="FFFFFF"/>
              </a:solidFill>
              <a:latin typeface="Roboto"/>
              <a:ea typeface="Calibri"/>
              <a:cs typeface="Calibri" panose="020F0502020204030204"/>
            </a:endParaRPr>
          </a:p>
          <a:p>
            <a:pPr marL="171450" indent="-171450">
              <a:buFont typeface="Arial"/>
              <a:buChar char="•"/>
            </a:pPr>
            <a:r>
              <a:rPr lang="en-US" sz="1000" err="1">
                <a:solidFill>
                  <a:srgbClr val="BC3CF9"/>
                </a:solidFill>
                <a:ea typeface="Calibri"/>
                <a:cs typeface="Calibri" panose="020F0502020204030204"/>
              </a:rPr>
              <a:t>Clasificación</a:t>
            </a:r>
            <a:r>
              <a:rPr lang="en-US" sz="1000">
                <a:solidFill>
                  <a:srgbClr val="BC3CF9"/>
                </a:solidFill>
                <a:ea typeface="Calibri"/>
                <a:cs typeface="Calibri" panose="020F0502020204030204"/>
              </a:rPr>
              <a:t> de audios para </a:t>
            </a:r>
            <a:r>
              <a:rPr lang="en-US" sz="1000" err="1">
                <a:solidFill>
                  <a:srgbClr val="BC3CF9"/>
                </a:solidFill>
                <a:ea typeface="Calibri"/>
                <a:cs typeface="Calibri" panose="020F0502020204030204"/>
              </a:rPr>
              <a:t>SmartHome</a:t>
            </a:r>
            <a:r>
              <a:rPr lang="en-US" sz="1000">
                <a:solidFill>
                  <a:srgbClr val="BC3CF9"/>
                </a:solidFill>
                <a:ea typeface="Calibri"/>
                <a:cs typeface="Calibri" panose="020F0502020204030204"/>
              </a:rPr>
              <a:t>.</a:t>
            </a:r>
          </a:p>
          <a:p>
            <a:pPr marL="171450" indent="-171450">
              <a:buFont typeface="Arial"/>
              <a:buChar char="•"/>
            </a:pPr>
            <a:r>
              <a:rPr lang="en-US" sz="1000">
                <a:solidFill>
                  <a:srgbClr val="BC3CF9"/>
                </a:solidFill>
                <a:ea typeface="+mn-lt"/>
                <a:cs typeface="+mn-lt"/>
              </a:rPr>
              <a:t>CDN Token PoC con AWS. </a:t>
            </a:r>
          </a:p>
          <a:p>
            <a:pPr marL="171450" indent="-171450">
              <a:buFont typeface="Arial"/>
              <a:buChar char="•"/>
            </a:pPr>
            <a:r>
              <a:rPr lang="en-US" sz="1000">
                <a:solidFill>
                  <a:srgbClr val="BC3CF9"/>
                </a:solidFill>
                <a:ea typeface="+mn-lt"/>
                <a:cs typeface="+mn-lt"/>
              </a:rPr>
              <a:t>DAI Contextual. </a:t>
            </a:r>
          </a:p>
          <a:p>
            <a:pPr marL="171450" indent="-171450">
              <a:buFont typeface="Arial"/>
              <a:buChar char="•"/>
            </a:pPr>
            <a:r>
              <a:rPr lang="en-US" sz="1000">
                <a:solidFill>
                  <a:srgbClr val="BC3CF9"/>
                </a:solidFill>
                <a:ea typeface="+mn-lt"/>
                <a:cs typeface="+mn-lt"/>
              </a:rPr>
              <a:t>Demo de </a:t>
            </a:r>
            <a:r>
              <a:rPr lang="en-US" sz="1000" err="1">
                <a:solidFill>
                  <a:srgbClr val="BC3CF9"/>
                </a:solidFill>
                <a:ea typeface="+mn-lt"/>
                <a:cs typeface="+mn-lt"/>
              </a:rPr>
              <a:t>mejora</a:t>
            </a:r>
            <a:r>
              <a:rPr lang="en-US" sz="1000">
                <a:solidFill>
                  <a:srgbClr val="BC3CF9"/>
                </a:solidFill>
                <a:ea typeface="+mn-lt"/>
                <a:cs typeface="+mn-lt"/>
              </a:rPr>
              <a:t> de </a:t>
            </a:r>
            <a:r>
              <a:rPr lang="en-US" sz="1000" err="1">
                <a:solidFill>
                  <a:srgbClr val="BC3CF9"/>
                </a:solidFill>
                <a:ea typeface="+mn-lt"/>
                <a:cs typeface="+mn-lt"/>
              </a:rPr>
              <a:t>calidad</a:t>
            </a:r>
            <a:r>
              <a:rPr lang="en-US" sz="1000">
                <a:solidFill>
                  <a:srgbClr val="BC3CF9"/>
                </a:solidFill>
                <a:ea typeface="+mn-lt"/>
                <a:cs typeface="+mn-lt"/>
              </a:rPr>
              <a:t> para </a:t>
            </a:r>
            <a:r>
              <a:rPr lang="en-US" sz="1000" err="1">
                <a:solidFill>
                  <a:srgbClr val="BC3CF9"/>
                </a:solidFill>
                <a:ea typeface="+mn-lt"/>
                <a:cs typeface="+mn-lt"/>
              </a:rPr>
              <a:t>servicios</a:t>
            </a:r>
            <a:r>
              <a:rPr lang="en-US" sz="1000">
                <a:solidFill>
                  <a:srgbClr val="BC3CF9"/>
                </a:solidFill>
                <a:ea typeface="+mn-lt"/>
                <a:cs typeface="+mn-lt"/>
              </a:rPr>
              <a:t> de </a:t>
            </a:r>
            <a:r>
              <a:rPr lang="en-US" sz="1000" err="1">
                <a:solidFill>
                  <a:srgbClr val="BC3CF9"/>
                </a:solidFill>
                <a:ea typeface="+mn-lt"/>
                <a:cs typeface="+mn-lt"/>
              </a:rPr>
              <a:t>deportes</a:t>
            </a:r>
            <a:r>
              <a:rPr lang="en-US" sz="1000">
                <a:solidFill>
                  <a:srgbClr val="BC3CF9"/>
                </a:solidFill>
                <a:ea typeface="+mn-lt"/>
                <a:cs typeface="+mn-lt"/>
              </a:rPr>
              <a:t>. </a:t>
            </a:r>
          </a:p>
          <a:p>
            <a:pPr marL="171450" indent="-171450">
              <a:buFont typeface="Arial,Sans-Serif"/>
              <a:buChar char="•"/>
            </a:pPr>
            <a:r>
              <a:rPr lang="en-US" sz="1000">
                <a:solidFill>
                  <a:srgbClr val="BC3CF9"/>
                </a:solidFill>
                <a:ea typeface="+mn-lt"/>
                <a:cs typeface="+mn-lt"/>
              </a:rPr>
              <a:t>SH – Tuya - MQ</a:t>
            </a:r>
            <a:endParaRPr lang="en-US" sz="1000">
              <a:ea typeface="+mn-lt"/>
              <a:cs typeface="+mn-lt"/>
            </a:endParaRPr>
          </a:p>
          <a:p>
            <a:pPr marL="171450" indent="-171450">
              <a:buFont typeface="Arial,Sans-Serif"/>
              <a:buChar char="•"/>
            </a:pPr>
            <a:r>
              <a:rPr lang="en-US" sz="1000" err="1">
                <a:solidFill>
                  <a:srgbClr val="BC3CF9"/>
                </a:solidFill>
                <a:ea typeface="+mn-lt"/>
                <a:cs typeface="+mn-lt"/>
              </a:rPr>
              <a:t>Samknows</a:t>
            </a:r>
            <a:endParaRPr lang="en-US" sz="1000">
              <a:ea typeface="+mn-lt"/>
              <a:cs typeface="+mn-lt"/>
            </a:endParaRPr>
          </a:p>
          <a:p>
            <a:pPr marL="171450" indent="-171450">
              <a:buFont typeface="Arial,Sans-Serif"/>
              <a:buChar char="•"/>
            </a:pPr>
            <a:r>
              <a:rPr lang="en-US" sz="1000">
                <a:solidFill>
                  <a:srgbClr val="BC3CF9"/>
                </a:solidFill>
                <a:ea typeface="+mn-lt"/>
                <a:cs typeface="+mn-lt"/>
              </a:rPr>
              <a:t>BCK </a:t>
            </a:r>
            <a:r>
              <a:rPr lang="en-US" sz="1000" err="1">
                <a:solidFill>
                  <a:srgbClr val="BC3CF9"/>
                </a:solidFill>
                <a:ea typeface="+mn-lt"/>
                <a:cs typeface="+mn-lt"/>
              </a:rPr>
              <a:t>celullar</a:t>
            </a:r>
            <a:r>
              <a:rPr lang="en-US" sz="1000">
                <a:solidFill>
                  <a:srgbClr val="BC3CF9"/>
                </a:solidFill>
                <a:ea typeface="+mn-lt"/>
                <a:cs typeface="+mn-lt"/>
              </a:rPr>
              <a:t> CPEs</a:t>
            </a:r>
          </a:p>
          <a:p>
            <a:pPr marL="171450" indent="-171450">
              <a:buFont typeface="Arial,Sans-Serif"/>
              <a:buChar char="•"/>
            </a:pPr>
            <a:r>
              <a:rPr lang="en-US" sz="1000" err="1">
                <a:solidFill>
                  <a:srgbClr val="BC3CF9"/>
                </a:solidFill>
                <a:ea typeface="+mn-lt"/>
                <a:cs typeface="+mn-lt"/>
              </a:rPr>
              <a:t>Asistentes</a:t>
            </a:r>
            <a:r>
              <a:rPr lang="en-US" sz="1000">
                <a:solidFill>
                  <a:srgbClr val="BC3CF9"/>
                </a:solidFill>
                <a:ea typeface="+mn-lt"/>
                <a:cs typeface="+mn-lt"/>
              </a:rPr>
              <a:t> </a:t>
            </a:r>
            <a:r>
              <a:rPr lang="en-US" sz="1000" err="1">
                <a:solidFill>
                  <a:srgbClr val="BC3CF9"/>
                </a:solidFill>
                <a:ea typeface="+mn-lt"/>
                <a:cs typeface="+mn-lt"/>
              </a:rPr>
              <a:t>Virtuales</a:t>
            </a:r>
            <a:endParaRPr lang="en-US" sz="1000" err="1">
              <a:solidFill>
                <a:srgbClr val="BC3CF9"/>
              </a:solidFill>
              <a:cs typeface="Calibri"/>
            </a:endParaRPr>
          </a:p>
          <a:p>
            <a:endParaRPr lang="en-US" sz="1000">
              <a:solidFill>
                <a:srgbClr val="BC3CF9"/>
              </a:solidFill>
              <a:ea typeface="+mn-lt"/>
              <a:cs typeface="+mn-lt"/>
            </a:endParaRPr>
          </a:p>
          <a:p>
            <a:pPr marL="171450" indent="-171450">
              <a:buFont typeface="Arial,Sans-Serif"/>
              <a:buChar char="•"/>
            </a:pPr>
            <a:endParaRPr lang="en-US" sz="1000">
              <a:solidFill>
                <a:srgbClr val="BC3CF9"/>
              </a:solidFill>
              <a:ea typeface="+mn-lt"/>
              <a:cs typeface="+mn-lt"/>
            </a:endParaRPr>
          </a:p>
          <a:p>
            <a:pPr marL="171450" indent="-171450">
              <a:buFont typeface="Arial"/>
              <a:buChar char="•"/>
            </a:pPr>
            <a:endParaRPr lang="en-US" sz="1000">
              <a:solidFill>
                <a:srgbClr val="BC3CF9"/>
              </a:solidFill>
              <a:ea typeface="+mn-lt"/>
              <a:cs typeface="+mn-lt"/>
            </a:endParaRPr>
          </a:p>
        </p:txBody>
      </p:sp>
      <p:sp>
        <p:nvSpPr>
          <p:cNvPr id="22" name="Rectangle: Rounded Corners 9">
            <a:extLst>
              <a:ext uri="{FF2B5EF4-FFF2-40B4-BE49-F238E27FC236}">
                <a16:creationId xmlns:a16="http://schemas.microsoft.com/office/drawing/2014/main" id="{B1FC04F7-9661-6B4D-2DBA-F92AF13CF21B}"/>
              </a:ext>
            </a:extLst>
          </p:cNvPr>
          <p:cNvSpPr/>
          <p:nvPr/>
        </p:nvSpPr>
        <p:spPr>
          <a:xfrm>
            <a:off x="5164537" y="3034714"/>
            <a:ext cx="1846596" cy="3124765"/>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45720" rtlCol="0" anchor="t"/>
          <a:lstStyle/>
          <a:p>
            <a:r>
              <a:rPr lang="en-US" sz="1100" err="1">
                <a:latin typeface="Roboto"/>
                <a:ea typeface="+mn-lt"/>
                <a:cs typeface="+mn-lt"/>
              </a:rPr>
              <a:t>Servicio</a:t>
            </a:r>
            <a:r>
              <a:rPr lang="en-US" sz="1100">
                <a:latin typeface="Roboto"/>
                <a:ea typeface="+mn-lt"/>
                <a:cs typeface="+mn-lt"/>
              </a:rPr>
              <a:t> </a:t>
            </a:r>
            <a:r>
              <a:rPr lang="en-US" sz="1100" err="1">
                <a:latin typeface="Roboto"/>
                <a:ea typeface="+mn-lt"/>
                <a:cs typeface="+mn-lt"/>
              </a:rPr>
              <a:t>Móvil</a:t>
            </a:r>
            <a:endParaRPr lang="en-US" sz="1100">
              <a:latin typeface="Roboto"/>
              <a:ea typeface="+mn-lt"/>
              <a:cs typeface="+mn-lt"/>
            </a:endParaRPr>
          </a:p>
          <a:p>
            <a:endParaRPr lang="en-US" sz="1100">
              <a:solidFill>
                <a:srgbClr val="FFFFFF"/>
              </a:solidFill>
              <a:latin typeface="Roboto"/>
              <a:ea typeface="+mn-lt"/>
              <a:cs typeface="+mn-lt"/>
            </a:endParaRPr>
          </a:p>
          <a:p>
            <a:endParaRPr lang="en-US" sz="1100">
              <a:solidFill>
                <a:srgbClr val="FFFFFF"/>
              </a:solidFill>
              <a:latin typeface="Roboto"/>
              <a:ea typeface="+mn-lt"/>
              <a:cs typeface="+mn-lt"/>
            </a:endParaRPr>
          </a:p>
          <a:p>
            <a:pPr marL="171450" indent="-171450">
              <a:lnSpc>
                <a:spcPct val="100000"/>
              </a:lnSpc>
              <a:spcBef>
                <a:spcPts val="0"/>
              </a:spcBef>
              <a:buFont typeface="Arial" panose="020B0604020202020204" pitchFamily="34" charset="0"/>
              <a:buChar char="•"/>
            </a:pPr>
            <a:r>
              <a:rPr lang="en-US" sz="1000">
                <a:solidFill>
                  <a:srgbClr val="BC3CF9"/>
                </a:solidFill>
                <a:ea typeface="+mn-lt"/>
                <a:cs typeface="+mn-lt"/>
              </a:rPr>
              <a:t>Core </a:t>
            </a:r>
            <a:r>
              <a:rPr lang="en-US" sz="1000" err="1">
                <a:solidFill>
                  <a:srgbClr val="BC3CF9"/>
                </a:solidFill>
                <a:ea typeface="+mn-lt"/>
                <a:cs typeface="+mn-lt"/>
              </a:rPr>
              <a:t>Convergente</a:t>
            </a:r>
            <a:r>
              <a:rPr lang="en-US" sz="1000">
                <a:solidFill>
                  <a:srgbClr val="BC3CF9"/>
                </a:solidFill>
                <a:ea typeface="+mn-lt"/>
                <a:cs typeface="+mn-lt"/>
              </a:rPr>
              <a:t> </a:t>
            </a:r>
          </a:p>
          <a:p>
            <a:pPr marL="171450" indent="-171450">
              <a:buFont typeface="Arial" panose="020B0604020202020204" pitchFamily="34" charset="0"/>
              <a:buChar char="•"/>
            </a:pPr>
            <a:r>
              <a:rPr lang="en-US" sz="1000">
                <a:solidFill>
                  <a:srgbClr val="BC3CF9"/>
                </a:solidFill>
                <a:ea typeface="+mn-lt"/>
                <a:cs typeface="+mn-lt"/>
              </a:rPr>
              <a:t>Nuevo Core B2B</a:t>
            </a:r>
          </a:p>
          <a:p>
            <a:pPr marL="171450" indent="-171450">
              <a:lnSpc>
                <a:spcPct val="100000"/>
              </a:lnSpc>
              <a:spcBef>
                <a:spcPts val="0"/>
              </a:spcBef>
              <a:buFont typeface="Arial" panose="020B0604020202020204" pitchFamily="34" charset="0"/>
              <a:buChar char="•"/>
            </a:pPr>
            <a:r>
              <a:rPr lang="en-US" sz="1000" err="1">
                <a:solidFill>
                  <a:srgbClr val="BC3CF9"/>
                </a:solidFill>
                <a:ea typeface="+mn-lt"/>
                <a:cs typeface="+mn-lt"/>
              </a:rPr>
              <a:t>Exposición</a:t>
            </a:r>
            <a:r>
              <a:rPr lang="en-US" sz="1000">
                <a:solidFill>
                  <a:srgbClr val="BC3CF9"/>
                </a:solidFill>
                <a:ea typeface="+mn-lt"/>
                <a:cs typeface="+mn-lt"/>
              </a:rPr>
              <a:t> de </a:t>
            </a:r>
            <a:r>
              <a:rPr lang="en-US" sz="1000" err="1">
                <a:solidFill>
                  <a:srgbClr val="BC3CF9"/>
                </a:solidFill>
                <a:ea typeface="+mn-lt"/>
                <a:cs typeface="+mn-lt"/>
              </a:rPr>
              <a:t>Servicios</a:t>
            </a:r>
            <a:endParaRPr lang="en-US" sz="1000">
              <a:solidFill>
                <a:srgbClr val="BC3CF9"/>
              </a:solidFill>
              <a:ea typeface="+mn-lt"/>
              <a:cs typeface="+mn-lt"/>
            </a:endParaRPr>
          </a:p>
          <a:p>
            <a:pPr marL="171450" indent="-171450">
              <a:lnSpc>
                <a:spcPct val="100000"/>
              </a:lnSpc>
              <a:spcBef>
                <a:spcPts val="0"/>
              </a:spcBef>
              <a:buFont typeface="Arial" panose="020B0604020202020204" pitchFamily="34" charset="0"/>
              <a:buChar char="•"/>
            </a:pPr>
            <a:r>
              <a:rPr lang="en-US" sz="1000">
                <a:solidFill>
                  <a:srgbClr val="BC3CF9"/>
                </a:solidFill>
                <a:ea typeface="+mn-lt"/>
                <a:cs typeface="+mn-lt"/>
              </a:rPr>
              <a:t>Network Slice</a:t>
            </a:r>
          </a:p>
          <a:p>
            <a:pPr marL="171450" indent="-171450">
              <a:lnSpc>
                <a:spcPct val="100000"/>
              </a:lnSpc>
              <a:spcBef>
                <a:spcPts val="0"/>
              </a:spcBef>
              <a:buFont typeface="Arial" panose="020B0604020202020204" pitchFamily="34" charset="0"/>
              <a:buChar char="•"/>
            </a:pPr>
            <a:r>
              <a:rPr lang="en-US" sz="1000">
                <a:solidFill>
                  <a:srgbClr val="BC3CF9"/>
                </a:solidFill>
                <a:ea typeface="+mn-lt"/>
                <a:cs typeface="+mn-lt"/>
              </a:rPr>
              <a:t>Redes Privadas </a:t>
            </a:r>
          </a:p>
          <a:p>
            <a:pPr marL="171450" indent="-171450">
              <a:buFont typeface="Arial" panose="020B0604020202020204" pitchFamily="34" charset="0"/>
              <a:buChar char="•"/>
            </a:pPr>
            <a:r>
              <a:rPr lang="en-US" sz="1000">
                <a:solidFill>
                  <a:srgbClr val="BC3CF9"/>
                </a:solidFill>
                <a:ea typeface="+mn-lt"/>
                <a:cs typeface="+mn-lt"/>
              </a:rPr>
              <a:t>MCPTT</a:t>
            </a:r>
          </a:p>
          <a:p>
            <a:pPr marL="171450" indent="-171450">
              <a:lnSpc>
                <a:spcPct val="100000"/>
              </a:lnSpc>
              <a:spcBef>
                <a:spcPts val="0"/>
              </a:spcBef>
              <a:buFont typeface="Arial" panose="020B0604020202020204" pitchFamily="34" charset="0"/>
              <a:buChar char="•"/>
            </a:pPr>
            <a:r>
              <a:rPr lang="en-US" sz="1000">
                <a:solidFill>
                  <a:srgbClr val="BC3CF9"/>
                </a:solidFill>
                <a:ea typeface="+mn-lt"/>
                <a:cs typeface="+mn-lt"/>
              </a:rPr>
              <a:t>V-RAN</a:t>
            </a:r>
          </a:p>
          <a:p>
            <a:pPr marL="171450" indent="-171450">
              <a:lnSpc>
                <a:spcPct val="100000"/>
              </a:lnSpc>
              <a:spcBef>
                <a:spcPts val="0"/>
              </a:spcBef>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pPr marL="171450" indent="-171450">
              <a:buFont typeface="Arial" panose="020B0604020202020204" pitchFamily="34" charset="0"/>
              <a:buChar char="•"/>
            </a:pPr>
            <a:endParaRPr lang="en-US" sz="1000">
              <a:solidFill>
                <a:srgbClr val="BC3CF9"/>
              </a:solidFill>
              <a:ea typeface="+mn-lt"/>
              <a:cs typeface="+mn-lt"/>
            </a:endParaRPr>
          </a:p>
          <a:p>
            <a:endParaRPr lang="en-US" sz="1000">
              <a:solidFill>
                <a:srgbClr val="BC3CF9"/>
              </a:solidFill>
              <a:ea typeface="+mn-lt"/>
              <a:cs typeface="+mn-lt"/>
            </a:endParaRPr>
          </a:p>
          <a:p>
            <a:pPr marL="171450" indent="-171450">
              <a:buFont typeface="Arial"/>
              <a:buChar char="•"/>
            </a:pPr>
            <a:endParaRPr lang="en-US" sz="1000">
              <a:solidFill>
                <a:srgbClr val="BC3CF9"/>
              </a:solidFill>
              <a:ea typeface="+mn-lt"/>
              <a:cs typeface="+mn-lt"/>
            </a:endParaRPr>
          </a:p>
          <a:p>
            <a:endParaRPr lang="en-US" sz="1000">
              <a:solidFill>
                <a:srgbClr val="BC3CF9"/>
              </a:solidFill>
              <a:ea typeface="+mn-lt"/>
              <a:cs typeface="+mn-lt"/>
            </a:endParaRPr>
          </a:p>
        </p:txBody>
      </p:sp>
      <p:sp>
        <p:nvSpPr>
          <p:cNvPr id="28" name="CuadroTexto 27">
            <a:extLst>
              <a:ext uri="{FF2B5EF4-FFF2-40B4-BE49-F238E27FC236}">
                <a16:creationId xmlns:a16="http://schemas.microsoft.com/office/drawing/2014/main" id="{284A63E0-C744-27FF-4734-89F167C95202}"/>
              </a:ext>
            </a:extLst>
          </p:cNvPr>
          <p:cNvSpPr txBox="1"/>
          <p:nvPr/>
        </p:nvSpPr>
        <p:spPr>
          <a:xfrm>
            <a:off x="9458664" y="2503236"/>
            <a:ext cx="12443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5 </a:t>
            </a:r>
            <a:endParaRPr lang="es-ES"/>
          </a:p>
        </p:txBody>
      </p:sp>
      <p:sp>
        <p:nvSpPr>
          <p:cNvPr id="29" name="CuadroTexto 28">
            <a:extLst>
              <a:ext uri="{FF2B5EF4-FFF2-40B4-BE49-F238E27FC236}">
                <a16:creationId xmlns:a16="http://schemas.microsoft.com/office/drawing/2014/main" id="{32ED7B04-2E0B-A16C-C5E0-06ABD8C294C8}"/>
              </a:ext>
            </a:extLst>
          </p:cNvPr>
          <p:cNvSpPr txBox="1"/>
          <p:nvPr/>
        </p:nvSpPr>
        <p:spPr>
          <a:xfrm>
            <a:off x="7519253" y="2540107"/>
            <a:ext cx="967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AR">
                <a:solidFill>
                  <a:srgbClr val="0563C1"/>
                </a:solidFill>
                <a:latin typeface="Roboto"/>
                <a:cs typeface="Segoe UI"/>
              </a:rPr>
              <a:t>Sala 4</a:t>
            </a:r>
            <a:endParaRPr lang="es-ES">
              <a:cs typeface="Calibri"/>
            </a:endParaRPr>
          </a:p>
        </p:txBody>
      </p:sp>
      <p:sp>
        <p:nvSpPr>
          <p:cNvPr id="2" name="Rectangle: Rounded Corners 9">
            <a:extLst>
              <a:ext uri="{FF2B5EF4-FFF2-40B4-BE49-F238E27FC236}">
                <a16:creationId xmlns:a16="http://schemas.microsoft.com/office/drawing/2014/main" id="{D004118A-225D-4CD9-3646-B277EA038C9A}"/>
              </a:ext>
            </a:extLst>
          </p:cNvPr>
          <p:cNvSpPr/>
          <p:nvPr/>
        </p:nvSpPr>
        <p:spPr>
          <a:xfrm>
            <a:off x="9089785" y="3052864"/>
            <a:ext cx="1849768" cy="3149348"/>
          </a:xfrm>
          <a:prstGeom prst="roundRect">
            <a:avLst/>
          </a:prstGeom>
          <a:solidFill>
            <a:schemeClr val="bg2">
              <a:lumMod val="10000"/>
            </a:schemeClr>
          </a:solidFill>
          <a:ln>
            <a:solidFill>
              <a:srgbClr val="BC3CF9"/>
            </a:solid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45720" rtlCol="0" anchor="t"/>
          <a:lstStyle/>
          <a:p>
            <a:r>
              <a:rPr lang="en-US" sz="1100">
                <a:latin typeface="Roboto"/>
                <a:ea typeface="+mn-lt"/>
                <a:cs typeface="+mn-lt"/>
              </a:rPr>
              <a:t>STEM &amp; </a:t>
            </a:r>
            <a:endParaRPr lang="en-US" err="1">
              <a:latin typeface="Calibri" panose="020F0502020204030204"/>
              <a:ea typeface="+mn-lt"/>
              <a:cs typeface="+mn-lt"/>
            </a:endParaRPr>
          </a:p>
          <a:p>
            <a:r>
              <a:rPr lang="en-US" sz="1100" err="1">
                <a:latin typeface="Roboto"/>
                <a:ea typeface="+mn-lt"/>
                <a:cs typeface="+mn-lt"/>
              </a:rPr>
              <a:t>Plataformas</a:t>
            </a:r>
            <a:endParaRPr lang="en-US" err="1">
              <a:ea typeface="Calibri"/>
              <a:cs typeface="Calibri"/>
            </a:endParaRPr>
          </a:p>
          <a:p>
            <a:endParaRPr lang="en-US" sz="1100">
              <a:solidFill>
                <a:srgbClr val="FFFFFF"/>
              </a:solidFill>
              <a:latin typeface="Roboto"/>
              <a:cs typeface="Calibri"/>
            </a:endParaRPr>
          </a:p>
          <a:p>
            <a:pPr marL="171450" indent="-171450">
              <a:buFont typeface="Arial"/>
              <a:buChar char="•"/>
            </a:pPr>
            <a:r>
              <a:rPr lang="en-US" sz="1000" err="1">
                <a:solidFill>
                  <a:srgbClr val="BC3CF9"/>
                </a:solidFill>
                <a:cs typeface="Calibri"/>
              </a:rPr>
              <a:t>Clasificación</a:t>
            </a:r>
            <a:r>
              <a:rPr lang="en-US" sz="1000">
                <a:solidFill>
                  <a:srgbClr val="BC3CF9"/>
                </a:solidFill>
                <a:cs typeface="Calibri"/>
              </a:rPr>
              <a:t> de chats -  Canales </a:t>
            </a:r>
            <a:r>
              <a:rPr lang="en-US" sz="1000" err="1">
                <a:solidFill>
                  <a:srgbClr val="BC3CF9"/>
                </a:solidFill>
                <a:cs typeface="Calibri"/>
              </a:rPr>
              <a:t>Digitales</a:t>
            </a:r>
            <a:r>
              <a:rPr lang="en-US" sz="1000">
                <a:solidFill>
                  <a:srgbClr val="BC3CF9"/>
                </a:solidFill>
                <a:cs typeface="Calibri"/>
              </a:rPr>
              <a:t> (CCDD).</a:t>
            </a:r>
            <a:endParaRPr lang="en-US" sz="1000">
              <a:solidFill>
                <a:srgbClr val="BC3CF9"/>
              </a:solidFill>
              <a:ea typeface="Calibri"/>
              <a:cs typeface="Calibri"/>
            </a:endParaRPr>
          </a:p>
          <a:p>
            <a:pPr marL="171450" indent="-171450">
              <a:buFont typeface="Arial,Sans-Serif"/>
              <a:buChar char="•"/>
            </a:pPr>
            <a:r>
              <a:rPr lang="en-US" sz="1000" err="1">
                <a:solidFill>
                  <a:srgbClr val="BC3CF9"/>
                </a:solidFill>
                <a:ea typeface="Calibri"/>
                <a:cs typeface="Calibri"/>
              </a:rPr>
              <a:t>Monitoreo</a:t>
            </a:r>
            <a:r>
              <a:rPr lang="en-US" sz="1000">
                <a:solidFill>
                  <a:srgbClr val="BC3CF9"/>
                </a:solidFill>
                <a:ea typeface="Calibri"/>
                <a:cs typeface="Calibri"/>
              </a:rPr>
              <a:t> de </a:t>
            </a:r>
            <a:r>
              <a:rPr lang="en-US" sz="1000" err="1">
                <a:solidFill>
                  <a:srgbClr val="BC3CF9"/>
                </a:solidFill>
                <a:ea typeface="Calibri"/>
                <a:cs typeface="Calibri"/>
              </a:rPr>
              <a:t>Entorno</a:t>
            </a:r>
            <a:r>
              <a:rPr lang="en-US" sz="1000">
                <a:solidFill>
                  <a:srgbClr val="BC3CF9"/>
                </a:solidFill>
                <a:ea typeface="Calibri"/>
                <a:cs typeface="Calibri"/>
              </a:rPr>
              <a:t>.</a:t>
            </a:r>
            <a:endParaRPr lang="en-US"/>
          </a:p>
          <a:p>
            <a:pPr marL="171450" indent="-171450">
              <a:buFont typeface="Arial,Sans-Serif"/>
              <a:buChar char="•"/>
            </a:pPr>
            <a:r>
              <a:rPr lang="en-US" sz="1000" err="1">
                <a:solidFill>
                  <a:srgbClr val="BC3CF9"/>
                </a:solidFill>
                <a:cs typeface="Calibri"/>
              </a:rPr>
              <a:t>Solución</a:t>
            </a:r>
            <a:r>
              <a:rPr lang="en-US" sz="1000">
                <a:solidFill>
                  <a:srgbClr val="BC3CF9"/>
                </a:solidFill>
                <a:cs typeface="Calibri"/>
              </a:rPr>
              <a:t> </a:t>
            </a:r>
            <a:r>
              <a:rPr lang="en-US" sz="1000" err="1">
                <a:solidFill>
                  <a:srgbClr val="BC3CF9"/>
                </a:solidFill>
                <a:cs typeface="Calibri"/>
              </a:rPr>
              <a:t>Propia</a:t>
            </a:r>
            <a:r>
              <a:rPr lang="en-US" sz="1000">
                <a:solidFill>
                  <a:srgbClr val="BC3CF9"/>
                </a:solidFill>
                <a:cs typeface="Calibri"/>
              </a:rPr>
              <a:t> de </a:t>
            </a:r>
            <a:r>
              <a:rPr lang="en-US" sz="1000" err="1">
                <a:solidFill>
                  <a:srgbClr val="BC3CF9"/>
                </a:solidFill>
                <a:cs typeface="Calibri"/>
              </a:rPr>
              <a:t>Inspección</a:t>
            </a:r>
            <a:r>
              <a:rPr lang="en-US" sz="1000">
                <a:solidFill>
                  <a:srgbClr val="BC3CF9"/>
                </a:solidFill>
                <a:cs typeface="Calibri"/>
              </a:rPr>
              <a:t> Visual</a:t>
            </a: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a:p>
            <a:endParaRPr lang="en-US" sz="1100">
              <a:solidFill>
                <a:srgbClr val="FFFFFF"/>
              </a:solidFill>
              <a:cs typeface="Calibri"/>
            </a:endParaRPr>
          </a:p>
        </p:txBody>
      </p:sp>
    </p:spTree>
    <p:extLst>
      <p:ext uri="{BB962C8B-B14F-4D97-AF65-F5344CB8AC3E}">
        <p14:creationId xmlns:p14="http://schemas.microsoft.com/office/powerpoint/2010/main" val="3109710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592367" y="897220"/>
            <a:ext cx="10984072"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pic>
        <p:nvPicPr>
          <p:cNvPr id="2" name="Imagen 1" descr="Grupo de personas que unen sus manos en el centro de un círculo">
            <a:extLst>
              <a:ext uri="{FF2B5EF4-FFF2-40B4-BE49-F238E27FC236}">
                <a16:creationId xmlns:a16="http://schemas.microsoft.com/office/drawing/2014/main" id="{2169E9CC-F91B-7826-45BE-5264CAFCBD28}"/>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1388" r="17021" b="-1"/>
          <a:stretch/>
        </p:blipFill>
        <p:spPr>
          <a:xfrm>
            <a:off x="615561" y="1094301"/>
            <a:ext cx="5512982" cy="5244897"/>
          </a:xfrm>
          <a:prstGeom prst="rect">
            <a:avLst/>
          </a:prstGeom>
        </p:spPr>
      </p:pic>
      <p:pic>
        <p:nvPicPr>
          <p:cNvPr id="10" name="Imagen 9" descr="Empresarios estrechándose las manos">
            <a:extLst>
              <a:ext uri="{FF2B5EF4-FFF2-40B4-BE49-F238E27FC236}">
                <a16:creationId xmlns:a16="http://schemas.microsoft.com/office/drawing/2014/main" id="{CA7DE6C0-6A15-8E85-CA25-765005EC034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0535" r="1" b="10150"/>
          <a:stretch/>
        </p:blipFill>
        <p:spPr>
          <a:xfrm>
            <a:off x="6194632" y="1094302"/>
            <a:ext cx="5381807" cy="2493518"/>
          </a:xfrm>
          <a:prstGeom prst="rect">
            <a:avLst/>
          </a:prstGeom>
        </p:spPr>
      </p:pic>
      <p:sp>
        <p:nvSpPr>
          <p:cNvPr id="11" name="TextBox 1">
            <a:extLst>
              <a:ext uri="{FF2B5EF4-FFF2-40B4-BE49-F238E27FC236}">
                <a16:creationId xmlns:a16="http://schemas.microsoft.com/office/drawing/2014/main" id="{D63A92C0-2FC1-8A62-0925-A99ECA70CDAA}"/>
              </a:ext>
            </a:extLst>
          </p:cNvPr>
          <p:cNvSpPr txBox="1"/>
          <p:nvPr/>
        </p:nvSpPr>
        <p:spPr>
          <a:xfrm>
            <a:off x="188536" y="227490"/>
            <a:ext cx="7588577" cy="369332"/>
          </a:xfrm>
          <a:prstGeom prst="rect">
            <a:avLst/>
          </a:prstGeom>
          <a:noFill/>
        </p:spPr>
        <p:txBody>
          <a:bodyPr wrap="square" lIns="91440" tIns="45720" rIns="91440" bIns="45720" rtlCol="0" anchor="t">
            <a:spAutoFit/>
          </a:bodyPr>
          <a:lstStyle/>
          <a:p>
            <a:r>
              <a:rPr lang="pt-BR"/>
              <a:t>PRÓXIMOS PASOS Q3 – 2023</a:t>
            </a:r>
            <a:endParaRPr lang="es-AR" b="1">
              <a:solidFill>
                <a:srgbClr val="FF0000"/>
              </a:solidFill>
              <a:highlight>
                <a:srgbClr val="BC3CF9"/>
              </a:highlight>
            </a:endParaRPr>
          </a:p>
        </p:txBody>
      </p:sp>
      <p:grpSp>
        <p:nvGrpSpPr>
          <p:cNvPr id="14" name="Grupo 13">
            <a:extLst>
              <a:ext uri="{FF2B5EF4-FFF2-40B4-BE49-F238E27FC236}">
                <a16:creationId xmlns:a16="http://schemas.microsoft.com/office/drawing/2014/main" id="{936E1393-13C4-EB81-B55B-F77F030C11F1}"/>
              </a:ext>
            </a:extLst>
          </p:cNvPr>
          <p:cNvGrpSpPr/>
          <p:nvPr/>
        </p:nvGrpSpPr>
        <p:grpSpPr>
          <a:xfrm>
            <a:off x="7429463" y="4023971"/>
            <a:ext cx="3326520" cy="2305368"/>
            <a:chOff x="1666567" y="624111"/>
            <a:chExt cx="3613356" cy="2504152"/>
          </a:xfrm>
        </p:grpSpPr>
        <p:sp>
          <p:nvSpPr>
            <p:cNvPr id="15" name="Forma libre: forma 14">
              <a:extLst>
                <a:ext uri="{FF2B5EF4-FFF2-40B4-BE49-F238E27FC236}">
                  <a16:creationId xmlns:a16="http://schemas.microsoft.com/office/drawing/2014/main" id="{18A72256-6342-D55A-DC7E-329E9C42B5D1}"/>
                </a:ext>
              </a:extLst>
            </p:cNvPr>
            <p:cNvSpPr/>
            <p:nvPr/>
          </p:nvSpPr>
          <p:spPr>
            <a:xfrm>
              <a:off x="1666567" y="118978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headEnd type="oval"/>
              <a:tailEnd type="none"/>
              <a:extLst>
                <a:ext uri="{C807C97D-BFC1-408E-A445-0C87EB9F89A2}">
                  <ask:lineSketchStyleProps xmlns:ask="http://schemas.microsoft.com/office/drawing/2018/sketchyshapes" sd="1219033472">
                    <a:custGeom>
                      <a:avLst/>
                      <a:gdLst>
                        <a:gd name="connsiteX0" fmla="*/ 0 w 1527464"/>
                        <a:gd name="connsiteY0" fmla="*/ 1299059 h 1299059"/>
                        <a:gd name="connsiteX1" fmla="*/ 729016 w 1527464"/>
                        <a:gd name="connsiteY1" fmla="*/ 923015 h 1299059"/>
                        <a:gd name="connsiteX2" fmla="*/ 786875 w 1527464"/>
                        <a:gd name="connsiteY2" fmla="*/ 273486 h 1299059"/>
                        <a:gd name="connsiteX3" fmla="*/ 1527464 w 1527464"/>
                        <a:gd name="connsiteY3" fmla="*/ 0 h 1299059"/>
                      </a:gdLst>
                      <a:ahLst/>
                      <a:cxnLst>
                        <a:cxn ang="0">
                          <a:pos x="connsiteX0" y="connsiteY0"/>
                        </a:cxn>
                        <a:cxn ang="0">
                          <a:pos x="connsiteX1" y="connsiteY1"/>
                        </a:cxn>
                        <a:cxn ang="0">
                          <a:pos x="connsiteX2" y="connsiteY2"/>
                        </a:cxn>
                        <a:cxn ang="0">
                          <a:pos x="connsiteX3" y="connsiteY3"/>
                        </a:cxn>
                      </a:cxnLst>
                      <a:rect l="l" t="t" r="r" b="b"/>
                      <a:pathLst>
                        <a:path w="1527464" h="1299059" extrusionOk="0">
                          <a:moveTo>
                            <a:pt x="0" y="1299059"/>
                          </a:moveTo>
                          <a:cubicBezTo>
                            <a:pt x="281607" y="1185813"/>
                            <a:pt x="581902" y="1099937"/>
                            <a:pt x="729016" y="923015"/>
                          </a:cubicBezTo>
                          <a:cubicBezTo>
                            <a:pt x="904086" y="761333"/>
                            <a:pt x="642641" y="427677"/>
                            <a:pt x="786875" y="273486"/>
                          </a:cubicBezTo>
                          <a:cubicBezTo>
                            <a:pt x="881752" y="156952"/>
                            <a:pt x="1220226" y="79063"/>
                            <a:pt x="1527464"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Forma libre: forma 15">
              <a:extLst>
                <a:ext uri="{FF2B5EF4-FFF2-40B4-BE49-F238E27FC236}">
                  <a16:creationId xmlns:a16="http://schemas.microsoft.com/office/drawing/2014/main" id="{EB5389A6-C42E-E637-71C4-6012178BAD80}"/>
                </a:ext>
              </a:extLst>
            </p:cNvPr>
            <p:cNvSpPr/>
            <p:nvPr/>
          </p:nvSpPr>
          <p:spPr>
            <a:xfrm>
              <a:off x="3000610" y="62411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7" name="Title 1">
            <a:extLst>
              <a:ext uri="{FF2B5EF4-FFF2-40B4-BE49-F238E27FC236}">
                <a16:creationId xmlns:a16="http://schemas.microsoft.com/office/drawing/2014/main" id="{48991594-CA1D-050B-809C-00A0A05D843D}"/>
              </a:ext>
            </a:extLst>
          </p:cNvPr>
          <p:cNvSpPr>
            <a:spLocks noGrp="1"/>
          </p:cNvSpPr>
          <p:nvPr>
            <p:ph type="ctrTitle"/>
          </p:nvPr>
        </p:nvSpPr>
        <p:spPr>
          <a:xfrm>
            <a:off x="6458193" y="4139154"/>
            <a:ext cx="7449798" cy="1646957"/>
          </a:xfrm>
        </p:spPr>
        <p:txBody>
          <a:bodyPr>
            <a:normAutofit/>
          </a:bodyPr>
          <a:lstStyle/>
          <a:p>
            <a:pPr algn="l"/>
            <a:r>
              <a:rPr lang="en-US">
                <a:latin typeface="72 Black" panose="020B0A04030603020204" pitchFamily="34" charset="0"/>
                <a:cs typeface="72 Black" panose="020B0A04030603020204" pitchFamily="34" charset="0"/>
              </a:rPr>
              <a:t>TECNOLOGÍA</a:t>
            </a:r>
            <a:br>
              <a:rPr lang="en-US">
                <a:latin typeface="72 Black" panose="020B0A04030603020204" pitchFamily="34" charset="0"/>
                <a:cs typeface="72 Black" panose="020B0A04030603020204" pitchFamily="34" charset="0"/>
              </a:rPr>
            </a:br>
            <a:r>
              <a:rPr lang="en-US" sz="4000">
                <a:latin typeface="72 Black" panose="020B0A04030603020204" pitchFamily="34" charset="0"/>
                <a:cs typeface="72 Black" panose="020B0A04030603020204" pitchFamily="34" charset="0"/>
              </a:rPr>
              <a:t>de Redes y servicios</a:t>
            </a:r>
            <a:endParaRPr lang="es-AR"/>
          </a:p>
        </p:txBody>
      </p:sp>
    </p:spTree>
    <p:extLst>
      <p:ext uri="{BB962C8B-B14F-4D97-AF65-F5344CB8AC3E}">
        <p14:creationId xmlns:p14="http://schemas.microsoft.com/office/powerpoint/2010/main" val="2222408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redondeado 3">
            <a:extLst>
              <a:ext uri="{FF2B5EF4-FFF2-40B4-BE49-F238E27FC236}">
                <a16:creationId xmlns:a16="http://schemas.microsoft.com/office/drawing/2014/main" id="{823A199D-AB17-4CE2-A49C-CFEB746BE362}"/>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sp>
        <p:nvSpPr>
          <p:cNvPr id="4" name="TextBox 1">
            <a:extLst>
              <a:ext uri="{FF2B5EF4-FFF2-40B4-BE49-F238E27FC236}">
                <a16:creationId xmlns:a16="http://schemas.microsoft.com/office/drawing/2014/main" id="{C546E0E3-14E1-3003-1024-C727FBE4B5A9}"/>
              </a:ext>
            </a:extLst>
          </p:cNvPr>
          <p:cNvSpPr txBox="1"/>
          <p:nvPr/>
        </p:nvSpPr>
        <p:spPr>
          <a:xfrm>
            <a:off x="188536" y="227490"/>
            <a:ext cx="9518172" cy="523220"/>
          </a:xfrm>
          <a:prstGeom prst="rect">
            <a:avLst/>
          </a:prstGeom>
          <a:noFill/>
        </p:spPr>
        <p:txBody>
          <a:bodyPr wrap="square" lIns="91440" tIns="45720" rIns="91440" bIns="45720" rtlCol="0" anchor="t">
            <a:spAutoFit/>
          </a:bodyPr>
          <a:lstStyle/>
          <a:p>
            <a:r>
              <a:rPr lang="pt-BR" sz="2800"/>
              <a:t>PRÓXIMOS PASOS Q3 - 2023  (</a:t>
            </a:r>
            <a:r>
              <a:rPr lang="pt-BR" sz="2800" err="1"/>
              <a:t>lo</a:t>
            </a:r>
            <a:r>
              <a:rPr lang="pt-BR" sz="2800"/>
              <a:t> que </a:t>
            </a:r>
            <a:r>
              <a:rPr lang="pt-BR" sz="2800" err="1"/>
              <a:t>viene</a:t>
            </a:r>
            <a:r>
              <a:rPr lang="pt-BR" sz="2800"/>
              <a:t>, </a:t>
            </a:r>
            <a:r>
              <a:rPr lang="pt-BR" sz="2800" err="1"/>
              <a:t>lo</a:t>
            </a:r>
            <a:r>
              <a:rPr lang="pt-BR" sz="2800"/>
              <a:t> que viene...) </a:t>
            </a:r>
            <a:endParaRPr lang="es-AR" sz="2800" b="1">
              <a:solidFill>
                <a:schemeClr val="bg1"/>
              </a:solidFill>
              <a:highlight>
                <a:srgbClr val="BC3CF9"/>
              </a:highlight>
            </a:endParaRPr>
          </a:p>
        </p:txBody>
      </p:sp>
      <p:sp>
        <p:nvSpPr>
          <p:cNvPr id="5" name="Rectángulo 4">
            <a:extLst>
              <a:ext uri="{FF2B5EF4-FFF2-40B4-BE49-F238E27FC236}">
                <a16:creationId xmlns:a16="http://schemas.microsoft.com/office/drawing/2014/main" id="{070339F5-5B01-B9A7-D4D0-C1847972C9B6}"/>
              </a:ext>
            </a:extLst>
          </p:cNvPr>
          <p:cNvSpPr>
            <a:spLocks noChangeAspect="1"/>
          </p:cNvSpPr>
          <p:nvPr/>
        </p:nvSpPr>
        <p:spPr>
          <a:xfrm>
            <a:off x="279640" y="1826479"/>
            <a:ext cx="3560514" cy="3191690"/>
          </a:xfrm>
          <a:prstGeom prst="rect">
            <a:avLst/>
          </a:prstGeom>
          <a:solidFill>
            <a:schemeClr val="accent4">
              <a:lumMod val="40000"/>
              <a:lumOff val="60000"/>
            </a:schemeClr>
          </a:solidFill>
          <a:ln>
            <a:noFill/>
          </a:ln>
          <a:effectLst>
            <a:outerShdw blurRad="76200" dist="38100" dir="2700000" algn="tl" rotWithShape="0">
              <a:srgbClr val="FFF9B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s-AR" sz="2400" b="1">
                <a:solidFill>
                  <a:schemeClr val="bg1">
                    <a:lumMod val="85000"/>
                    <a:lumOff val="15000"/>
                  </a:schemeClr>
                </a:solidFill>
                <a:cs typeface="Arial"/>
              </a:rPr>
              <a:t>Participación activa en el proceso RFP para definir la compra de la tecnología Fabric</a:t>
            </a:r>
            <a:endParaRPr lang="es-AR" sz="2400" b="1">
              <a:solidFill>
                <a:schemeClr val="bg1">
                  <a:lumMod val="85000"/>
                  <a:lumOff val="15000"/>
                </a:schemeClr>
              </a:solidFill>
              <a:highlight>
                <a:srgbClr val="FFFF00"/>
              </a:highlight>
              <a:cs typeface="Arial" panose="020B0604020202020204" pitchFamily="34" charset="0"/>
            </a:endParaRPr>
          </a:p>
        </p:txBody>
      </p:sp>
      <p:sp>
        <p:nvSpPr>
          <p:cNvPr id="10" name="Rectángulo 9">
            <a:extLst>
              <a:ext uri="{FF2B5EF4-FFF2-40B4-BE49-F238E27FC236}">
                <a16:creationId xmlns:a16="http://schemas.microsoft.com/office/drawing/2014/main" id="{90D69B9D-D32C-0AC9-7FE4-4A8155AC8D5C}"/>
              </a:ext>
            </a:extLst>
          </p:cNvPr>
          <p:cNvSpPr>
            <a:spLocks noChangeAspect="1"/>
          </p:cNvSpPr>
          <p:nvPr/>
        </p:nvSpPr>
        <p:spPr>
          <a:xfrm>
            <a:off x="8329902" y="1828217"/>
            <a:ext cx="3634910" cy="3109218"/>
          </a:xfrm>
          <a:prstGeom prst="rect">
            <a:avLst/>
          </a:prstGeom>
          <a:solidFill>
            <a:schemeClr val="accent4">
              <a:lumMod val="40000"/>
              <a:lumOff val="60000"/>
            </a:schemeClr>
          </a:solidFill>
          <a:ln>
            <a:noFill/>
          </a:ln>
          <a:effectLst>
            <a:outerShdw blurRad="76200" dist="38100" dir="2700000" algn="tl" rotWithShape="0">
              <a:srgbClr val="FFF9B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s-ES" sz="2400" b="1">
                <a:solidFill>
                  <a:schemeClr val="bg1">
                    <a:lumMod val="85000"/>
                    <a:lumOff val="15000"/>
                  </a:schemeClr>
                </a:solidFill>
                <a:cs typeface="Arial"/>
              </a:rPr>
              <a:t>Análisis para el aumento de la capacidad de transporte LH y Acceso</a:t>
            </a:r>
            <a:endParaRPr lang="es-AR" sz="2400" b="1">
              <a:solidFill>
                <a:schemeClr val="bg1">
                  <a:lumMod val="85000"/>
                  <a:lumOff val="15000"/>
                </a:schemeClr>
              </a:solidFill>
              <a:cs typeface="Arial"/>
            </a:endParaRPr>
          </a:p>
        </p:txBody>
      </p:sp>
      <p:sp>
        <p:nvSpPr>
          <p:cNvPr id="12" name="Rectángulo 11">
            <a:extLst>
              <a:ext uri="{FF2B5EF4-FFF2-40B4-BE49-F238E27FC236}">
                <a16:creationId xmlns:a16="http://schemas.microsoft.com/office/drawing/2014/main" id="{8C4C8F6F-9B3A-1589-A7F8-6BD6DFA8171D}"/>
              </a:ext>
            </a:extLst>
          </p:cNvPr>
          <p:cNvSpPr>
            <a:spLocks noChangeAspect="1"/>
          </p:cNvSpPr>
          <p:nvPr/>
        </p:nvSpPr>
        <p:spPr>
          <a:xfrm>
            <a:off x="4274774" y="1832205"/>
            <a:ext cx="3562278" cy="3099968"/>
          </a:xfrm>
          <a:prstGeom prst="rect">
            <a:avLst/>
          </a:prstGeom>
          <a:solidFill>
            <a:schemeClr val="accent4">
              <a:lumMod val="40000"/>
              <a:lumOff val="60000"/>
            </a:schemeClr>
          </a:solidFill>
          <a:ln>
            <a:noFill/>
          </a:ln>
          <a:effectLst>
            <a:outerShdw blurRad="76200" dist="38100" dir="2700000" algn="tl" rotWithShape="0">
              <a:srgbClr val="FFF9B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lang="es-ES" sz="2400" b="1">
                <a:solidFill>
                  <a:schemeClr val="bg1">
                    <a:lumMod val="85000"/>
                    <a:lumOff val="15000"/>
                  </a:schemeClr>
                </a:solidFill>
                <a:cs typeface="Arial" panose="020B0604020202020204" pitchFamily="34" charset="0"/>
              </a:rPr>
              <a:t>Trabajo en conjunto con plataforma de transporte en el proceso de RFP de tecnologías IP RMT (IMO)</a:t>
            </a:r>
            <a:endParaRPr lang="es-AR" sz="2400" b="1">
              <a:solidFill>
                <a:schemeClr val="bg1">
                  <a:lumMod val="85000"/>
                  <a:lumOff val="15000"/>
                </a:schemeClr>
              </a:solidFill>
              <a:cs typeface="Arial" panose="020B0604020202020204" pitchFamily="34" charset="0"/>
            </a:endParaRPr>
          </a:p>
        </p:txBody>
      </p:sp>
      <p:pic>
        <p:nvPicPr>
          <p:cNvPr id="28" name="Picture 2" descr="Se viene se viene se viene ya llega ¡¡¡¡ - Placas Rojas TV">
            <a:extLst>
              <a:ext uri="{FF2B5EF4-FFF2-40B4-BE49-F238E27FC236}">
                <a16:creationId xmlns:a16="http://schemas.microsoft.com/office/drawing/2014/main" id="{211E5C64-7629-45FE-A123-39FA23BFBDF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b="10527"/>
          <a:stretch/>
        </p:blipFill>
        <p:spPr bwMode="auto">
          <a:xfrm>
            <a:off x="10572845" y="5645761"/>
            <a:ext cx="1512740" cy="109320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redondeado 14">
            <a:extLst>
              <a:ext uri="{FF2B5EF4-FFF2-40B4-BE49-F238E27FC236}">
                <a16:creationId xmlns:a16="http://schemas.microsoft.com/office/drawing/2014/main" id="{58751EE8-9C83-19CF-5C84-EC3EE50EBC73}"/>
              </a:ext>
            </a:extLst>
          </p:cNvPr>
          <p:cNvSpPr/>
          <p:nvPr/>
        </p:nvSpPr>
        <p:spPr>
          <a:xfrm>
            <a:off x="5301145" y="4513580"/>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Rectángulo redondeado 14">
            <a:extLst>
              <a:ext uri="{FF2B5EF4-FFF2-40B4-BE49-F238E27FC236}">
                <a16:creationId xmlns:a16="http://schemas.microsoft.com/office/drawing/2014/main" id="{BFA02863-1C81-25EE-EA6E-9D4C663C9671}"/>
              </a:ext>
            </a:extLst>
          </p:cNvPr>
          <p:cNvSpPr/>
          <p:nvPr/>
        </p:nvSpPr>
        <p:spPr>
          <a:xfrm>
            <a:off x="6595839" y="4513580"/>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Slicing</a:t>
            </a:r>
          </a:p>
        </p:txBody>
      </p:sp>
      <p:sp>
        <p:nvSpPr>
          <p:cNvPr id="8" name="Rectángulo redondeado 14">
            <a:extLst>
              <a:ext uri="{FF2B5EF4-FFF2-40B4-BE49-F238E27FC236}">
                <a16:creationId xmlns:a16="http://schemas.microsoft.com/office/drawing/2014/main" id="{833F405B-4D0F-9FB3-4348-E039D401FDA4}"/>
              </a:ext>
            </a:extLst>
          </p:cNvPr>
          <p:cNvSpPr/>
          <p:nvPr/>
        </p:nvSpPr>
        <p:spPr>
          <a:xfrm>
            <a:off x="10635145" y="4513580"/>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Rectángulo redondeado 14">
            <a:extLst>
              <a:ext uri="{FF2B5EF4-FFF2-40B4-BE49-F238E27FC236}">
                <a16:creationId xmlns:a16="http://schemas.microsoft.com/office/drawing/2014/main" id="{B4BEB458-3FB5-12EA-DE9A-842331AB13C6}"/>
              </a:ext>
            </a:extLst>
          </p:cNvPr>
          <p:cNvSpPr/>
          <p:nvPr/>
        </p:nvSpPr>
        <p:spPr>
          <a:xfrm>
            <a:off x="2582140" y="4585466"/>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MEC / Fabric</a:t>
            </a:r>
          </a:p>
        </p:txBody>
      </p:sp>
      <p:sp>
        <p:nvSpPr>
          <p:cNvPr id="14" name="Rectángulo redondeado 14">
            <a:extLst>
              <a:ext uri="{FF2B5EF4-FFF2-40B4-BE49-F238E27FC236}">
                <a16:creationId xmlns:a16="http://schemas.microsoft.com/office/drawing/2014/main" id="{744D4C0F-2A4C-4F6B-9CB2-34D9D7551E47}"/>
              </a:ext>
            </a:extLst>
          </p:cNvPr>
          <p:cNvSpPr/>
          <p:nvPr/>
        </p:nvSpPr>
        <p:spPr>
          <a:xfrm>
            <a:off x="1217975" y="4585466"/>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Network </a:t>
            </a: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Programmability</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3955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596470" y="-185147"/>
            <a:ext cx="10800000" cy="2387600"/>
          </a:xfrm>
        </p:spPr>
        <p:txBody>
          <a:bodyPr>
            <a:normAutofit/>
          </a:bodyPr>
          <a:lstStyle/>
          <a:p>
            <a:r>
              <a:rPr lang="en-US" err="1"/>
              <a:t>Encuesta</a:t>
            </a:r>
            <a:br>
              <a:rPr lang="en-US"/>
            </a:br>
            <a:endParaRPr lang="es-AR">
              <a:cs typeface="Calibri Light"/>
            </a:endParaRP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1985" y="6401247"/>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6" name="TextBox 2">
            <a:extLst>
              <a:ext uri="{FF2B5EF4-FFF2-40B4-BE49-F238E27FC236}">
                <a16:creationId xmlns:a16="http://schemas.microsoft.com/office/drawing/2014/main" id="{8DB2D3CA-A5E1-78D9-9EE9-F079A09A438F}"/>
              </a:ext>
            </a:extLst>
          </p:cNvPr>
          <p:cNvSpPr txBox="1"/>
          <p:nvPr/>
        </p:nvSpPr>
        <p:spPr>
          <a:xfrm>
            <a:off x="5281638" y="5160034"/>
            <a:ext cx="1429663" cy="892552"/>
          </a:xfrm>
          <a:prstGeom prst="rect">
            <a:avLst/>
          </a:prstGeom>
          <a:noFill/>
        </p:spPr>
        <p:txBody>
          <a:bodyPr wrap="square" lIns="91440" tIns="45720" rIns="91440" bIns="45720" rtlCol="0" anchor="t">
            <a:spAutoFit/>
          </a:bodyPr>
          <a:lstStyle/>
          <a:p>
            <a:pPr algn="ctr"/>
            <a:r>
              <a:rPr lang="es-ES_tradnl" sz="4000">
                <a:ea typeface="+mn-lt"/>
                <a:cs typeface="+mn-lt"/>
                <a:hlinkClick r:id="rId3"/>
              </a:rPr>
              <a:t>LINK</a:t>
            </a:r>
            <a:endParaRPr lang="es-ES_tradnl" sz="4000">
              <a:hlinkClick r:id="rId3"/>
            </a:endParaRPr>
          </a:p>
          <a:p>
            <a:pPr algn="ctr"/>
            <a:endParaRPr lang="es-ES_tradnl" sz="1200">
              <a:solidFill>
                <a:srgbClr val="FF0000"/>
              </a:solidFill>
              <a:cs typeface="Calibri"/>
            </a:endParaRPr>
          </a:p>
        </p:txBody>
      </p:sp>
      <p:pic>
        <p:nvPicPr>
          <p:cNvPr id="3" name="Imagen 3" descr="Código QR&#10;&#10;Descripción generada automáticamente">
            <a:extLst>
              <a:ext uri="{FF2B5EF4-FFF2-40B4-BE49-F238E27FC236}">
                <a16:creationId xmlns:a16="http://schemas.microsoft.com/office/drawing/2014/main" id="{EDBB3559-09D9-7364-A432-468BB3CE7C62}"/>
              </a:ext>
            </a:extLst>
          </p:cNvPr>
          <p:cNvPicPr>
            <a:picLocks noChangeAspect="1"/>
          </p:cNvPicPr>
          <p:nvPr/>
        </p:nvPicPr>
        <p:blipFill>
          <a:blip r:embed="rId4"/>
          <a:stretch>
            <a:fillRect/>
          </a:stretch>
        </p:blipFill>
        <p:spPr>
          <a:xfrm>
            <a:off x="4086225" y="1381036"/>
            <a:ext cx="3832644" cy="3894646"/>
          </a:xfrm>
          <a:prstGeom prst="rect">
            <a:avLst/>
          </a:prstGeom>
        </p:spPr>
      </p:pic>
    </p:spTree>
    <p:extLst>
      <p:ext uri="{BB962C8B-B14F-4D97-AF65-F5344CB8AC3E}">
        <p14:creationId xmlns:p14="http://schemas.microsoft.com/office/powerpoint/2010/main" val="2424577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8587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85468" y="1654787"/>
            <a:ext cx="10800000" cy="1655762"/>
          </a:xfrm>
        </p:spPr>
        <p:txBody>
          <a:bodyPr vert="horz" lIns="91440" tIns="45720" rIns="91440" bIns="45720" rtlCol="0" anchor="t">
            <a:normAutofit/>
          </a:bodyPr>
          <a:lstStyle/>
          <a:p>
            <a:r>
              <a:rPr lang="es-ES" sz="4400"/>
              <a:t>Temas de Sala 2 – Servicio Fijo</a:t>
            </a:r>
            <a:endParaRPr lang="en-US">
              <a:ea typeface="Lato"/>
              <a:cs typeface="Lato"/>
            </a:endParaRPr>
          </a:p>
        </p:txBody>
      </p:sp>
      <p:sp>
        <p:nvSpPr>
          <p:cNvPr id="3" name="Subtitle 5">
            <a:extLst>
              <a:ext uri="{FF2B5EF4-FFF2-40B4-BE49-F238E27FC236}">
                <a16:creationId xmlns:a16="http://schemas.microsoft.com/office/drawing/2014/main" id="{01F06B7A-71FD-46D2-3A0A-BE0EC23D2BBF}"/>
              </a:ext>
            </a:extLst>
          </p:cNvPr>
          <p:cNvSpPr txBox="1">
            <a:spLocks/>
          </p:cNvSpPr>
          <p:nvPr/>
        </p:nvSpPr>
        <p:spPr>
          <a:xfrm>
            <a:off x="2789407" y="3547452"/>
            <a:ext cx="3354264" cy="720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s-AR" sz="2200">
                <a:solidFill>
                  <a:schemeClr val="tx1"/>
                </a:solidFill>
                <a:ea typeface="+mj-lt"/>
                <a:cs typeface="+mj-lt"/>
              </a:rPr>
              <a:t>VCCAP</a:t>
            </a:r>
          </a:p>
        </p:txBody>
      </p:sp>
      <p:sp>
        <p:nvSpPr>
          <p:cNvPr id="6" name="Subtitle 5">
            <a:extLst>
              <a:ext uri="{FF2B5EF4-FFF2-40B4-BE49-F238E27FC236}">
                <a16:creationId xmlns:a16="http://schemas.microsoft.com/office/drawing/2014/main" id="{3CE85503-596F-136A-9C53-96B21A33B47C}"/>
              </a:ext>
            </a:extLst>
          </p:cNvPr>
          <p:cNvSpPr txBox="1">
            <a:spLocks/>
          </p:cNvSpPr>
          <p:nvPr/>
        </p:nvSpPr>
        <p:spPr>
          <a:xfrm>
            <a:off x="6684074" y="3547452"/>
            <a:ext cx="3461031" cy="7200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s-AR" sz="2200">
                <a:solidFill>
                  <a:schemeClr val="tx1"/>
                </a:solidFill>
                <a:ea typeface="+mj-lt"/>
                <a:cs typeface="+mj-lt"/>
              </a:rPr>
              <a:t>INFRACO</a:t>
            </a:r>
          </a:p>
        </p:txBody>
      </p:sp>
      <p:sp>
        <p:nvSpPr>
          <p:cNvPr id="12" name="Subtitle 5">
            <a:extLst>
              <a:ext uri="{FF2B5EF4-FFF2-40B4-BE49-F238E27FC236}">
                <a16:creationId xmlns:a16="http://schemas.microsoft.com/office/drawing/2014/main" id="{20C263B8-5A1E-3BD4-1BD3-CD7665DE8565}"/>
              </a:ext>
            </a:extLst>
          </p:cNvPr>
          <p:cNvSpPr txBox="1">
            <a:spLocks/>
          </p:cNvSpPr>
          <p:nvPr/>
        </p:nvSpPr>
        <p:spPr>
          <a:xfrm>
            <a:off x="2789407" y="4377671"/>
            <a:ext cx="3354264" cy="1116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Font typeface="Arial" panose="020B0604020202020204" pitchFamily="34" charset="0"/>
              <a:buChar char="•"/>
            </a:pPr>
            <a:r>
              <a:rPr lang="es-AR" sz="2200">
                <a:solidFill>
                  <a:schemeClr val="tx1"/>
                </a:solidFill>
                <a:ea typeface="+mj-lt"/>
                <a:cs typeface="+mj-lt"/>
              </a:rPr>
              <a:t>VBNG</a:t>
            </a:r>
          </a:p>
          <a:p>
            <a:pPr marL="571500" indent="-571500">
              <a:buChar char="•"/>
            </a:pPr>
            <a:endParaRPr lang="es-AR" sz="2200">
              <a:solidFill>
                <a:srgbClr val="FFFFFF"/>
              </a:solidFill>
              <a:ea typeface="+mj-lt"/>
              <a:cs typeface="+mj-lt"/>
            </a:endParaRPr>
          </a:p>
          <a:p>
            <a:pPr marL="571500" indent="-571500">
              <a:buChar char="•"/>
            </a:pPr>
            <a:endParaRPr lang="es-AR" sz="2200">
              <a:solidFill>
                <a:srgbClr val="C00000"/>
              </a:solidFill>
              <a:ea typeface="+mj-lt"/>
              <a:cs typeface="+mj-lt"/>
            </a:endParaRPr>
          </a:p>
        </p:txBody>
      </p:sp>
      <p:sp>
        <p:nvSpPr>
          <p:cNvPr id="13" name="Subtitle 5">
            <a:extLst>
              <a:ext uri="{FF2B5EF4-FFF2-40B4-BE49-F238E27FC236}">
                <a16:creationId xmlns:a16="http://schemas.microsoft.com/office/drawing/2014/main" id="{441EB5A4-6A0B-A8EE-902A-258E63B4C504}"/>
              </a:ext>
            </a:extLst>
          </p:cNvPr>
          <p:cNvSpPr txBox="1">
            <a:spLocks/>
          </p:cNvSpPr>
          <p:nvPr/>
        </p:nvSpPr>
        <p:spPr>
          <a:xfrm>
            <a:off x="6684074" y="4377671"/>
            <a:ext cx="3461031" cy="11160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buChar char="•"/>
            </a:pPr>
            <a:r>
              <a:rPr lang="es-AR" sz="2200">
                <a:solidFill>
                  <a:schemeClr val="tx1"/>
                </a:solidFill>
                <a:ea typeface="+mj-lt"/>
                <a:cs typeface="+mj-lt"/>
              </a:rPr>
              <a:t>Optimización diseño planta externa FTTH</a:t>
            </a:r>
          </a:p>
        </p:txBody>
      </p:sp>
    </p:spTree>
    <p:extLst>
      <p:ext uri="{BB962C8B-B14F-4D97-AF65-F5344CB8AC3E}">
        <p14:creationId xmlns:p14="http://schemas.microsoft.com/office/powerpoint/2010/main" val="1167562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592367" y="897220"/>
            <a:ext cx="10984072"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pic>
        <p:nvPicPr>
          <p:cNvPr id="2" name="Imagen 1" descr="Grupo de personas que unen sus manos en el centro de un círculo">
            <a:extLst>
              <a:ext uri="{FF2B5EF4-FFF2-40B4-BE49-F238E27FC236}">
                <a16:creationId xmlns:a16="http://schemas.microsoft.com/office/drawing/2014/main" id="{2169E9CC-F91B-7826-45BE-5264CAFCBD28}"/>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1388" r="17021" b="-1"/>
          <a:stretch/>
        </p:blipFill>
        <p:spPr>
          <a:xfrm>
            <a:off x="615561" y="1094301"/>
            <a:ext cx="5512982" cy="5244897"/>
          </a:xfrm>
          <a:prstGeom prst="rect">
            <a:avLst/>
          </a:prstGeom>
        </p:spPr>
      </p:pic>
      <p:pic>
        <p:nvPicPr>
          <p:cNvPr id="10" name="Imagen 9" descr="Empresarios estrechándose las manos">
            <a:extLst>
              <a:ext uri="{FF2B5EF4-FFF2-40B4-BE49-F238E27FC236}">
                <a16:creationId xmlns:a16="http://schemas.microsoft.com/office/drawing/2014/main" id="{CA7DE6C0-6A15-8E85-CA25-765005EC034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0535" r="1" b="10150"/>
          <a:stretch/>
        </p:blipFill>
        <p:spPr>
          <a:xfrm>
            <a:off x="6194632" y="1094302"/>
            <a:ext cx="5381807" cy="2493518"/>
          </a:xfrm>
          <a:prstGeom prst="rect">
            <a:avLst/>
          </a:prstGeom>
        </p:spPr>
      </p:pic>
      <p:sp>
        <p:nvSpPr>
          <p:cNvPr id="11" name="TextBox 1">
            <a:extLst>
              <a:ext uri="{FF2B5EF4-FFF2-40B4-BE49-F238E27FC236}">
                <a16:creationId xmlns:a16="http://schemas.microsoft.com/office/drawing/2014/main" id="{D63A92C0-2FC1-8A62-0925-A99ECA70CDAA}"/>
              </a:ext>
            </a:extLst>
          </p:cNvPr>
          <p:cNvSpPr txBox="1"/>
          <p:nvPr/>
        </p:nvSpPr>
        <p:spPr>
          <a:xfrm>
            <a:off x="188536" y="227490"/>
            <a:ext cx="7588577" cy="369332"/>
          </a:xfrm>
          <a:prstGeom prst="rect">
            <a:avLst/>
          </a:prstGeom>
          <a:noFill/>
        </p:spPr>
        <p:txBody>
          <a:bodyPr wrap="square" lIns="91440" tIns="45720" rIns="91440" bIns="45720" rtlCol="0" anchor="t">
            <a:spAutoFit/>
          </a:bodyPr>
          <a:lstStyle/>
          <a:p>
            <a:r>
              <a:rPr lang="pt-BR"/>
              <a:t>PRÓXIMOS PASOS Q2 - 2023 </a:t>
            </a:r>
            <a:endParaRPr lang="es-AR" b="1">
              <a:solidFill>
                <a:schemeClr val="bg1"/>
              </a:solidFill>
              <a:highlight>
                <a:srgbClr val="BC3CF9"/>
              </a:highlight>
            </a:endParaRPr>
          </a:p>
        </p:txBody>
      </p:sp>
      <p:grpSp>
        <p:nvGrpSpPr>
          <p:cNvPr id="14" name="Grupo 13">
            <a:extLst>
              <a:ext uri="{FF2B5EF4-FFF2-40B4-BE49-F238E27FC236}">
                <a16:creationId xmlns:a16="http://schemas.microsoft.com/office/drawing/2014/main" id="{936E1393-13C4-EB81-B55B-F77F030C11F1}"/>
              </a:ext>
            </a:extLst>
          </p:cNvPr>
          <p:cNvGrpSpPr/>
          <p:nvPr/>
        </p:nvGrpSpPr>
        <p:grpSpPr>
          <a:xfrm>
            <a:off x="7429463" y="4023971"/>
            <a:ext cx="3326520" cy="2305368"/>
            <a:chOff x="1666567" y="624111"/>
            <a:chExt cx="3613356" cy="2504152"/>
          </a:xfrm>
        </p:grpSpPr>
        <p:sp>
          <p:nvSpPr>
            <p:cNvPr id="15" name="Forma libre: forma 14">
              <a:extLst>
                <a:ext uri="{FF2B5EF4-FFF2-40B4-BE49-F238E27FC236}">
                  <a16:creationId xmlns:a16="http://schemas.microsoft.com/office/drawing/2014/main" id="{18A72256-6342-D55A-DC7E-329E9C42B5D1}"/>
                </a:ext>
              </a:extLst>
            </p:cNvPr>
            <p:cNvSpPr/>
            <p:nvPr/>
          </p:nvSpPr>
          <p:spPr>
            <a:xfrm>
              <a:off x="1666567" y="118978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headEnd type="oval"/>
              <a:tailEnd type="none"/>
              <a:extLst>
                <a:ext uri="{C807C97D-BFC1-408E-A445-0C87EB9F89A2}">
                  <ask:lineSketchStyleProps xmlns:ask="http://schemas.microsoft.com/office/drawing/2018/sketchyshapes" sd="1219033472">
                    <a:custGeom>
                      <a:avLst/>
                      <a:gdLst>
                        <a:gd name="connsiteX0" fmla="*/ 0 w 1527464"/>
                        <a:gd name="connsiteY0" fmla="*/ 1299059 h 1299059"/>
                        <a:gd name="connsiteX1" fmla="*/ 729016 w 1527464"/>
                        <a:gd name="connsiteY1" fmla="*/ 923015 h 1299059"/>
                        <a:gd name="connsiteX2" fmla="*/ 786875 w 1527464"/>
                        <a:gd name="connsiteY2" fmla="*/ 273486 h 1299059"/>
                        <a:gd name="connsiteX3" fmla="*/ 1527464 w 1527464"/>
                        <a:gd name="connsiteY3" fmla="*/ 0 h 1299059"/>
                      </a:gdLst>
                      <a:ahLst/>
                      <a:cxnLst>
                        <a:cxn ang="0">
                          <a:pos x="connsiteX0" y="connsiteY0"/>
                        </a:cxn>
                        <a:cxn ang="0">
                          <a:pos x="connsiteX1" y="connsiteY1"/>
                        </a:cxn>
                        <a:cxn ang="0">
                          <a:pos x="connsiteX2" y="connsiteY2"/>
                        </a:cxn>
                        <a:cxn ang="0">
                          <a:pos x="connsiteX3" y="connsiteY3"/>
                        </a:cxn>
                      </a:cxnLst>
                      <a:rect l="l" t="t" r="r" b="b"/>
                      <a:pathLst>
                        <a:path w="1527464" h="1299059" extrusionOk="0">
                          <a:moveTo>
                            <a:pt x="0" y="1299059"/>
                          </a:moveTo>
                          <a:cubicBezTo>
                            <a:pt x="281607" y="1185813"/>
                            <a:pt x="581902" y="1099937"/>
                            <a:pt x="729016" y="923015"/>
                          </a:cubicBezTo>
                          <a:cubicBezTo>
                            <a:pt x="904086" y="761333"/>
                            <a:pt x="642641" y="427677"/>
                            <a:pt x="786875" y="273486"/>
                          </a:cubicBezTo>
                          <a:cubicBezTo>
                            <a:pt x="881752" y="156952"/>
                            <a:pt x="1220226" y="79063"/>
                            <a:pt x="1527464"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Forma libre: forma 15">
              <a:extLst>
                <a:ext uri="{FF2B5EF4-FFF2-40B4-BE49-F238E27FC236}">
                  <a16:creationId xmlns:a16="http://schemas.microsoft.com/office/drawing/2014/main" id="{EB5389A6-C42E-E637-71C4-6012178BAD80}"/>
                </a:ext>
              </a:extLst>
            </p:cNvPr>
            <p:cNvSpPr/>
            <p:nvPr/>
          </p:nvSpPr>
          <p:spPr>
            <a:xfrm>
              <a:off x="3000610" y="62411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7" name="Title 1">
            <a:extLst>
              <a:ext uri="{FF2B5EF4-FFF2-40B4-BE49-F238E27FC236}">
                <a16:creationId xmlns:a16="http://schemas.microsoft.com/office/drawing/2014/main" id="{48991594-CA1D-050B-809C-00A0A05D843D}"/>
              </a:ext>
            </a:extLst>
          </p:cNvPr>
          <p:cNvSpPr>
            <a:spLocks noGrp="1"/>
          </p:cNvSpPr>
          <p:nvPr>
            <p:ph type="ctrTitle"/>
          </p:nvPr>
        </p:nvSpPr>
        <p:spPr>
          <a:xfrm>
            <a:off x="6458193" y="4139154"/>
            <a:ext cx="7449798" cy="1646957"/>
          </a:xfrm>
        </p:spPr>
        <p:txBody>
          <a:bodyPr>
            <a:normAutofit/>
          </a:bodyPr>
          <a:lstStyle/>
          <a:p>
            <a:pPr algn="l"/>
            <a:r>
              <a:rPr lang="en-US">
                <a:latin typeface="72 Black" panose="020B0A04030603020204" pitchFamily="34" charset="0"/>
                <a:cs typeface="72 Black" panose="020B0A04030603020204" pitchFamily="34" charset="0"/>
              </a:rPr>
              <a:t>TECNOLOGÍA</a:t>
            </a:r>
            <a:br>
              <a:rPr lang="en-US">
                <a:latin typeface="72 Black" panose="020B0A04030603020204" pitchFamily="34" charset="0"/>
                <a:cs typeface="72 Black" panose="020B0A04030603020204" pitchFamily="34" charset="0"/>
              </a:rPr>
            </a:br>
            <a:r>
              <a:rPr lang="en-US" sz="4000">
                <a:latin typeface="72 Black" panose="020B0A04030603020204" pitchFamily="34" charset="0"/>
                <a:cs typeface="72 Black" panose="020B0A04030603020204" pitchFamily="34" charset="0"/>
              </a:rPr>
              <a:t>de Redes y servicios</a:t>
            </a:r>
            <a:endParaRPr lang="es-AR"/>
          </a:p>
        </p:txBody>
      </p:sp>
    </p:spTree>
    <p:extLst>
      <p:ext uri="{BB962C8B-B14F-4D97-AF65-F5344CB8AC3E}">
        <p14:creationId xmlns:p14="http://schemas.microsoft.com/office/powerpoint/2010/main" val="573579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596470" y="-185147"/>
            <a:ext cx="10800000" cy="2387600"/>
          </a:xfrm>
        </p:spPr>
        <p:txBody>
          <a:bodyPr>
            <a:normAutofit/>
          </a:bodyPr>
          <a:lstStyle/>
          <a:p>
            <a:r>
              <a:rPr lang="en-US" err="1"/>
              <a:t>Encuesta</a:t>
            </a:r>
            <a:br>
              <a:rPr lang="en-US"/>
            </a:br>
            <a:endParaRPr lang="es-AR">
              <a:cs typeface="Calibri Light"/>
            </a:endParaRP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1985" y="6401247"/>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6" name="TextBox 2">
            <a:extLst>
              <a:ext uri="{FF2B5EF4-FFF2-40B4-BE49-F238E27FC236}">
                <a16:creationId xmlns:a16="http://schemas.microsoft.com/office/drawing/2014/main" id="{8DB2D3CA-A5E1-78D9-9EE9-F079A09A438F}"/>
              </a:ext>
            </a:extLst>
          </p:cNvPr>
          <p:cNvSpPr txBox="1"/>
          <p:nvPr/>
        </p:nvSpPr>
        <p:spPr>
          <a:xfrm>
            <a:off x="5281638" y="5160034"/>
            <a:ext cx="1429663" cy="892552"/>
          </a:xfrm>
          <a:prstGeom prst="rect">
            <a:avLst/>
          </a:prstGeom>
          <a:noFill/>
        </p:spPr>
        <p:txBody>
          <a:bodyPr wrap="square" lIns="91440" tIns="45720" rIns="91440" bIns="45720" rtlCol="0" anchor="t">
            <a:spAutoFit/>
          </a:bodyPr>
          <a:lstStyle/>
          <a:p>
            <a:pPr algn="ctr"/>
            <a:r>
              <a:rPr lang="es-ES_tradnl" sz="4000">
                <a:ea typeface="+mn-lt"/>
                <a:cs typeface="+mn-lt"/>
                <a:hlinkClick r:id="rId3"/>
              </a:rPr>
              <a:t>LINK</a:t>
            </a:r>
            <a:endParaRPr lang="es-ES_tradnl" sz="4000">
              <a:hlinkClick r:id="rId3"/>
            </a:endParaRPr>
          </a:p>
          <a:p>
            <a:pPr algn="ctr"/>
            <a:endParaRPr lang="es-ES_tradnl" sz="1200">
              <a:solidFill>
                <a:srgbClr val="FF0000"/>
              </a:solidFill>
              <a:cs typeface="Calibri"/>
            </a:endParaRPr>
          </a:p>
        </p:txBody>
      </p:sp>
      <p:pic>
        <p:nvPicPr>
          <p:cNvPr id="3" name="Imagen 3" descr="Código QR&#10;&#10;Descripción generada automáticamente">
            <a:extLst>
              <a:ext uri="{FF2B5EF4-FFF2-40B4-BE49-F238E27FC236}">
                <a16:creationId xmlns:a16="http://schemas.microsoft.com/office/drawing/2014/main" id="{EDBB3559-09D9-7364-A432-468BB3CE7C62}"/>
              </a:ext>
            </a:extLst>
          </p:cNvPr>
          <p:cNvPicPr>
            <a:picLocks noChangeAspect="1"/>
          </p:cNvPicPr>
          <p:nvPr/>
        </p:nvPicPr>
        <p:blipFill>
          <a:blip r:embed="rId4"/>
          <a:stretch>
            <a:fillRect/>
          </a:stretch>
        </p:blipFill>
        <p:spPr>
          <a:xfrm>
            <a:off x="4086225" y="1381036"/>
            <a:ext cx="3832644" cy="3894646"/>
          </a:xfrm>
          <a:prstGeom prst="rect">
            <a:avLst/>
          </a:prstGeom>
        </p:spPr>
      </p:pic>
    </p:spTree>
    <p:extLst>
      <p:ext uri="{BB962C8B-B14F-4D97-AF65-F5344CB8AC3E}">
        <p14:creationId xmlns:p14="http://schemas.microsoft.com/office/powerpoint/2010/main" val="104863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8587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85468" y="1654787"/>
            <a:ext cx="10800000" cy="1655762"/>
          </a:xfrm>
        </p:spPr>
        <p:txBody>
          <a:bodyPr vert="horz" lIns="91440" tIns="45720" rIns="91440" bIns="45720" rtlCol="0" anchor="t">
            <a:normAutofit/>
          </a:bodyPr>
          <a:lstStyle/>
          <a:p>
            <a:r>
              <a:rPr lang="es-ES" sz="4400"/>
              <a:t>Temas de Sala 3 – Plataformas</a:t>
            </a:r>
            <a:endParaRPr lang="en-US">
              <a:ea typeface="Lato"/>
              <a:cs typeface="Lato"/>
            </a:endParaRPr>
          </a:p>
        </p:txBody>
      </p:sp>
      <p:sp>
        <p:nvSpPr>
          <p:cNvPr id="4" name="CuadroTexto 3">
            <a:extLst>
              <a:ext uri="{FF2B5EF4-FFF2-40B4-BE49-F238E27FC236}">
                <a16:creationId xmlns:a16="http://schemas.microsoft.com/office/drawing/2014/main" id="{36615ACF-0AB3-A0DC-4524-4137D296CA11}"/>
              </a:ext>
            </a:extLst>
          </p:cNvPr>
          <p:cNvSpPr txBox="1"/>
          <p:nvPr/>
        </p:nvSpPr>
        <p:spPr>
          <a:xfrm>
            <a:off x="82063" y="6488668"/>
            <a:ext cx="6094324" cy="261610"/>
          </a:xfrm>
          <a:prstGeom prst="rect">
            <a:avLst/>
          </a:prstGeom>
          <a:noFill/>
        </p:spPr>
        <p:txBody>
          <a:bodyPr wrap="square" lIns="91440" tIns="45720" rIns="91440" bIns="45720" anchor="t">
            <a:spAutoFit/>
          </a:bodyPr>
          <a:lstStyle/>
          <a:p>
            <a:r>
              <a:rPr lang="es-AR" sz="1100" b="1">
                <a:ea typeface="+mn-lt"/>
                <a:cs typeface="+mn-lt"/>
              </a:rPr>
              <a:t>Presentadores: Equipo IDTT (Guillermo, Ricardo)</a:t>
            </a:r>
            <a:endParaRPr lang="en-US"/>
          </a:p>
        </p:txBody>
      </p:sp>
      <p:sp>
        <p:nvSpPr>
          <p:cNvPr id="6" name="Subtitle 5">
            <a:extLst>
              <a:ext uri="{FF2B5EF4-FFF2-40B4-BE49-F238E27FC236}">
                <a16:creationId xmlns:a16="http://schemas.microsoft.com/office/drawing/2014/main" id="{3CE85503-596F-136A-9C53-96B21A33B47C}"/>
              </a:ext>
            </a:extLst>
          </p:cNvPr>
          <p:cNvSpPr txBox="1">
            <a:spLocks/>
          </p:cNvSpPr>
          <p:nvPr/>
        </p:nvSpPr>
        <p:spPr>
          <a:xfrm>
            <a:off x="1591909" y="3346603"/>
            <a:ext cx="3313547" cy="953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nSpc>
                <a:spcPct val="100000"/>
              </a:lnSpc>
              <a:spcBef>
                <a:spcPts val="0"/>
              </a:spcBef>
              <a:buFont typeface="Arial,Sans-Serif" panose="020B0604020202020204" pitchFamily="34" charset="0"/>
              <a:buChar char="•"/>
            </a:pPr>
            <a:r>
              <a:rPr lang="en-US" sz="2200">
                <a:solidFill>
                  <a:schemeClr val="tx1"/>
                </a:solidFill>
                <a:ea typeface="+mj-lt"/>
                <a:cs typeface="+mj-lt"/>
              </a:rPr>
              <a:t>  </a:t>
            </a:r>
            <a:r>
              <a:rPr lang="en-US" sz="2200" err="1">
                <a:solidFill>
                  <a:schemeClr val="tx1"/>
                </a:solidFill>
                <a:ea typeface="+mj-lt"/>
                <a:cs typeface="+mj-lt"/>
              </a:rPr>
              <a:t>Solución</a:t>
            </a:r>
            <a:r>
              <a:rPr lang="en-US" sz="2200">
                <a:solidFill>
                  <a:srgbClr val="BC3CF9"/>
                </a:solidFill>
                <a:latin typeface="Calibri"/>
                <a:ea typeface="+mj-lt"/>
                <a:cs typeface="Calibri"/>
              </a:rPr>
              <a:t> </a:t>
            </a:r>
            <a:r>
              <a:rPr lang="en-US" sz="2200">
                <a:solidFill>
                  <a:schemeClr val="tx1"/>
                </a:solidFill>
                <a:ea typeface="+mj-lt"/>
                <a:cs typeface="+mj-lt"/>
              </a:rPr>
              <a:t>VIC </a:t>
            </a:r>
            <a:r>
              <a:rPr lang="en-US" sz="2200">
                <a:solidFill>
                  <a:srgbClr val="BC3CF9"/>
                </a:solidFill>
                <a:latin typeface="Calibri"/>
                <a:ea typeface="+mj-lt"/>
                <a:cs typeface="Calibri"/>
              </a:rPr>
              <a:t>(</a:t>
            </a:r>
            <a:r>
              <a:rPr lang="es-AR" sz="2200">
                <a:solidFill>
                  <a:srgbClr val="BC3CF9"/>
                </a:solidFill>
                <a:latin typeface="Calibri"/>
                <a:ea typeface="+mj-lt"/>
                <a:cs typeface="Calibri"/>
              </a:rPr>
              <a:t>Integración </a:t>
            </a:r>
            <a:r>
              <a:rPr lang="es-AR" sz="2200" err="1">
                <a:solidFill>
                  <a:srgbClr val="BC3CF9"/>
                </a:solidFill>
                <a:latin typeface="Calibri"/>
                <a:ea typeface="+mj-lt"/>
                <a:cs typeface="Calibri"/>
              </a:rPr>
              <a:t>Senteos</a:t>
            </a:r>
            <a:r>
              <a:rPr lang="es-AR" sz="2200">
                <a:solidFill>
                  <a:srgbClr val="BC3CF9"/>
                </a:solidFill>
                <a:latin typeface="Calibri"/>
                <a:ea typeface="+mj-lt"/>
                <a:cs typeface="Calibri"/>
              </a:rPr>
              <a:t>-GCV)</a:t>
            </a:r>
            <a:endParaRPr lang="en-US" sz="2200">
              <a:solidFill>
                <a:srgbClr val="BC3CF9"/>
              </a:solidFill>
              <a:latin typeface="Calibri"/>
              <a:cs typeface="Calibri"/>
            </a:endParaRPr>
          </a:p>
          <a:p>
            <a:pPr marL="571500" indent="-571500">
              <a:buChar char="•"/>
            </a:pPr>
            <a:endParaRPr lang="es-AR" sz="2200">
              <a:solidFill>
                <a:schemeClr val="tx1"/>
              </a:solidFill>
              <a:ea typeface="+mj-lt"/>
              <a:cs typeface="+mj-lt"/>
            </a:endParaRPr>
          </a:p>
        </p:txBody>
      </p:sp>
      <p:sp>
        <p:nvSpPr>
          <p:cNvPr id="12" name="Subtitle 5">
            <a:extLst>
              <a:ext uri="{FF2B5EF4-FFF2-40B4-BE49-F238E27FC236}">
                <a16:creationId xmlns:a16="http://schemas.microsoft.com/office/drawing/2014/main" id="{20C263B8-5A1E-3BD4-1BD3-CD7665DE8565}"/>
              </a:ext>
            </a:extLst>
          </p:cNvPr>
          <p:cNvSpPr txBox="1">
            <a:spLocks/>
          </p:cNvSpPr>
          <p:nvPr/>
        </p:nvSpPr>
        <p:spPr>
          <a:xfrm>
            <a:off x="6816662" y="3402532"/>
            <a:ext cx="3354264" cy="1116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har char="•"/>
            </a:pPr>
            <a:r>
              <a:rPr lang="en-US" sz="2200">
                <a:solidFill>
                  <a:schemeClr val="tx1"/>
                </a:solidFill>
                <a:ea typeface="+mj-lt"/>
                <a:cs typeface="+mj-lt"/>
              </a:rPr>
              <a:t>DNS</a:t>
            </a:r>
            <a:r>
              <a:rPr lang="en-US" sz="2200">
                <a:solidFill>
                  <a:srgbClr val="BC3CF9"/>
                </a:solidFill>
                <a:latin typeface="Calibri"/>
                <a:ea typeface="+mj-lt"/>
                <a:cs typeface="Calibri"/>
              </a:rPr>
              <a:t> </a:t>
            </a:r>
            <a:r>
              <a:rPr lang="en-US" sz="2200">
                <a:solidFill>
                  <a:schemeClr val="tx1"/>
                </a:solidFill>
                <a:ea typeface="+mj-lt"/>
                <a:cs typeface="+mj-lt"/>
              </a:rPr>
              <a:t>Anycast</a:t>
            </a:r>
            <a:endParaRPr lang="es-ES" sz="2200">
              <a:solidFill>
                <a:schemeClr val="tx1"/>
              </a:solidFill>
              <a:ea typeface="+mj-lt"/>
              <a:cs typeface="+mj-lt"/>
            </a:endParaRPr>
          </a:p>
          <a:p>
            <a:pPr marL="571500" indent="-571500">
              <a:buChar char="•"/>
            </a:pPr>
            <a:endParaRPr lang="es-AR" sz="2200">
              <a:solidFill>
                <a:srgbClr val="FFFFFF"/>
              </a:solidFill>
              <a:ea typeface="+mj-lt"/>
              <a:cs typeface="+mj-lt"/>
            </a:endParaRPr>
          </a:p>
          <a:p>
            <a:pPr marL="571500" indent="-571500">
              <a:buChar char="•"/>
            </a:pPr>
            <a:endParaRPr lang="es-AR" sz="2200">
              <a:solidFill>
                <a:srgbClr val="C00000"/>
              </a:solidFill>
              <a:ea typeface="+mj-lt"/>
              <a:cs typeface="+mj-lt"/>
            </a:endParaRPr>
          </a:p>
        </p:txBody>
      </p:sp>
      <p:sp>
        <p:nvSpPr>
          <p:cNvPr id="5" name="Rectángulo redondeado 5">
            <a:extLst>
              <a:ext uri="{FF2B5EF4-FFF2-40B4-BE49-F238E27FC236}">
                <a16:creationId xmlns:a16="http://schemas.microsoft.com/office/drawing/2014/main" id="{E350B37F-8E88-01BA-7C42-287F1C194FBE}"/>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spTree>
    <p:extLst>
      <p:ext uri="{BB962C8B-B14F-4D97-AF65-F5344CB8AC3E}">
        <p14:creationId xmlns:p14="http://schemas.microsoft.com/office/powerpoint/2010/main" val="2553262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8444" y="86320"/>
            <a:ext cx="11135043" cy="446276"/>
          </a:xfrm>
          <a:prstGeom prst="rect">
            <a:avLst/>
          </a:prstGeom>
          <a:noFill/>
        </p:spPr>
        <p:txBody>
          <a:bodyPr wrap="square" lIns="91440" tIns="45720" rIns="91440" bIns="45720" rtlCol="0" anchor="t">
            <a:spAutoFit/>
          </a:bodyPr>
          <a:lstStyle/>
          <a:p>
            <a:r>
              <a:rPr lang="es-AR" sz="2300"/>
              <a:t>Iniciativa IoT B2B | Industrias I&amp;U| Integración de </a:t>
            </a:r>
            <a:r>
              <a:rPr lang="es-AR" sz="2300" err="1"/>
              <a:t>Senteos</a:t>
            </a:r>
            <a:r>
              <a:rPr lang="es-AR" sz="2300"/>
              <a:t> con una API de Inferencia (GCV)</a:t>
            </a:r>
            <a:endParaRPr lang="es-AR" sz="2300" b="1">
              <a:highlight>
                <a:srgbClr val="BC3CF9"/>
              </a:highlight>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8" name="Imagen 7">
            <a:extLst>
              <a:ext uri="{FF2B5EF4-FFF2-40B4-BE49-F238E27FC236}">
                <a16:creationId xmlns:a16="http://schemas.microsoft.com/office/drawing/2014/main" id="{0AD463E5-4A6A-ED91-2823-37D3B51C6E79}"/>
              </a:ext>
            </a:extLst>
          </p:cNvPr>
          <p:cNvPicPr>
            <a:picLocks noChangeAspect="1"/>
          </p:cNvPicPr>
          <p:nvPr/>
        </p:nvPicPr>
        <p:blipFill>
          <a:blip r:embed="rId3"/>
          <a:stretch>
            <a:fillRect/>
          </a:stretch>
        </p:blipFill>
        <p:spPr>
          <a:xfrm>
            <a:off x="4002722" y="719052"/>
            <a:ext cx="4011168" cy="2129173"/>
          </a:xfrm>
          <a:prstGeom prst="rect">
            <a:avLst/>
          </a:prstGeom>
        </p:spPr>
      </p:pic>
      <p:pic>
        <p:nvPicPr>
          <p:cNvPr id="10" name="Imagen 9">
            <a:extLst>
              <a:ext uri="{FF2B5EF4-FFF2-40B4-BE49-F238E27FC236}">
                <a16:creationId xmlns:a16="http://schemas.microsoft.com/office/drawing/2014/main" id="{5B1F9912-830E-BC88-8A32-1210DED49D0F}"/>
              </a:ext>
            </a:extLst>
          </p:cNvPr>
          <p:cNvPicPr>
            <a:picLocks noChangeAspect="1"/>
          </p:cNvPicPr>
          <p:nvPr/>
        </p:nvPicPr>
        <p:blipFill>
          <a:blip r:embed="rId4"/>
          <a:stretch>
            <a:fillRect/>
          </a:stretch>
        </p:blipFill>
        <p:spPr>
          <a:xfrm>
            <a:off x="4002722" y="2848222"/>
            <a:ext cx="3984210" cy="2171707"/>
          </a:xfrm>
          <a:prstGeom prst="rect">
            <a:avLst/>
          </a:prstGeom>
        </p:spPr>
      </p:pic>
      <p:pic>
        <p:nvPicPr>
          <p:cNvPr id="11" name="Picture 2" descr="Bioestimulación para incremento de cuajado y amarre de frutos en aguacate -  Redagrícola Colombia">
            <a:extLst>
              <a:ext uri="{FF2B5EF4-FFF2-40B4-BE49-F238E27FC236}">
                <a16:creationId xmlns:a16="http://schemas.microsoft.com/office/drawing/2014/main" id="{0064D45D-D8F3-4261-E049-C120CF405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2721" y="5019932"/>
            <a:ext cx="4002722" cy="18380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ENTISCO PLANTA | El arbusto con frutos rojos que quedará perfecto en tu  terraza o jardín">
            <a:extLst>
              <a:ext uri="{FF2B5EF4-FFF2-40B4-BE49-F238E27FC236}">
                <a16:creationId xmlns:a16="http://schemas.microsoft.com/office/drawing/2014/main" id="{B74E7169-7061-7112-24AE-CBBC390709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3889" y="5019932"/>
            <a:ext cx="4169665" cy="18198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issan Autogen Service Postventa Oficial Nissan">
            <a:extLst>
              <a:ext uri="{FF2B5EF4-FFF2-40B4-BE49-F238E27FC236}">
                <a16:creationId xmlns:a16="http://schemas.microsoft.com/office/drawing/2014/main" id="{A5A6415D-5150-A70B-2C09-CE012DA5F3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2335" y="719052"/>
            <a:ext cx="4169665" cy="2171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Nissan Red Oficial">
            <a:extLst>
              <a:ext uri="{FF2B5EF4-FFF2-40B4-BE49-F238E27FC236}">
                <a16:creationId xmlns:a16="http://schemas.microsoft.com/office/drawing/2014/main" id="{075CAB8A-F8EF-2B38-59B6-BFCB3FB49A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3889" y="2848226"/>
            <a:ext cx="4169665" cy="22426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hoppings.com.ar - Los mejores Shopping de Buenos Aires">
            <a:extLst>
              <a:ext uri="{FF2B5EF4-FFF2-40B4-BE49-F238E27FC236}">
                <a16:creationId xmlns:a16="http://schemas.microsoft.com/office/drawing/2014/main" id="{07D4486B-CB42-8F3B-1B08-1986648B77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70" y="5019929"/>
            <a:ext cx="4011168" cy="183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Principio de incendio en uno de los shoppings de Rosario - Notife">
            <a:extLst>
              <a:ext uri="{FF2B5EF4-FFF2-40B4-BE49-F238E27FC236}">
                <a16:creationId xmlns:a16="http://schemas.microsoft.com/office/drawing/2014/main" id="{C442BF5C-2BA4-C8BB-ED6F-E90258F18C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5" y="2848222"/>
            <a:ext cx="3958874" cy="2171707"/>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EF3EB240-0E46-405C-3027-5E835A3C2B03}"/>
              </a:ext>
            </a:extLst>
          </p:cNvPr>
          <p:cNvSpPr txBox="1"/>
          <p:nvPr/>
        </p:nvSpPr>
        <p:spPr>
          <a:xfrm>
            <a:off x="127156" y="1259522"/>
            <a:ext cx="372145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000" i="1">
                <a:cs typeface="Calibri"/>
              </a:rPr>
              <a:t>Casos de Uso</a:t>
            </a:r>
            <a:endParaRPr lang="es-ES" sz="5000" i="1"/>
          </a:p>
        </p:txBody>
      </p:sp>
    </p:spTree>
    <p:extLst>
      <p:ext uri="{BB962C8B-B14F-4D97-AF65-F5344CB8AC3E}">
        <p14:creationId xmlns:p14="http://schemas.microsoft.com/office/powerpoint/2010/main" val="3638356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570420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6" name="Imagen 5">
            <a:extLst>
              <a:ext uri="{FF2B5EF4-FFF2-40B4-BE49-F238E27FC236}">
                <a16:creationId xmlns:a16="http://schemas.microsoft.com/office/drawing/2014/main" id="{8E6F5A94-38E6-36B4-6257-1C05E86A75A2}"/>
              </a:ext>
            </a:extLst>
          </p:cNvPr>
          <p:cNvPicPr>
            <a:picLocks noChangeAspect="1"/>
          </p:cNvPicPr>
          <p:nvPr/>
        </p:nvPicPr>
        <p:blipFill>
          <a:blip r:embed="rId3"/>
          <a:stretch>
            <a:fillRect/>
          </a:stretch>
        </p:blipFill>
        <p:spPr>
          <a:xfrm>
            <a:off x="0" y="921926"/>
            <a:ext cx="12192000" cy="4619081"/>
          </a:xfrm>
          <a:prstGeom prst="rect">
            <a:avLst/>
          </a:prstGeom>
        </p:spPr>
      </p:pic>
      <p:sp>
        <p:nvSpPr>
          <p:cNvPr id="3" name="TextBox 1">
            <a:extLst>
              <a:ext uri="{FF2B5EF4-FFF2-40B4-BE49-F238E27FC236}">
                <a16:creationId xmlns:a16="http://schemas.microsoft.com/office/drawing/2014/main" id="{65B2D095-3C38-9CA2-B17B-6007132DD92E}"/>
              </a:ext>
            </a:extLst>
          </p:cNvPr>
          <p:cNvSpPr txBox="1"/>
          <p:nvPr/>
        </p:nvSpPr>
        <p:spPr>
          <a:xfrm>
            <a:off x="62333" y="288117"/>
            <a:ext cx="11135043" cy="446276"/>
          </a:xfrm>
          <a:prstGeom prst="rect">
            <a:avLst/>
          </a:prstGeom>
          <a:noFill/>
        </p:spPr>
        <p:txBody>
          <a:bodyPr wrap="square" lIns="91440" tIns="45720" rIns="91440" bIns="45720" rtlCol="0" anchor="t">
            <a:spAutoFit/>
          </a:bodyPr>
          <a:lstStyle/>
          <a:p>
            <a:r>
              <a:rPr lang="es-AR" sz="2300"/>
              <a:t>Iniciativa IoT B2B | Industrias I&amp;U| Integración de </a:t>
            </a:r>
            <a:r>
              <a:rPr lang="es-AR" sz="2300" err="1"/>
              <a:t>Senteos</a:t>
            </a:r>
            <a:r>
              <a:rPr lang="es-AR" sz="2300"/>
              <a:t> con una API de Inferencia (GCV)</a:t>
            </a:r>
            <a:endParaRPr lang="es-AR" sz="2300" b="1">
              <a:highlight>
                <a:srgbClr val="BC3CF9"/>
              </a:highlight>
            </a:endParaRPr>
          </a:p>
        </p:txBody>
      </p:sp>
    </p:spTree>
    <p:extLst>
      <p:ext uri="{BB962C8B-B14F-4D97-AF65-F5344CB8AC3E}">
        <p14:creationId xmlns:p14="http://schemas.microsoft.com/office/powerpoint/2010/main" val="263348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971086" y="5735193"/>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17" name="Imagen 16">
            <a:extLst>
              <a:ext uri="{FF2B5EF4-FFF2-40B4-BE49-F238E27FC236}">
                <a16:creationId xmlns:a16="http://schemas.microsoft.com/office/drawing/2014/main" id="{BFCC9897-D920-7840-5950-9D2B89E4AFE9}"/>
              </a:ext>
            </a:extLst>
          </p:cNvPr>
          <p:cNvPicPr>
            <a:picLocks noChangeAspect="1"/>
          </p:cNvPicPr>
          <p:nvPr/>
        </p:nvPicPr>
        <p:blipFill>
          <a:blip r:embed="rId3"/>
          <a:stretch>
            <a:fillRect/>
          </a:stretch>
        </p:blipFill>
        <p:spPr>
          <a:xfrm>
            <a:off x="0" y="1668906"/>
            <a:ext cx="12192000" cy="3880994"/>
          </a:xfrm>
          <a:prstGeom prst="rect">
            <a:avLst/>
          </a:prstGeom>
        </p:spPr>
      </p:pic>
      <p:sp>
        <p:nvSpPr>
          <p:cNvPr id="3" name="TextBox 1">
            <a:extLst>
              <a:ext uri="{FF2B5EF4-FFF2-40B4-BE49-F238E27FC236}">
                <a16:creationId xmlns:a16="http://schemas.microsoft.com/office/drawing/2014/main" id="{0AC2FAF6-CD5E-145B-414D-762987F4CBD0}"/>
              </a:ext>
            </a:extLst>
          </p:cNvPr>
          <p:cNvSpPr txBox="1"/>
          <p:nvPr/>
        </p:nvSpPr>
        <p:spPr>
          <a:xfrm>
            <a:off x="62333" y="288117"/>
            <a:ext cx="11135043" cy="446276"/>
          </a:xfrm>
          <a:prstGeom prst="rect">
            <a:avLst/>
          </a:prstGeom>
          <a:noFill/>
        </p:spPr>
        <p:txBody>
          <a:bodyPr wrap="square" lIns="91440" tIns="45720" rIns="91440" bIns="45720" rtlCol="0" anchor="t">
            <a:spAutoFit/>
          </a:bodyPr>
          <a:lstStyle/>
          <a:p>
            <a:r>
              <a:rPr lang="es-AR" sz="2300"/>
              <a:t>Iniciativa IoT B2B | Industrias I&amp;U| Integración de </a:t>
            </a:r>
            <a:r>
              <a:rPr lang="es-AR" sz="2300" err="1"/>
              <a:t>Senteos</a:t>
            </a:r>
            <a:r>
              <a:rPr lang="es-AR" sz="2300"/>
              <a:t> con una API de Inferencia (GCV)</a:t>
            </a:r>
            <a:endParaRPr lang="es-AR" sz="2300" b="1">
              <a:highlight>
                <a:srgbClr val="BC3CF9"/>
              </a:highlight>
            </a:endParaRPr>
          </a:p>
        </p:txBody>
      </p:sp>
      <p:sp>
        <p:nvSpPr>
          <p:cNvPr id="4" name="CuadroTexto 3">
            <a:extLst>
              <a:ext uri="{FF2B5EF4-FFF2-40B4-BE49-F238E27FC236}">
                <a16:creationId xmlns:a16="http://schemas.microsoft.com/office/drawing/2014/main" id="{358EEF79-468E-946B-44B8-C959B8632DAD}"/>
              </a:ext>
            </a:extLst>
          </p:cNvPr>
          <p:cNvSpPr txBox="1"/>
          <p:nvPr/>
        </p:nvSpPr>
        <p:spPr>
          <a:xfrm>
            <a:off x="62333" y="1122806"/>
            <a:ext cx="754481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AR"/>
            </a:defPPr>
            <a:lvl1pPr>
              <a:defRPr sz="2500" b="1" i="1" u="sng">
                <a:cs typeface="Calibri"/>
              </a:defRPr>
            </a:lvl1pPr>
          </a:lstStyle>
          <a:p>
            <a:r>
              <a:rPr lang="es-ES"/>
              <a:t>Caso I: Integración Directa</a:t>
            </a:r>
          </a:p>
        </p:txBody>
      </p:sp>
    </p:spTree>
    <p:extLst>
      <p:ext uri="{BB962C8B-B14F-4D97-AF65-F5344CB8AC3E}">
        <p14:creationId xmlns:p14="http://schemas.microsoft.com/office/powerpoint/2010/main" val="11971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ounded Rectangle 124">
            <a:extLst>
              <a:ext uri="{FF2B5EF4-FFF2-40B4-BE49-F238E27FC236}">
                <a16:creationId xmlns:a16="http://schemas.microsoft.com/office/drawing/2014/main" id="{C2361A57-751A-97F7-E430-CF1806A4B0E0}"/>
              </a:ext>
            </a:extLst>
          </p:cNvPr>
          <p:cNvSpPr/>
          <p:nvPr/>
        </p:nvSpPr>
        <p:spPr>
          <a:xfrm>
            <a:off x="138082" y="738249"/>
            <a:ext cx="11915836" cy="5580529"/>
          </a:xfrm>
          <a:prstGeom prst="roundRect">
            <a:avLst>
              <a:gd name="adj" fmla="val 461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Imagen 68">
            <a:extLst>
              <a:ext uri="{FF2B5EF4-FFF2-40B4-BE49-F238E27FC236}">
                <a16:creationId xmlns:a16="http://schemas.microsoft.com/office/drawing/2014/main" id="{4F9F48D2-12DB-7B22-BAC4-45BD8B1D64B1}"/>
              </a:ext>
            </a:extLst>
          </p:cNvPr>
          <p:cNvPicPr>
            <a:picLocks noChangeAspect="1"/>
          </p:cNvPicPr>
          <p:nvPr/>
        </p:nvPicPr>
        <p:blipFill>
          <a:blip r:embed="rId3">
            <a:biLevel thresh="25000"/>
          </a:blip>
          <a:srcRect/>
          <a:stretch/>
        </p:blipFill>
        <p:spPr>
          <a:xfrm>
            <a:off x="2755329" y="2206184"/>
            <a:ext cx="447967" cy="469652"/>
          </a:xfrm>
          <a:prstGeom prst="rect">
            <a:avLst/>
          </a:prstGeom>
          <a:noFill/>
          <a:ln>
            <a:noFill/>
          </a:ln>
        </p:spPr>
      </p:pic>
      <p:pic>
        <p:nvPicPr>
          <p:cNvPr id="127" name="Imagen 70">
            <a:extLst>
              <a:ext uri="{FF2B5EF4-FFF2-40B4-BE49-F238E27FC236}">
                <a16:creationId xmlns:a16="http://schemas.microsoft.com/office/drawing/2014/main" id="{14B222F2-6E7C-0352-8887-7D354AC1EF7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057389" y="2268388"/>
            <a:ext cx="369090" cy="419022"/>
          </a:xfrm>
          <a:prstGeom prst="rect">
            <a:avLst/>
          </a:prstGeom>
          <a:noFill/>
          <a:ln>
            <a:noFill/>
          </a:ln>
        </p:spPr>
      </p:pic>
      <p:pic>
        <p:nvPicPr>
          <p:cNvPr id="128" name="Imagen 76">
            <a:extLst>
              <a:ext uri="{FF2B5EF4-FFF2-40B4-BE49-F238E27FC236}">
                <a16:creationId xmlns:a16="http://schemas.microsoft.com/office/drawing/2014/main" id="{2CAF44E0-8AB9-3A51-84D0-2C8AF844EAF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4587721" y="2146892"/>
            <a:ext cx="462514" cy="525086"/>
          </a:xfrm>
          <a:prstGeom prst="rect">
            <a:avLst/>
          </a:prstGeom>
          <a:noFill/>
          <a:ln>
            <a:noFill/>
          </a:ln>
        </p:spPr>
      </p:pic>
      <p:pic>
        <p:nvPicPr>
          <p:cNvPr id="129" name="Imagen 77">
            <a:extLst>
              <a:ext uri="{FF2B5EF4-FFF2-40B4-BE49-F238E27FC236}">
                <a16:creationId xmlns:a16="http://schemas.microsoft.com/office/drawing/2014/main" id="{8388AB30-7E51-C4C9-2848-A3D34DD39B93}"/>
              </a:ext>
            </a:extLst>
          </p:cNvPr>
          <p:cNvPicPr>
            <a:picLocks noChangeAspect="1"/>
          </p:cNvPicPr>
          <p:nvPr/>
        </p:nvPicPr>
        <p:blipFill>
          <a:blip r:embed="rId6">
            <a:biLevel thresh="25000"/>
          </a:blip>
          <a:srcRect/>
          <a:stretch/>
        </p:blipFill>
        <p:spPr>
          <a:xfrm flipH="1">
            <a:off x="1988493" y="2137327"/>
            <a:ext cx="605595" cy="634909"/>
          </a:xfrm>
          <a:prstGeom prst="rect">
            <a:avLst/>
          </a:prstGeom>
          <a:noFill/>
          <a:ln>
            <a:noFill/>
          </a:ln>
        </p:spPr>
      </p:pic>
      <p:pic>
        <p:nvPicPr>
          <p:cNvPr id="130" name="Imagen 78">
            <a:extLst>
              <a:ext uri="{FF2B5EF4-FFF2-40B4-BE49-F238E27FC236}">
                <a16:creationId xmlns:a16="http://schemas.microsoft.com/office/drawing/2014/main" id="{3351C436-1750-C286-EC4D-AFC4F424982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3441699" y="2148328"/>
            <a:ext cx="454449" cy="515934"/>
          </a:xfrm>
          <a:prstGeom prst="rect">
            <a:avLst/>
          </a:prstGeom>
          <a:noFill/>
          <a:ln>
            <a:noFill/>
          </a:ln>
        </p:spPr>
      </p:pic>
      <p:pic>
        <p:nvPicPr>
          <p:cNvPr id="131" name="Imagen 80">
            <a:extLst>
              <a:ext uri="{FF2B5EF4-FFF2-40B4-BE49-F238E27FC236}">
                <a16:creationId xmlns:a16="http://schemas.microsoft.com/office/drawing/2014/main" id="{B313622A-F62B-433D-5ADA-5B1CEA1F251F}"/>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1403816" y="2214403"/>
            <a:ext cx="423436" cy="480723"/>
          </a:xfrm>
          <a:prstGeom prst="rect">
            <a:avLst/>
          </a:prstGeom>
          <a:noFill/>
          <a:ln>
            <a:noFill/>
          </a:ln>
        </p:spPr>
      </p:pic>
      <p:pic>
        <p:nvPicPr>
          <p:cNvPr id="132" name="Imagen 38">
            <a:extLst>
              <a:ext uri="{FF2B5EF4-FFF2-40B4-BE49-F238E27FC236}">
                <a16:creationId xmlns:a16="http://schemas.microsoft.com/office/drawing/2014/main" id="{4252DCF1-5E7C-67C7-6880-0997ACD5537C}"/>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21908" y="2145043"/>
            <a:ext cx="520667" cy="591107"/>
          </a:xfrm>
          <a:prstGeom prst="rect">
            <a:avLst/>
          </a:prstGeom>
          <a:noFill/>
          <a:ln>
            <a:noFill/>
          </a:ln>
        </p:spPr>
      </p:pic>
      <p:grpSp>
        <p:nvGrpSpPr>
          <p:cNvPr id="133" name="Grupo 5">
            <a:extLst>
              <a:ext uri="{FF2B5EF4-FFF2-40B4-BE49-F238E27FC236}">
                <a16:creationId xmlns:a16="http://schemas.microsoft.com/office/drawing/2014/main" id="{079CA997-7B32-B8AC-205C-0617AA5129FB}"/>
              </a:ext>
            </a:extLst>
          </p:cNvPr>
          <p:cNvGrpSpPr/>
          <p:nvPr/>
        </p:nvGrpSpPr>
        <p:grpSpPr>
          <a:xfrm>
            <a:off x="550141" y="1771191"/>
            <a:ext cx="4594699" cy="220494"/>
            <a:chOff x="933854" y="1633265"/>
            <a:chExt cx="4594699" cy="220494"/>
          </a:xfrm>
        </p:grpSpPr>
        <p:cxnSp>
          <p:nvCxnSpPr>
            <p:cNvPr id="134" name="Conector recto 29">
              <a:extLst>
                <a:ext uri="{FF2B5EF4-FFF2-40B4-BE49-F238E27FC236}">
                  <a16:creationId xmlns:a16="http://schemas.microsoft.com/office/drawing/2014/main" id="{9D4D0E25-B604-2112-71CC-41583A0CABB2}"/>
                </a:ext>
              </a:extLst>
            </p:cNvPr>
            <p:cNvCxnSpPr/>
            <p:nvPr/>
          </p:nvCxnSpPr>
          <p:spPr>
            <a:xfrm>
              <a:off x="942594" y="1633265"/>
              <a:ext cx="0" cy="220494"/>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35" name="Conector recto 30">
              <a:extLst>
                <a:ext uri="{FF2B5EF4-FFF2-40B4-BE49-F238E27FC236}">
                  <a16:creationId xmlns:a16="http://schemas.microsoft.com/office/drawing/2014/main" id="{D669A419-C134-EA0B-FE0E-FC22D7B1BFF4}"/>
                </a:ext>
              </a:extLst>
            </p:cNvPr>
            <p:cNvCxnSpPr/>
            <p:nvPr/>
          </p:nvCxnSpPr>
          <p:spPr>
            <a:xfrm>
              <a:off x="5519813" y="1633265"/>
              <a:ext cx="0" cy="220494"/>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136" name="Conector recto 31">
              <a:extLst>
                <a:ext uri="{FF2B5EF4-FFF2-40B4-BE49-F238E27FC236}">
                  <a16:creationId xmlns:a16="http://schemas.microsoft.com/office/drawing/2014/main" id="{F95BB612-DEB5-AFEB-C143-AC7B36144D7F}"/>
                </a:ext>
              </a:extLst>
            </p:cNvPr>
            <p:cNvCxnSpPr/>
            <p:nvPr/>
          </p:nvCxnSpPr>
          <p:spPr>
            <a:xfrm>
              <a:off x="933854" y="1633265"/>
              <a:ext cx="4594699" cy="0"/>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grpSp>
      <p:grpSp>
        <p:nvGrpSpPr>
          <p:cNvPr id="137" name="Grupo 6">
            <a:extLst>
              <a:ext uri="{FF2B5EF4-FFF2-40B4-BE49-F238E27FC236}">
                <a16:creationId xmlns:a16="http://schemas.microsoft.com/office/drawing/2014/main" id="{212A76BE-046C-1507-77B3-F96B3838BB09}"/>
              </a:ext>
            </a:extLst>
          </p:cNvPr>
          <p:cNvGrpSpPr/>
          <p:nvPr/>
        </p:nvGrpSpPr>
        <p:grpSpPr>
          <a:xfrm>
            <a:off x="5556767" y="2194744"/>
            <a:ext cx="1510990" cy="577492"/>
            <a:chOff x="5837705" y="1771451"/>
            <a:chExt cx="1510990" cy="577492"/>
          </a:xfrm>
        </p:grpSpPr>
        <p:pic>
          <p:nvPicPr>
            <p:cNvPr id="138" name="Imagen 26">
              <a:extLst>
                <a:ext uri="{FF2B5EF4-FFF2-40B4-BE49-F238E27FC236}">
                  <a16:creationId xmlns:a16="http://schemas.microsoft.com/office/drawing/2014/main" id="{5CF6284C-23D0-346F-F503-A5F6FA1E88BE}"/>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880082" y="1816931"/>
              <a:ext cx="468613" cy="532012"/>
            </a:xfrm>
            <a:prstGeom prst="rect">
              <a:avLst/>
            </a:prstGeom>
            <a:noFill/>
            <a:ln>
              <a:noFill/>
            </a:ln>
          </p:spPr>
        </p:pic>
        <p:pic>
          <p:nvPicPr>
            <p:cNvPr id="139" name="Imagen 53">
              <a:extLst>
                <a:ext uri="{FF2B5EF4-FFF2-40B4-BE49-F238E27FC236}">
                  <a16:creationId xmlns:a16="http://schemas.microsoft.com/office/drawing/2014/main" id="{4C19DE9F-9FBB-8AEA-A296-A3B317A05876}"/>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5837705" y="1771451"/>
              <a:ext cx="491573" cy="558079"/>
            </a:xfrm>
            <a:prstGeom prst="rect">
              <a:avLst/>
            </a:prstGeom>
            <a:noFill/>
            <a:ln>
              <a:noFill/>
            </a:ln>
          </p:spPr>
        </p:pic>
        <p:pic>
          <p:nvPicPr>
            <p:cNvPr id="140" name="Picture 4" descr="Resultado de imagen para 5g smartphone icon">
              <a:extLst>
                <a:ext uri="{FF2B5EF4-FFF2-40B4-BE49-F238E27FC236}">
                  <a16:creationId xmlns:a16="http://schemas.microsoft.com/office/drawing/2014/main" id="{BB285E82-D656-BB24-008F-C8D397A501D9}"/>
                </a:ext>
              </a:extLst>
            </p:cNvPr>
            <p:cNvPicPr>
              <a:picLocks noChangeAspect="1" noChangeArrowheads="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391052" y="1845767"/>
              <a:ext cx="427257" cy="48505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1" name="Grupo 7">
            <a:extLst>
              <a:ext uri="{FF2B5EF4-FFF2-40B4-BE49-F238E27FC236}">
                <a16:creationId xmlns:a16="http://schemas.microsoft.com/office/drawing/2014/main" id="{9CF9CC6A-C278-21A9-78BA-891448D69A29}"/>
              </a:ext>
            </a:extLst>
          </p:cNvPr>
          <p:cNvGrpSpPr/>
          <p:nvPr/>
        </p:nvGrpSpPr>
        <p:grpSpPr>
          <a:xfrm>
            <a:off x="5399372" y="1771191"/>
            <a:ext cx="1825780" cy="220494"/>
            <a:chOff x="5716399" y="1633265"/>
            <a:chExt cx="1825780" cy="220494"/>
          </a:xfrm>
        </p:grpSpPr>
        <p:cxnSp>
          <p:nvCxnSpPr>
            <p:cNvPr id="142" name="Conector recto 23">
              <a:extLst>
                <a:ext uri="{FF2B5EF4-FFF2-40B4-BE49-F238E27FC236}">
                  <a16:creationId xmlns:a16="http://schemas.microsoft.com/office/drawing/2014/main" id="{B2670619-E518-D8E1-C27E-666FBEDF75A7}"/>
                </a:ext>
              </a:extLst>
            </p:cNvPr>
            <p:cNvCxnSpPr/>
            <p:nvPr/>
          </p:nvCxnSpPr>
          <p:spPr>
            <a:xfrm>
              <a:off x="5725139" y="1633265"/>
              <a:ext cx="0" cy="22049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Conector recto 24">
              <a:extLst>
                <a:ext uri="{FF2B5EF4-FFF2-40B4-BE49-F238E27FC236}">
                  <a16:creationId xmlns:a16="http://schemas.microsoft.com/office/drawing/2014/main" id="{45B8E0D2-2E0C-8E82-DE76-57F8E4C08A4C}"/>
                </a:ext>
              </a:extLst>
            </p:cNvPr>
            <p:cNvCxnSpPr/>
            <p:nvPr/>
          </p:nvCxnSpPr>
          <p:spPr>
            <a:xfrm>
              <a:off x="7534521" y="1633265"/>
              <a:ext cx="0" cy="22049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Conector recto 25">
              <a:extLst>
                <a:ext uri="{FF2B5EF4-FFF2-40B4-BE49-F238E27FC236}">
                  <a16:creationId xmlns:a16="http://schemas.microsoft.com/office/drawing/2014/main" id="{90F220D1-A108-314B-F0E7-45FABA38032C}"/>
                </a:ext>
              </a:extLst>
            </p:cNvPr>
            <p:cNvCxnSpPr>
              <a:cxnSpLocks/>
            </p:cNvCxnSpPr>
            <p:nvPr/>
          </p:nvCxnSpPr>
          <p:spPr>
            <a:xfrm>
              <a:off x="5716399" y="1633265"/>
              <a:ext cx="182578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5" name="Grupo 8">
            <a:extLst>
              <a:ext uri="{FF2B5EF4-FFF2-40B4-BE49-F238E27FC236}">
                <a16:creationId xmlns:a16="http://schemas.microsoft.com/office/drawing/2014/main" id="{B47F309D-C03D-E535-C1BF-EF6A00F88E3B}"/>
              </a:ext>
            </a:extLst>
          </p:cNvPr>
          <p:cNvGrpSpPr/>
          <p:nvPr/>
        </p:nvGrpSpPr>
        <p:grpSpPr>
          <a:xfrm>
            <a:off x="7585049" y="2059227"/>
            <a:ext cx="3069650" cy="713009"/>
            <a:chOff x="8013749" y="1696186"/>
            <a:chExt cx="3069650" cy="713009"/>
          </a:xfrm>
        </p:grpSpPr>
        <p:pic>
          <p:nvPicPr>
            <p:cNvPr id="146" name="Imagen 69">
              <a:extLst>
                <a:ext uri="{FF2B5EF4-FFF2-40B4-BE49-F238E27FC236}">
                  <a16:creationId xmlns:a16="http://schemas.microsoft.com/office/drawing/2014/main" id="{89A05899-3A8F-CA99-3D43-C9D1DFBB3FA1}"/>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9259219" y="1885642"/>
              <a:ext cx="485294" cy="514921"/>
            </a:xfrm>
            <a:prstGeom prst="rect">
              <a:avLst/>
            </a:prstGeom>
            <a:noFill/>
            <a:ln>
              <a:noFill/>
            </a:ln>
          </p:spPr>
        </p:pic>
        <p:pic>
          <p:nvPicPr>
            <p:cNvPr id="147" name="Imagen 85">
              <a:extLst>
                <a:ext uri="{FF2B5EF4-FFF2-40B4-BE49-F238E27FC236}">
                  <a16:creationId xmlns:a16="http://schemas.microsoft.com/office/drawing/2014/main" id="{A75B62C3-B814-E0B0-17C7-8ADA02744FA2}"/>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8013749" y="1845767"/>
              <a:ext cx="413605" cy="469561"/>
            </a:xfrm>
            <a:prstGeom prst="rect">
              <a:avLst/>
            </a:prstGeom>
            <a:noFill/>
            <a:ln>
              <a:noFill/>
            </a:ln>
          </p:spPr>
        </p:pic>
        <p:pic>
          <p:nvPicPr>
            <p:cNvPr id="148" name="Imagen 86">
              <a:extLst>
                <a:ext uri="{FF2B5EF4-FFF2-40B4-BE49-F238E27FC236}">
                  <a16:creationId xmlns:a16="http://schemas.microsoft.com/office/drawing/2014/main" id="{A7EDF549-C4B6-F56F-3B83-BFC5A6879B3C}"/>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8660393" y="1760637"/>
              <a:ext cx="489245" cy="555436"/>
            </a:xfrm>
            <a:prstGeom prst="rect">
              <a:avLst/>
            </a:prstGeom>
            <a:noFill/>
            <a:ln>
              <a:noFill/>
            </a:ln>
          </p:spPr>
        </p:pic>
        <p:pic>
          <p:nvPicPr>
            <p:cNvPr id="149" name="Imagen 19" descr="Texto&#10;&#10;Descripción generada automáticamente">
              <a:extLst>
                <a:ext uri="{FF2B5EF4-FFF2-40B4-BE49-F238E27FC236}">
                  <a16:creationId xmlns:a16="http://schemas.microsoft.com/office/drawing/2014/main" id="{17193FFF-3F0F-647A-4D68-AC5558989F96}"/>
                </a:ext>
              </a:extLst>
            </p:cNvPr>
            <p:cNvPicPr>
              <a:picLocks noChangeAspect="1"/>
            </p:cNvPicPr>
            <p:nvPr/>
          </p:nvPicPr>
          <p:blipFill rotWithShape="1">
            <a:blip r:embed="rId16">
              <a:biLevel thresh="75000"/>
            </a:blip>
            <a:srcRect l="8091" t="25730" r="6936" b="25985"/>
            <a:stretch/>
          </p:blipFill>
          <p:spPr>
            <a:xfrm>
              <a:off x="9915823" y="2037982"/>
              <a:ext cx="507021" cy="288106"/>
            </a:xfrm>
            <a:prstGeom prst="rect">
              <a:avLst/>
            </a:prstGeom>
          </p:spPr>
        </p:pic>
        <p:grpSp>
          <p:nvGrpSpPr>
            <p:cNvPr id="150" name="Grupo 20">
              <a:extLst>
                <a:ext uri="{FF2B5EF4-FFF2-40B4-BE49-F238E27FC236}">
                  <a16:creationId xmlns:a16="http://schemas.microsoft.com/office/drawing/2014/main" id="{67A481F0-1009-4D41-FC4D-7290A6BBA1FC}"/>
                </a:ext>
              </a:extLst>
            </p:cNvPr>
            <p:cNvGrpSpPr/>
            <p:nvPr/>
          </p:nvGrpSpPr>
          <p:grpSpPr>
            <a:xfrm>
              <a:off x="10594152" y="1696186"/>
              <a:ext cx="489247" cy="713009"/>
              <a:chOff x="10093663" y="2217737"/>
              <a:chExt cx="489247" cy="713009"/>
            </a:xfrm>
          </p:grpSpPr>
          <p:pic>
            <p:nvPicPr>
              <p:cNvPr id="151" name="Imagen 87">
                <a:extLst>
                  <a:ext uri="{FF2B5EF4-FFF2-40B4-BE49-F238E27FC236}">
                    <a16:creationId xmlns:a16="http://schemas.microsoft.com/office/drawing/2014/main" id="{CC045F72-2373-7879-4480-524FA26DCBBE}"/>
                  </a:ext>
                </a:extLst>
              </p:cNvPr>
              <p:cNvPicPr>
                <a:picLocks noChangeAspect="1"/>
              </p:cNvPicPr>
              <p:nvPr/>
            </p:nvPicPr>
            <p:blipFill>
              <a:blip r:embed="rId17">
                <a:biLevel thresh="25000"/>
                <a:extLst>
                  <a:ext uri="{28A0092B-C50C-407E-A947-70E740481C1C}">
                    <a14:useLocalDpi xmlns:a14="http://schemas.microsoft.com/office/drawing/2010/main" val="0"/>
                  </a:ext>
                </a:extLst>
              </a:blip>
              <a:stretch>
                <a:fillRect/>
              </a:stretch>
            </p:blipFill>
            <p:spPr>
              <a:xfrm>
                <a:off x="10093663" y="2375310"/>
                <a:ext cx="489247" cy="555436"/>
              </a:xfrm>
              <a:prstGeom prst="rect">
                <a:avLst/>
              </a:prstGeom>
              <a:noFill/>
              <a:ln>
                <a:noFill/>
              </a:ln>
            </p:spPr>
          </p:pic>
          <p:pic>
            <p:nvPicPr>
              <p:cNvPr id="152" name="Imagen 22">
                <a:extLst>
                  <a:ext uri="{FF2B5EF4-FFF2-40B4-BE49-F238E27FC236}">
                    <a16:creationId xmlns:a16="http://schemas.microsoft.com/office/drawing/2014/main" id="{40188AC0-70AC-E9EC-CBB9-361FBA5ADB02}"/>
                  </a:ext>
                </a:extLst>
              </p:cNvPr>
              <p:cNvPicPr>
                <a:picLocks noChangeAspect="1"/>
              </p:cNvPicPr>
              <p:nvPr/>
            </p:nvPicPr>
            <p:blipFill>
              <a:blip r:embed="rId18">
                <a:biLevel thresh="75000"/>
              </a:blip>
              <a:stretch>
                <a:fillRect/>
              </a:stretch>
            </p:blipFill>
            <p:spPr>
              <a:xfrm>
                <a:off x="10167802" y="2217737"/>
                <a:ext cx="340967" cy="202482"/>
              </a:xfrm>
              <a:prstGeom prst="rect">
                <a:avLst/>
              </a:prstGeom>
            </p:spPr>
          </p:pic>
        </p:grpSp>
      </p:grpSp>
      <p:grpSp>
        <p:nvGrpSpPr>
          <p:cNvPr id="153" name="Grupo 9">
            <a:extLst>
              <a:ext uri="{FF2B5EF4-FFF2-40B4-BE49-F238E27FC236}">
                <a16:creationId xmlns:a16="http://schemas.microsoft.com/office/drawing/2014/main" id="{3922A020-272F-8726-1FEA-AF258A8B0666}"/>
              </a:ext>
            </a:extLst>
          </p:cNvPr>
          <p:cNvGrpSpPr/>
          <p:nvPr/>
        </p:nvGrpSpPr>
        <p:grpSpPr>
          <a:xfrm>
            <a:off x="7481432" y="1771191"/>
            <a:ext cx="3280380" cy="220494"/>
            <a:chOff x="7865145" y="1633265"/>
            <a:chExt cx="3280380" cy="220494"/>
          </a:xfrm>
        </p:grpSpPr>
        <p:cxnSp>
          <p:nvCxnSpPr>
            <p:cNvPr id="154" name="Conector recto 13">
              <a:extLst>
                <a:ext uri="{FF2B5EF4-FFF2-40B4-BE49-F238E27FC236}">
                  <a16:creationId xmlns:a16="http://schemas.microsoft.com/office/drawing/2014/main" id="{270FA3F0-FCEB-6885-77A5-8DC4E0290506}"/>
                </a:ext>
              </a:extLst>
            </p:cNvPr>
            <p:cNvCxnSpPr/>
            <p:nvPr/>
          </p:nvCxnSpPr>
          <p:spPr>
            <a:xfrm>
              <a:off x="7873885" y="1633265"/>
              <a:ext cx="0" cy="2204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5" name="Conector recto 14">
              <a:extLst>
                <a:ext uri="{FF2B5EF4-FFF2-40B4-BE49-F238E27FC236}">
                  <a16:creationId xmlns:a16="http://schemas.microsoft.com/office/drawing/2014/main" id="{B05A0D6A-B2BD-697C-2828-C1FF98DAFFB4}"/>
                </a:ext>
              </a:extLst>
            </p:cNvPr>
            <p:cNvCxnSpPr/>
            <p:nvPr/>
          </p:nvCxnSpPr>
          <p:spPr>
            <a:xfrm>
              <a:off x="11136785" y="1633265"/>
              <a:ext cx="0" cy="2204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6" name="Conector recto 15">
              <a:extLst>
                <a:ext uri="{FF2B5EF4-FFF2-40B4-BE49-F238E27FC236}">
                  <a16:creationId xmlns:a16="http://schemas.microsoft.com/office/drawing/2014/main" id="{FC7C3024-6803-9D13-B3FD-7A51A9001FB6}"/>
                </a:ext>
              </a:extLst>
            </p:cNvPr>
            <p:cNvCxnSpPr>
              <a:cxnSpLocks/>
            </p:cNvCxnSpPr>
            <p:nvPr/>
          </p:nvCxnSpPr>
          <p:spPr>
            <a:xfrm>
              <a:off x="7865145" y="1633265"/>
              <a:ext cx="32803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57" name="CuadroTexto 10">
            <a:extLst>
              <a:ext uri="{FF2B5EF4-FFF2-40B4-BE49-F238E27FC236}">
                <a16:creationId xmlns:a16="http://schemas.microsoft.com/office/drawing/2014/main" id="{E04DD9C9-6A82-0113-FDCC-8419D7CD672D}"/>
              </a:ext>
            </a:extLst>
          </p:cNvPr>
          <p:cNvSpPr txBox="1"/>
          <p:nvPr/>
        </p:nvSpPr>
        <p:spPr>
          <a:xfrm>
            <a:off x="1939442" y="1824414"/>
            <a:ext cx="1816096" cy="276999"/>
          </a:xfrm>
          <a:prstGeom prst="rect">
            <a:avLst/>
          </a:prstGeom>
          <a:noFill/>
        </p:spPr>
        <p:txBody>
          <a:bodyPr wrap="square" rtlCol="0">
            <a:spAutoFit/>
          </a:bodyPr>
          <a:lstStyle/>
          <a:p>
            <a:pPr algn="ctr"/>
            <a:r>
              <a:rPr lang="es-AR" sz="1200">
                <a:solidFill>
                  <a:srgbClr val="C55A11"/>
                </a:solidFill>
                <a:latin typeface="Lato" panose="020F0502020204030203" pitchFamily="34" charset="0"/>
              </a:rPr>
              <a:t>INDUSTRIAL SPACE</a:t>
            </a:r>
          </a:p>
        </p:txBody>
      </p:sp>
      <p:sp>
        <p:nvSpPr>
          <p:cNvPr id="158" name="CuadroTexto 11">
            <a:extLst>
              <a:ext uri="{FF2B5EF4-FFF2-40B4-BE49-F238E27FC236}">
                <a16:creationId xmlns:a16="http://schemas.microsoft.com/office/drawing/2014/main" id="{AD06F5A4-CEEF-A8C3-D72F-6DB011F89972}"/>
              </a:ext>
            </a:extLst>
          </p:cNvPr>
          <p:cNvSpPr txBox="1"/>
          <p:nvPr/>
        </p:nvSpPr>
        <p:spPr>
          <a:xfrm>
            <a:off x="5404214" y="1824414"/>
            <a:ext cx="1816096" cy="276999"/>
          </a:xfrm>
          <a:prstGeom prst="rect">
            <a:avLst/>
          </a:prstGeom>
          <a:noFill/>
        </p:spPr>
        <p:txBody>
          <a:bodyPr wrap="square" rtlCol="0">
            <a:spAutoFit/>
          </a:bodyPr>
          <a:lstStyle/>
          <a:p>
            <a:pPr algn="ctr"/>
            <a:r>
              <a:rPr lang="es-AR" sz="1200">
                <a:solidFill>
                  <a:srgbClr val="00B050"/>
                </a:solidFill>
                <a:latin typeface="Lato" panose="020F0502020204030203" pitchFamily="34" charset="0"/>
              </a:rPr>
              <a:t>PERSONAL SPACE</a:t>
            </a:r>
          </a:p>
        </p:txBody>
      </p:sp>
      <p:sp>
        <p:nvSpPr>
          <p:cNvPr id="159" name="CuadroTexto 12">
            <a:extLst>
              <a:ext uri="{FF2B5EF4-FFF2-40B4-BE49-F238E27FC236}">
                <a16:creationId xmlns:a16="http://schemas.microsoft.com/office/drawing/2014/main" id="{02CF3DDC-2510-CF9A-89A7-B2C6FDCE280C}"/>
              </a:ext>
            </a:extLst>
          </p:cNvPr>
          <p:cNvSpPr txBox="1"/>
          <p:nvPr/>
        </p:nvSpPr>
        <p:spPr>
          <a:xfrm>
            <a:off x="8211826" y="1824414"/>
            <a:ext cx="1816096" cy="276999"/>
          </a:xfrm>
          <a:prstGeom prst="rect">
            <a:avLst/>
          </a:prstGeom>
          <a:noFill/>
          <a:ln>
            <a:noFill/>
          </a:ln>
        </p:spPr>
        <p:txBody>
          <a:bodyPr wrap="square" rtlCol="0">
            <a:spAutoFit/>
          </a:bodyPr>
          <a:lstStyle/>
          <a:p>
            <a:pPr algn="ctr"/>
            <a:r>
              <a:rPr lang="es-AR" sz="1200">
                <a:solidFill>
                  <a:srgbClr val="0070C0"/>
                </a:solidFill>
                <a:latin typeface="Lato" panose="020F0502020204030203" pitchFamily="34" charset="0"/>
              </a:rPr>
              <a:t>HOME SPACE</a:t>
            </a:r>
          </a:p>
        </p:txBody>
      </p:sp>
      <p:sp>
        <p:nvSpPr>
          <p:cNvPr id="160" name="Rectángulo 39">
            <a:extLst>
              <a:ext uri="{FF2B5EF4-FFF2-40B4-BE49-F238E27FC236}">
                <a16:creationId xmlns:a16="http://schemas.microsoft.com/office/drawing/2014/main" id="{FE90127E-4DF1-222A-7949-127EE4056104}"/>
              </a:ext>
            </a:extLst>
          </p:cNvPr>
          <p:cNvSpPr/>
          <p:nvPr/>
        </p:nvSpPr>
        <p:spPr>
          <a:xfrm>
            <a:off x="550141" y="1478971"/>
            <a:ext cx="210589" cy="2105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1" name="Rectángulo 40">
            <a:extLst>
              <a:ext uri="{FF2B5EF4-FFF2-40B4-BE49-F238E27FC236}">
                <a16:creationId xmlns:a16="http://schemas.microsoft.com/office/drawing/2014/main" id="{E3435B94-F4D4-B468-117B-3EEDD9AAE9CE}"/>
              </a:ext>
            </a:extLst>
          </p:cNvPr>
          <p:cNvSpPr/>
          <p:nvPr/>
        </p:nvSpPr>
        <p:spPr>
          <a:xfrm>
            <a:off x="794964" y="1478971"/>
            <a:ext cx="2408332" cy="2105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400">
                <a:solidFill>
                  <a:schemeClr val="tx1"/>
                </a:solidFill>
                <a:latin typeface="Lato" panose="020F0502020204030203" pitchFamily="34" charset="0"/>
              </a:rPr>
              <a:t>ENTERPRISES</a:t>
            </a:r>
          </a:p>
        </p:txBody>
      </p:sp>
      <p:sp>
        <p:nvSpPr>
          <p:cNvPr id="162" name="Rectángulo 41">
            <a:extLst>
              <a:ext uri="{FF2B5EF4-FFF2-40B4-BE49-F238E27FC236}">
                <a16:creationId xmlns:a16="http://schemas.microsoft.com/office/drawing/2014/main" id="{131C1E10-88DA-5764-7622-5C99F6DCD428}"/>
              </a:ext>
            </a:extLst>
          </p:cNvPr>
          <p:cNvSpPr/>
          <p:nvPr/>
        </p:nvSpPr>
        <p:spPr>
          <a:xfrm>
            <a:off x="5399372" y="1491196"/>
            <a:ext cx="210589" cy="2105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3" name="Rectángulo 42">
            <a:extLst>
              <a:ext uri="{FF2B5EF4-FFF2-40B4-BE49-F238E27FC236}">
                <a16:creationId xmlns:a16="http://schemas.microsoft.com/office/drawing/2014/main" id="{49000DDE-517F-353E-39FC-66904F264155}"/>
              </a:ext>
            </a:extLst>
          </p:cNvPr>
          <p:cNvSpPr/>
          <p:nvPr/>
        </p:nvSpPr>
        <p:spPr>
          <a:xfrm>
            <a:off x="5644195" y="1491196"/>
            <a:ext cx="5115868" cy="2105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AR" sz="1400">
                <a:solidFill>
                  <a:schemeClr val="tx1"/>
                </a:solidFill>
                <a:latin typeface="Lato"/>
                <a:ea typeface="Lato"/>
                <a:cs typeface="Lato"/>
              </a:rPr>
              <a:t>CONSUMERS</a:t>
            </a:r>
            <a:endParaRPr lang="es-AR" sz="1400">
              <a:solidFill>
                <a:schemeClr val="tx1"/>
              </a:solidFill>
              <a:latin typeface="Lato" panose="020F0502020204030203" pitchFamily="34" charset="0"/>
            </a:endParaRPr>
          </a:p>
        </p:txBody>
      </p:sp>
      <p:sp>
        <p:nvSpPr>
          <p:cNvPr id="164" name="Rectángulo 43">
            <a:extLst>
              <a:ext uri="{FF2B5EF4-FFF2-40B4-BE49-F238E27FC236}">
                <a16:creationId xmlns:a16="http://schemas.microsoft.com/office/drawing/2014/main" id="{4E67E2E4-A034-6A7C-7ECC-B264509557C5}"/>
              </a:ext>
            </a:extLst>
          </p:cNvPr>
          <p:cNvSpPr/>
          <p:nvPr/>
        </p:nvSpPr>
        <p:spPr>
          <a:xfrm>
            <a:off x="5509141" y="1491196"/>
            <a:ext cx="100820" cy="2105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5" name="CuadroTexto 46">
            <a:extLst>
              <a:ext uri="{FF2B5EF4-FFF2-40B4-BE49-F238E27FC236}">
                <a16:creationId xmlns:a16="http://schemas.microsoft.com/office/drawing/2014/main" id="{7B160955-8ACA-CB75-B3D7-D34330B1D751}"/>
              </a:ext>
            </a:extLst>
          </p:cNvPr>
          <p:cNvSpPr txBox="1"/>
          <p:nvPr/>
        </p:nvSpPr>
        <p:spPr>
          <a:xfrm>
            <a:off x="10961119" y="2059707"/>
            <a:ext cx="1092799" cy="642444"/>
          </a:xfrm>
          <a:prstGeom prst="rect">
            <a:avLst/>
          </a:prstGeom>
          <a:noFill/>
        </p:spPr>
        <p:txBody>
          <a:bodyPr wrap="none" rtlCol="0">
            <a:spAutoFit/>
          </a:bodyPr>
          <a:lstStyle/>
          <a:p>
            <a:pPr algn="ctr"/>
            <a:r>
              <a:rPr lang="es-AR" sz="1400">
                <a:latin typeface="Lato" panose="020F0502020204030203" pitchFamily="34" charset="0"/>
              </a:rPr>
              <a:t>+</a:t>
            </a:r>
          </a:p>
          <a:p>
            <a:pPr algn="ctr"/>
            <a:r>
              <a:rPr lang="es-AR" sz="1400">
                <a:latin typeface="Lato" panose="020F0502020204030203" pitchFamily="34" charset="0"/>
              </a:rPr>
              <a:t>PARTNERS</a:t>
            </a:r>
          </a:p>
        </p:txBody>
      </p:sp>
      <p:sp>
        <p:nvSpPr>
          <p:cNvPr id="166" name="Rectángulo 47">
            <a:extLst>
              <a:ext uri="{FF2B5EF4-FFF2-40B4-BE49-F238E27FC236}">
                <a16:creationId xmlns:a16="http://schemas.microsoft.com/office/drawing/2014/main" id="{CDD8610A-C283-39C4-35E3-DD21D96AC8C9}"/>
              </a:ext>
            </a:extLst>
          </p:cNvPr>
          <p:cNvSpPr/>
          <p:nvPr/>
        </p:nvSpPr>
        <p:spPr>
          <a:xfrm>
            <a:off x="3305234" y="1477079"/>
            <a:ext cx="1839605" cy="210589"/>
          </a:xfrm>
          <a:prstGeom prst="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a:solidFill>
                  <a:schemeClr val="bg1"/>
                </a:solidFill>
                <a:latin typeface="Lato" panose="020F0502020204030203" pitchFamily="34" charset="0"/>
              </a:rPr>
              <a:t>PARTNERS</a:t>
            </a:r>
          </a:p>
        </p:txBody>
      </p:sp>
      <p:cxnSp>
        <p:nvCxnSpPr>
          <p:cNvPr id="167" name="Conector recto 48">
            <a:extLst>
              <a:ext uri="{FF2B5EF4-FFF2-40B4-BE49-F238E27FC236}">
                <a16:creationId xmlns:a16="http://schemas.microsoft.com/office/drawing/2014/main" id="{E8C27EAE-590C-1CE1-F765-CFD4F2F1DDEF}"/>
              </a:ext>
            </a:extLst>
          </p:cNvPr>
          <p:cNvCxnSpPr>
            <a:cxnSpLocks/>
          </p:cNvCxnSpPr>
          <p:nvPr/>
        </p:nvCxnSpPr>
        <p:spPr>
          <a:xfrm>
            <a:off x="3351533" y="2123678"/>
            <a:ext cx="0" cy="5637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68" name="Conector recto 49">
            <a:extLst>
              <a:ext uri="{FF2B5EF4-FFF2-40B4-BE49-F238E27FC236}">
                <a16:creationId xmlns:a16="http://schemas.microsoft.com/office/drawing/2014/main" id="{373B62FF-B76B-F7DF-B8BB-1AD3E47E0BB9}"/>
              </a:ext>
            </a:extLst>
          </p:cNvPr>
          <p:cNvCxnSpPr>
            <a:cxnSpLocks/>
          </p:cNvCxnSpPr>
          <p:nvPr/>
        </p:nvCxnSpPr>
        <p:spPr>
          <a:xfrm>
            <a:off x="5132603" y="2101413"/>
            <a:ext cx="0" cy="585997"/>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69" name="Rectángulo 50">
            <a:extLst>
              <a:ext uri="{FF2B5EF4-FFF2-40B4-BE49-F238E27FC236}">
                <a16:creationId xmlns:a16="http://schemas.microsoft.com/office/drawing/2014/main" id="{0AEA585B-FB2B-5EB2-E367-89EAAF70C665}"/>
              </a:ext>
            </a:extLst>
          </p:cNvPr>
          <p:cNvSpPr/>
          <p:nvPr/>
        </p:nvSpPr>
        <p:spPr>
          <a:xfrm>
            <a:off x="3305234" y="976865"/>
            <a:ext cx="1839605" cy="452085"/>
          </a:xfrm>
          <a:prstGeom prst="rect">
            <a:avLst/>
          </a:prstGeom>
          <a:solidFill>
            <a:schemeClr val="bg1">
              <a:lumMod val="85000"/>
            </a:schemeClr>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1400">
                <a:solidFill>
                  <a:schemeClr val="tx1"/>
                </a:solidFill>
                <a:latin typeface="Lato" panose="020F0502020204030203" pitchFamily="34" charset="0"/>
              </a:rPr>
              <a:t>NEW </a:t>
            </a:r>
          </a:p>
          <a:p>
            <a:pPr algn="r"/>
            <a:r>
              <a:rPr lang="es-AR" sz="1400">
                <a:solidFill>
                  <a:schemeClr val="tx1"/>
                </a:solidFill>
                <a:latin typeface="Lato" panose="020F0502020204030203" pitchFamily="34" charset="0"/>
              </a:rPr>
              <a:t>CONSUMERS</a:t>
            </a:r>
          </a:p>
        </p:txBody>
      </p:sp>
      <p:pic>
        <p:nvPicPr>
          <p:cNvPr id="170" name="Gráfico 51" descr="Perfil de hombre">
            <a:extLst>
              <a:ext uri="{FF2B5EF4-FFF2-40B4-BE49-F238E27FC236}">
                <a16:creationId xmlns:a16="http://schemas.microsoft.com/office/drawing/2014/main" id="{B876E4BA-EF34-4A1C-D160-FB1697A3DB6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66483" y="993140"/>
            <a:ext cx="213606" cy="213606"/>
          </a:xfrm>
          <a:prstGeom prst="rect">
            <a:avLst/>
          </a:prstGeom>
        </p:spPr>
      </p:pic>
      <p:pic>
        <p:nvPicPr>
          <p:cNvPr id="171" name="Gráfico 52" descr="Perfil de mujer">
            <a:extLst>
              <a:ext uri="{FF2B5EF4-FFF2-40B4-BE49-F238E27FC236}">
                <a16:creationId xmlns:a16="http://schemas.microsoft.com/office/drawing/2014/main" id="{D530336D-24DD-B880-9705-69ACEBF1B2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057389" y="993140"/>
            <a:ext cx="213606" cy="213606"/>
          </a:xfrm>
          <a:prstGeom prst="rect">
            <a:avLst/>
          </a:prstGeom>
        </p:spPr>
      </p:pic>
      <p:cxnSp>
        <p:nvCxnSpPr>
          <p:cNvPr id="172" name="Conector recto 53">
            <a:extLst>
              <a:ext uri="{FF2B5EF4-FFF2-40B4-BE49-F238E27FC236}">
                <a16:creationId xmlns:a16="http://schemas.microsoft.com/office/drawing/2014/main" id="{869CBFB7-D93F-2999-F140-5510D9430686}"/>
              </a:ext>
            </a:extLst>
          </p:cNvPr>
          <p:cNvCxnSpPr>
            <a:cxnSpLocks/>
          </p:cNvCxnSpPr>
          <p:nvPr/>
        </p:nvCxnSpPr>
        <p:spPr>
          <a:xfrm>
            <a:off x="10964664" y="1689560"/>
            <a:ext cx="0" cy="101259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3" name="Rectángulo: esquinas redondeadas 54">
            <a:extLst>
              <a:ext uri="{FF2B5EF4-FFF2-40B4-BE49-F238E27FC236}">
                <a16:creationId xmlns:a16="http://schemas.microsoft.com/office/drawing/2014/main" id="{4836021C-DAC9-D138-8386-8F9011AE75E6}"/>
              </a:ext>
            </a:extLst>
          </p:cNvPr>
          <p:cNvSpPr/>
          <p:nvPr/>
        </p:nvSpPr>
        <p:spPr>
          <a:xfrm>
            <a:off x="550141" y="3342492"/>
            <a:ext cx="10209921" cy="1141127"/>
          </a:xfrm>
          <a:prstGeom prst="roundRect">
            <a:avLst>
              <a:gd name="adj" fmla="val 7453"/>
            </a:avLst>
          </a:prstGeom>
          <a:solidFill>
            <a:schemeClr val="bg1">
              <a:lumMod val="50000"/>
              <a:alpha val="61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sz="1600" b="1">
              <a:solidFill>
                <a:schemeClr val="bg1"/>
              </a:solidFill>
              <a:latin typeface="Lato" panose="020F0502020204030203" pitchFamily="34" charset="0"/>
            </a:endParaRPr>
          </a:p>
        </p:txBody>
      </p:sp>
      <p:sp>
        <p:nvSpPr>
          <p:cNvPr id="174" name="CuadroTexto 55">
            <a:extLst>
              <a:ext uri="{FF2B5EF4-FFF2-40B4-BE49-F238E27FC236}">
                <a16:creationId xmlns:a16="http://schemas.microsoft.com/office/drawing/2014/main" id="{9933E274-71C6-2ED9-D558-28349777100B}"/>
              </a:ext>
            </a:extLst>
          </p:cNvPr>
          <p:cNvSpPr txBox="1"/>
          <p:nvPr/>
        </p:nvSpPr>
        <p:spPr>
          <a:xfrm>
            <a:off x="696057" y="3817214"/>
            <a:ext cx="1998007" cy="338554"/>
          </a:xfrm>
          <a:prstGeom prst="rect">
            <a:avLst/>
          </a:prstGeom>
          <a:noFill/>
        </p:spPr>
        <p:txBody>
          <a:bodyPr wrap="square" rtlCol="0">
            <a:spAutoFit/>
          </a:bodyPr>
          <a:lstStyle/>
          <a:p>
            <a:r>
              <a:rPr lang="es-AR" sz="1600">
                <a:latin typeface="Lato" panose="020F0502020204030203" pitchFamily="34" charset="0"/>
              </a:rPr>
              <a:t>SERVICES </a:t>
            </a:r>
          </a:p>
        </p:txBody>
      </p:sp>
      <p:sp>
        <p:nvSpPr>
          <p:cNvPr id="175" name="CuadroTexto 56">
            <a:extLst>
              <a:ext uri="{FF2B5EF4-FFF2-40B4-BE49-F238E27FC236}">
                <a16:creationId xmlns:a16="http://schemas.microsoft.com/office/drawing/2014/main" id="{709F6321-845B-D5CA-362C-670C5928D582}"/>
              </a:ext>
            </a:extLst>
          </p:cNvPr>
          <p:cNvSpPr txBox="1"/>
          <p:nvPr/>
        </p:nvSpPr>
        <p:spPr>
          <a:xfrm>
            <a:off x="3129760" y="2898727"/>
            <a:ext cx="5075587" cy="338554"/>
          </a:xfrm>
          <a:prstGeom prst="rect">
            <a:avLst/>
          </a:prstGeom>
          <a:noFill/>
        </p:spPr>
        <p:txBody>
          <a:bodyPr wrap="square" rtlCol="0">
            <a:spAutoFit/>
          </a:bodyPr>
          <a:lstStyle/>
          <a:p>
            <a:pPr algn="ctr"/>
            <a:r>
              <a:rPr lang="es-AR" sz="1600">
                <a:latin typeface="Lato BOLD" panose="020F0802020204030203" pitchFamily="34" charset="0"/>
              </a:rPr>
              <a:t>EXPOSE&amp;MONETIZE CAPABILITIES - DATA - </a:t>
            </a:r>
            <a:r>
              <a:rPr lang="es-AR" sz="1600" err="1">
                <a:latin typeface="Lato BOLD" panose="020F0802020204030203" pitchFamily="34" charset="0"/>
              </a:rPr>
              <a:t>APIs</a:t>
            </a:r>
            <a:endParaRPr lang="es-AR" sz="1600">
              <a:latin typeface="Lato BOLD" panose="020F0802020204030203" pitchFamily="34" charset="0"/>
            </a:endParaRPr>
          </a:p>
        </p:txBody>
      </p:sp>
      <p:sp>
        <p:nvSpPr>
          <p:cNvPr id="176" name="CuadroTexto 57">
            <a:extLst>
              <a:ext uri="{FF2B5EF4-FFF2-40B4-BE49-F238E27FC236}">
                <a16:creationId xmlns:a16="http://schemas.microsoft.com/office/drawing/2014/main" id="{1183226D-C5F5-CBEE-9764-D94C7F589EF1}"/>
              </a:ext>
            </a:extLst>
          </p:cNvPr>
          <p:cNvSpPr txBox="1"/>
          <p:nvPr/>
        </p:nvSpPr>
        <p:spPr>
          <a:xfrm>
            <a:off x="904877" y="3347110"/>
            <a:ext cx="6768293" cy="307777"/>
          </a:xfrm>
          <a:prstGeom prst="rect">
            <a:avLst/>
          </a:prstGeom>
          <a:noFill/>
        </p:spPr>
        <p:txBody>
          <a:bodyPr wrap="square" rtlCol="0">
            <a:spAutoFit/>
          </a:bodyPr>
          <a:lstStyle/>
          <a:p>
            <a:pPr lvl="0">
              <a:defRPr/>
            </a:pPr>
            <a:r>
              <a:rPr lang="es-AR" sz="1400" i="1">
                <a:solidFill>
                  <a:srgbClr val="002060"/>
                </a:solidFill>
                <a:latin typeface="Lato Light" panose="020F0302020204030203" pitchFamily="34" charset="77"/>
              </a:rPr>
              <a:t>FLOW | </a:t>
            </a:r>
            <a:r>
              <a:rPr lang="es-AR" sz="1400" i="1" err="1">
                <a:solidFill>
                  <a:srgbClr val="002060"/>
                </a:solidFill>
                <a:latin typeface="Lato Light" panose="020F0302020204030203" pitchFamily="34" charset="77"/>
              </a:rPr>
              <a:t>IoT</a:t>
            </a:r>
            <a:r>
              <a:rPr lang="es-AR" sz="1400" i="1">
                <a:solidFill>
                  <a:srgbClr val="002060"/>
                </a:solidFill>
                <a:latin typeface="Lato Light" panose="020F0302020204030203" pitchFamily="34" charset="77"/>
              </a:rPr>
              <a:t> B2B |Smart Home | Fintech |HSI | </a:t>
            </a:r>
            <a:r>
              <a:rPr lang="es-AR" sz="1400" i="1" err="1">
                <a:solidFill>
                  <a:srgbClr val="002060"/>
                </a:solidFill>
                <a:latin typeface="Lato Light" panose="020F0302020204030203" pitchFamily="34" charset="77"/>
              </a:rPr>
              <a:t>Mobil</a:t>
            </a:r>
            <a:r>
              <a:rPr lang="es-AR" sz="1400" i="1">
                <a:solidFill>
                  <a:srgbClr val="002060"/>
                </a:solidFill>
                <a:latin typeface="Lato Light" panose="020F0302020204030203" pitchFamily="34" charset="77"/>
              </a:rPr>
              <a:t> | </a:t>
            </a:r>
            <a:r>
              <a:rPr lang="es-AR" sz="1400" i="1" err="1">
                <a:solidFill>
                  <a:srgbClr val="002060"/>
                </a:solidFill>
                <a:latin typeface="Lato Light" panose="020F0302020204030203" pitchFamily="34" charset="77"/>
              </a:rPr>
              <a:t>Voice</a:t>
            </a:r>
            <a:r>
              <a:rPr lang="es-AR" sz="1400" i="1">
                <a:solidFill>
                  <a:srgbClr val="002060"/>
                </a:solidFill>
                <a:latin typeface="Lato Light" panose="020F0302020204030203" pitchFamily="34" charset="77"/>
              </a:rPr>
              <a:t> | MCPT |</a:t>
            </a:r>
            <a:r>
              <a:rPr lang="es-AR" sz="1400" i="1" err="1">
                <a:solidFill>
                  <a:srgbClr val="002060"/>
                </a:solidFill>
                <a:latin typeface="Lato Light" panose="020F0302020204030203" pitchFamily="34" charset="77"/>
              </a:rPr>
              <a:t>Private</a:t>
            </a:r>
            <a:r>
              <a:rPr lang="es-AR" sz="1400" i="1">
                <a:solidFill>
                  <a:srgbClr val="002060"/>
                </a:solidFill>
                <a:latin typeface="Lato Light" panose="020F0302020204030203" pitchFamily="34" charset="77"/>
              </a:rPr>
              <a:t> Net|… </a:t>
            </a:r>
          </a:p>
        </p:txBody>
      </p:sp>
      <p:sp>
        <p:nvSpPr>
          <p:cNvPr id="177" name="Rectángulo: esquinas redondeadas 58">
            <a:extLst>
              <a:ext uri="{FF2B5EF4-FFF2-40B4-BE49-F238E27FC236}">
                <a16:creationId xmlns:a16="http://schemas.microsoft.com/office/drawing/2014/main" id="{CF8BE682-3110-9609-649C-411AF3900F2C}"/>
              </a:ext>
            </a:extLst>
          </p:cNvPr>
          <p:cNvSpPr/>
          <p:nvPr/>
        </p:nvSpPr>
        <p:spPr>
          <a:xfrm>
            <a:off x="550140" y="4684853"/>
            <a:ext cx="10209921" cy="1141127"/>
          </a:xfrm>
          <a:prstGeom prst="roundRect">
            <a:avLst>
              <a:gd name="adj" fmla="val 7453"/>
            </a:avLst>
          </a:prstGeom>
          <a:solidFill>
            <a:schemeClr val="tx1">
              <a:lumMod val="85000"/>
              <a:lumOff val="15000"/>
              <a:alpha val="50000"/>
            </a:schemeClr>
          </a:solidFill>
          <a:ln w="1270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sz="1600" b="1">
              <a:solidFill>
                <a:schemeClr val="bg1"/>
              </a:solidFill>
              <a:latin typeface="Lato" panose="020F0502020204030203" pitchFamily="34" charset="0"/>
            </a:endParaRPr>
          </a:p>
        </p:txBody>
      </p:sp>
      <p:sp>
        <p:nvSpPr>
          <p:cNvPr id="178" name="CuadroTexto 62">
            <a:extLst>
              <a:ext uri="{FF2B5EF4-FFF2-40B4-BE49-F238E27FC236}">
                <a16:creationId xmlns:a16="http://schemas.microsoft.com/office/drawing/2014/main" id="{45152E6B-B946-BC5A-60BA-916A8E0D5996}"/>
              </a:ext>
            </a:extLst>
          </p:cNvPr>
          <p:cNvSpPr txBox="1"/>
          <p:nvPr/>
        </p:nvSpPr>
        <p:spPr>
          <a:xfrm rot="16200000">
            <a:off x="7275715" y="4441152"/>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a:t>VIRTUAL. NETWORK FCS </a:t>
            </a:r>
            <a:r>
              <a:rPr lang="es-AR" sz="1200">
                <a:solidFill>
                  <a:schemeClr val="bg1"/>
                </a:solidFill>
                <a:latin typeface="Lato" panose="020F0502020204030203" pitchFamily="34" charset="0"/>
              </a:rPr>
              <a:t>(VNF)</a:t>
            </a:r>
          </a:p>
        </p:txBody>
      </p:sp>
      <p:sp>
        <p:nvSpPr>
          <p:cNvPr id="179" name="CuadroTexto 63">
            <a:extLst>
              <a:ext uri="{FF2B5EF4-FFF2-40B4-BE49-F238E27FC236}">
                <a16:creationId xmlns:a16="http://schemas.microsoft.com/office/drawing/2014/main" id="{8BA91819-9897-2E8F-2FF8-B00474F7C971}"/>
              </a:ext>
            </a:extLst>
          </p:cNvPr>
          <p:cNvSpPr txBox="1"/>
          <p:nvPr/>
        </p:nvSpPr>
        <p:spPr>
          <a:xfrm rot="16200000">
            <a:off x="7582602"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n-US" sz="1200" b="0"/>
              <a:t>AUTOMATION</a:t>
            </a:r>
            <a:endParaRPr lang="es-AR" sz="1200" b="0">
              <a:solidFill>
                <a:schemeClr val="bg1"/>
              </a:solidFill>
              <a:latin typeface="Lato" panose="020F0502020204030203" pitchFamily="34" charset="0"/>
            </a:endParaRPr>
          </a:p>
        </p:txBody>
      </p:sp>
      <p:sp>
        <p:nvSpPr>
          <p:cNvPr id="180" name="CuadroTexto 64">
            <a:extLst>
              <a:ext uri="{FF2B5EF4-FFF2-40B4-BE49-F238E27FC236}">
                <a16:creationId xmlns:a16="http://schemas.microsoft.com/office/drawing/2014/main" id="{322623D0-8534-45A6-8FC3-45A983AEF905}"/>
              </a:ext>
            </a:extLst>
          </p:cNvPr>
          <p:cNvSpPr txBox="1"/>
          <p:nvPr/>
        </p:nvSpPr>
        <p:spPr>
          <a:xfrm rot="16200000">
            <a:off x="7889489"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s-AR" sz="1200" b="0">
                <a:solidFill>
                  <a:schemeClr val="bg1"/>
                </a:solidFill>
                <a:latin typeface="Lato" panose="020F0502020204030203" pitchFamily="34" charset="0"/>
              </a:rPr>
              <a:t>DATACENTER EDGE</a:t>
            </a:r>
          </a:p>
        </p:txBody>
      </p:sp>
      <p:sp>
        <p:nvSpPr>
          <p:cNvPr id="181" name="CuadroTexto 65">
            <a:extLst>
              <a:ext uri="{FF2B5EF4-FFF2-40B4-BE49-F238E27FC236}">
                <a16:creationId xmlns:a16="http://schemas.microsoft.com/office/drawing/2014/main" id="{CD290EB4-11F6-5BD9-87B7-968A6E4D6526}"/>
              </a:ext>
            </a:extLst>
          </p:cNvPr>
          <p:cNvSpPr txBox="1"/>
          <p:nvPr/>
        </p:nvSpPr>
        <p:spPr>
          <a:xfrm rot="16200000">
            <a:off x="8196377"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s-AR" sz="1200" b="0">
                <a:solidFill>
                  <a:schemeClr val="bg1"/>
                </a:solidFill>
                <a:latin typeface="Lato" panose="020F0502020204030203" pitchFamily="34" charset="0"/>
              </a:rPr>
              <a:t>AI / ML / </a:t>
            </a:r>
            <a:r>
              <a:rPr lang="es-AR" sz="1200" b="0" err="1">
                <a:solidFill>
                  <a:schemeClr val="bg1"/>
                </a:solidFill>
                <a:latin typeface="Lato" panose="020F0502020204030203" pitchFamily="34" charset="0"/>
              </a:rPr>
              <a:t>AIOPs</a:t>
            </a:r>
            <a:endParaRPr lang="es-AR" sz="1200" b="0">
              <a:solidFill>
                <a:schemeClr val="bg1"/>
              </a:solidFill>
              <a:latin typeface="Lato" panose="020F0502020204030203" pitchFamily="34" charset="0"/>
            </a:endParaRPr>
          </a:p>
        </p:txBody>
      </p:sp>
      <p:sp>
        <p:nvSpPr>
          <p:cNvPr id="182" name="CuadroTexto 66">
            <a:extLst>
              <a:ext uri="{FF2B5EF4-FFF2-40B4-BE49-F238E27FC236}">
                <a16:creationId xmlns:a16="http://schemas.microsoft.com/office/drawing/2014/main" id="{09848E03-C5C5-77E2-5940-0DD870578896}"/>
              </a:ext>
            </a:extLst>
          </p:cNvPr>
          <p:cNvSpPr txBox="1"/>
          <p:nvPr/>
        </p:nvSpPr>
        <p:spPr>
          <a:xfrm rot="16200000">
            <a:off x="8503264"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s-AR" sz="1200" b="0">
                <a:solidFill>
                  <a:schemeClr val="bg1"/>
                </a:solidFill>
                <a:latin typeface="Lato" panose="020F0502020204030203" pitchFamily="34" charset="0"/>
              </a:rPr>
              <a:t>CIBER SECURITY</a:t>
            </a:r>
          </a:p>
        </p:txBody>
      </p:sp>
      <p:sp>
        <p:nvSpPr>
          <p:cNvPr id="183" name="CuadroTexto 67">
            <a:extLst>
              <a:ext uri="{FF2B5EF4-FFF2-40B4-BE49-F238E27FC236}">
                <a16:creationId xmlns:a16="http://schemas.microsoft.com/office/drawing/2014/main" id="{5FF80A98-04FF-3BE2-8420-3EAE083F0FB8}"/>
              </a:ext>
            </a:extLst>
          </p:cNvPr>
          <p:cNvSpPr txBox="1"/>
          <p:nvPr/>
        </p:nvSpPr>
        <p:spPr>
          <a:xfrm rot="16200000">
            <a:off x="8810153"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s-AR" sz="1200" b="0">
                <a:solidFill>
                  <a:schemeClr val="bg1"/>
                </a:solidFill>
                <a:latin typeface="Lato" panose="020F0502020204030203" pitchFamily="34" charset="0"/>
              </a:rPr>
              <a:t>BSS | OSS | BIG DATA</a:t>
            </a:r>
          </a:p>
        </p:txBody>
      </p:sp>
      <p:sp>
        <p:nvSpPr>
          <p:cNvPr id="184" name="Rectángulo 68">
            <a:extLst>
              <a:ext uri="{FF2B5EF4-FFF2-40B4-BE49-F238E27FC236}">
                <a16:creationId xmlns:a16="http://schemas.microsoft.com/office/drawing/2014/main" id="{77174C60-4A13-2DB5-F3F1-0A1EF15A1CEC}"/>
              </a:ext>
            </a:extLst>
          </p:cNvPr>
          <p:cNvSpPr/>
          <p:nvPr/>
        </p:nvSpPr>
        <p:spPr>
          <a:xfrm>
            <a:off x="8202129" y="3374799"/>
            <a:ext cx="2310846" cy="240970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5" name="CuadroTexto 69">
            <a:extLst>
              <a:ext uri="{FF2B5EF4-FFF2-40B4-BE49-F238E27FC236}">
                <a16:creationId xmlns:a16="http://schemas.microsoft.com/office/drawing/2014/main" id="{78E6C692-8D7E-3E03-9C62-61519ACAEBED}"/>
              </a:ext>
            </a:extLst>
          </p:cNvPr>
          <p:cNvSpPr txBox="1"/>
          <p:nvPr/>
        </p:nvSpPr>
        <p:spPr>
          <a:xfrm rot="16200000">
            <a:off x="9765666" y="4441152"/>
            <a:ext cx="1425715" cy="276999"/>
          </a:xfrm>
          <a:prstGeom prst="rect">
            <a:avLst/>
          </a:prstGeom>
          <a:solidFill>
            <a:schemeClr val="tx1">
              <a:lumMod val="65000"/>
              <a:lumOff val="35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n-US" sz="1200"/>
              <a:t>ORCHESTRATION</a:t>
            </a:r>
            <a:endParaRPr lang="es-AR" sz="1200" b="0">
              <a:latin typeface="Lato BOLD" panose="020F0802020204030203" pitchFamily="34" charset="0"/>
            </a:endParaRPr>
          </a:p>
        </p:txBody>
      </p:sp>
      <p:sp>
        <p:nvSpPr>
          <p:cNvPr id="186" name="Rectángulo 70">
            <a:extLst>
              <a:ext uri="{FF2B5EF4-FFF2-40B4-BE49-F238E27FC236}">
                <a16:creationId xmlns:a16="http://schemas.microsoft.com/office/drawing/2014/main" id="{986D4F8F-406A-1883-B2AE-CA8276206432}"/>
              </a:ext>
            </a:extLst>
          </p:cNvPr>
          <p:cNvSpPr/>
          <p:nvPr/>
        </p:nvSpPr>
        <p:spPr>
          <a:xfrm>
            <a:off x="444899" y="928736"/>
            <a:ext cx="10634130" cy="5069571"/>
          </a:xfrm>
          <a:prstGeom prst="rect">
            <a:avLst/>
          </a:prstGeom>
          <a:noFill/>
          <a:ln w="28575">
            <a:solidFill>
              <a:srgbClr val="57DFB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7" name="CuadroTexto 71">
            <a:extLst>
              <a:ext uri="{FF2B5EF4-FFF2-40B4-BE49-F238E27FC236}">
                <a16:creationId xmlns:a16="http://schemas.microsoft.com/office/drawing/2014/main" id="{462726CF-E3FC-4CAF-7E51-D63502C7BB51}"/>
              </a:ext>
            </a:extLst>
          </p:cNvPr>
          <p:cNvSpPr txBox="1"/>
          <p:nvPr/>
        </p:nvSpPr>
        <p:spPr>
          <a:xfrm rot="16200000">
            <a:off x="10300940" y="4338231"/>
            <a:ext cx="1557373" cy="276999"/>
          </a:xfrm>
          <a:prstGeom prst="rect">
            <a:avLst/>
          </a:prstGeom>
          <a:solidFill>
            <a:srgbClr val="000000"/>
          </a:solidFill>
          <a:ln>
            <a:no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n-US" sz="1200" b="0">
                <a:solidFill>
                  <a:srgbClr val="57DFB7"/>
                </a:solidFill>
                <a:latin typeface="Lato BOLD" panose="020F0802020204030203" pitchFamily="34" charset="0"/>
              </a:rPr>
              <a:t>ECOSYSTEM</a:t>
            </a:r>
            <a:r>
              <a:rPr lang="es-AR" sz="1200" b="0">
                <a:solidFill>
                  <a:srgbClr val="57DFB7"/>
                </a:solidFill>
                <a:latin typeface="Lato BOLD" panose="020F0802020204030203" pitchFamily="34" charset="0"/>
              </a:rPr>
              <a:t> 5G</a:t>
            </a:r>
          </a:p>
        </p:txBody>
      </p:sp>
      <p:pic>
        <p:nvPicPr>
          <p:cNvPr id="188" name="Gráfico 72" descr="Nube">
            <a:extLst>
              <a:ext uri="{FF2B5EF4-FFF2-40B4-BE49-F238E27FC236}">
                <a16:creationId xmlns:a16="http://schemas.microsoft.com/office/drawing/2014/main" id="{D92040D2-2EE2-7A0D-A415-035CEA97217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377867" y="2528139"/>
            <a:ext cx="1888463" cy="1888463"/>
          </a:xfrm>
          <a:prstGeom prst="rect">
            <a:avLst/>
          </a:prstGeom>
        </p:spPr>
      </p:pic>
      <p:pic>
        <p:nvPicPr>
          <p:cNvPr id="189" name="Imagen 73">
            <a:extLst>
              <a:ext uri="{FF2B5EF4-FFF2-40B4-BE49-F238E27FC236}">
                <a16:creationId xmlns:a16="http://schemas.microsoft.com/office/drawing/2014/main" id="{01B477BC-CB50-3881-C3B4-AF76EF1CAA42}"/>
              </a:ext>
            </a:extLst>
          </p:cNvPr>
          <p:cNvPicPr>
            <a:picLocks noChangeAspect="1"/>
          </p:cNvPicPr>
          <p:nvPr/>
        </p:nvPicPr>
        <p:blipFill>
          <a:blip r:embed="rId25"/>
          <a:stretch>
            <a:fillRect/>
          </a:stretch>
        </p:blipFill>
        <p:spPr>
          <a:xfrm>
            <a:off x="11059493" y="1701785"/>
            <a:ext cx="781193" cy="404954"/>
          </a:xfrm>
          <a:prstGeom prst="rect">
            <a:avLst/>
          </a:prstGeom>
        </p:spPr>
      </p:pic>
      <p:grpSp>
        <p:nvGrpSpPr>
          <p:cNvPr id="190" name="Grupo 93">
            <a:extLst>
              <a:ext uri="{FF2B5EF4-FFF2-40B4-BE49-F238E27FC236}">
                <a16:creationId xmlns:a16="http://schemas.microsoft.com/office/drawing/2014/main" id="{9E38718A-3800-4DCC-C413-B6339385D995}"/>
              </a:ext>
            </a:extLst>
          </p:cNvPr>
          <p:cNvGrpSpPr/>
          <p:nvPr/>
        </p:nvGrpSpPr>
        <p:grpSpPr>
          <a:xfrm>
            <a:off x="1083723" y="2856578"/>
            <a:ext cx="2107281" cy="424657"/>
            <a:chOff x="880729" y="2905857"/>
            <a:chExt cx="2107281" cy="424657"/>
          </a:xfrm>
        </p:grpSpPr>
        <p:sp>
          <p:nvSpPr>
            <p:cNvPr id="191" name="Flecha: arriba y abajo 94">
              <a:extLst>
                <a:ext uri="{FF2B5EF4-FFF2-40B4-BE49-F238E27FC236}">
                  <a16:creationId xmlns:a16="http://schemas.microsoft.com/office/drawing/2014/main" id="{749B8C10-6E5B-04D6-554D-E7B47AB4B881}"/>
                </a:ext>
              </a:extLst>
            </p:cNvPr>
            <p:cNvSpPr/>
            <p:nvPr/>
          </p:nvSpPr>
          <p:spPr>
            <a:xfrm>
              <a:off x="880729" y="2915382"/>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sp>
          <p:nvSpPr>
            <p:cNvPr id="192" name="Flecha: arriba y abajo 95">
              <a:extLst>
                <a:ext uri="{FF2B5EF4-FFF2-40B4-BE49-F238E27FC236}">
                  <a16:creationId xmlns:a16="http://schemas.microsoft.com/office/drawing/2014/main" id="{BFD61737-9FB9-41BE-29CB-A135EE0AB5CF}"/>
                </a:ext>
              </a:extLst>
            </p:cNvPr>
            <p:cNvSpPr/>
            <p:nvPr/>
          </p:nvSpPr>
          <p:spPr>
            <a:xfrm>
              <a:off x="1842754" y="2915382"/>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sp>
          <p:nvSpPr>
            <p:cNvPr id="193" name="Flecha: arriba y abajo 96">
              <a:extLst>
                <a:ext uri="{FF2B5EF4-FFF2-40B4-BE49-F238E27FC236}">
                  <a16:creationId xmlns:a16="http://schemas.microsoft.com/office/drawing/2014/main" id="{DE937ED1-A649-002F-415D-F037C1F4D29A}"/>
                </a:ext>
              </a:extLst>
            </p:cNvPr>
            <p:cNvSpPr/>
            <p:nvPr/>
          </p:nvSpPr>
          <p:spPr>
            <a:xfrm>
              <a:off x="2757154" y="2905857"/>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grpSp>
      <p:grpSp>
        <p:nvGrpSpPr>
          <p:cNvPr id="194" name="Grupo 97">
            <a:extLst>
              <a:ext uri="{FF2B5EF4-FFF2-40B4-BE49-F238E27FC236}">
                <a16:creationId xmlns:a16="http://schemas.microsoft.com/office/drawing/2014/main" id="{C73F2D68-1DA1-4F75-5A66-E86D294D9795}"/>
              </a:ext>
            </a:extLst>
          </p:cNvPr>
          <p:cNvGrpSpPr/>
          <p:nvPr/>
        </p:nvGrpSpPr>
        <p:grpSpPr>
          <a:xfrm>
            <a:off x="8029975" y="2856578"/>
            <a:ext cx="2107281" cy="424657"/>
            <a:chOff x="7826981" y="2886559"/>
            <a:chExt cx="2107281" cy="424657"/>
          </a:xfrm>
        </p:grpSpPr>
        <p:sp>
          <p:nvSpPr>
            <p:cNvPr id="195" name="Flecha: arriba y abajo 98">
              <a:extLst>
                <a:ext uri="{FF2B5EF4-FFF2-40B4-BE49-F238E27FC236}">
                  <a16:creationId xmlns:a16="http://schemas.microsoft.com/office/drawing/2014/main" id="{B6A0F834-57AB-2276-F11A-3AA6C3E65116}"/>
                </a:ext>
              </a:extLst>
            </p:cNvPr>
            <p:cNvSpPr/>
            <p:nvPr/>
          </p:nvSpPr>
          <p:spPr>
            <a:xfrm>
              <a:off x="7826981" y="2896084"/>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sp>
          <p:nvSpPr>
            <p:cNvPr id="196" name="Flecha: arriba y abajo 99">
              <a:extLst>
                <a:ext uri="{FF2B5EF4-FFF2-40B4-BE49-F238E27FC236}">
                  <a16:creationId xmlns:a16="http://schemas.microsoft.com/office/drawing/2014/main" id="{9D87113D-67AD-74C6-8E19-E9B42A221C07}"/>
                </a:ext>
              </a:extLst>
            </p:cNvPr>
            <p:cNvSpPr/>
            <p:nvPr/>
          </p:nvSpPr>
          <p:spPr>
            <a:xfrm>
              <a:off x="8789006" y="2896084"/>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sp>
          <p:nvSpPr>
            <p:cNvPr id="197" name="Flecha: arriba y abajo 100">
              <a:extLst>
                <a:ext uri="{FF2B5EF4-FFF2-40B4-BE49-F238E27FC236}">
                  <a16:creationId xmlns:a16="http://schemas.microsoft.com/office/drawing/2014/main" id="{29ADBCFC-16FC-21C8-BE82-F3EE11CF7647}"/>
                </a:ext>
              </a:extLst>
            </p:cNvPr>
            <p:cNvSpPr/>
            <p:nvPr/>
          </p:nvSpPr>
          <p:spPr>
            <a:xfrm>
              <a:off x="9703406" y="2886559"/>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grpSp>
      <p:grpSp>
        <p:nvGrpSpPr>
          <p:cNvPr id="198" name="Grupo 114">
            <a:extLst>
              <a:ext uri="{FF2B5EF4-FFF2-40B4-BE49-F238E27FC236}">
                <a16:creationId xmlns:a16="http://schemas.microsoft.com/office/drawing/2014/main" id="{52895D5C-4AA0-0FB1-DFAA-F7E431A5A7BA}"/>
              </a:ext>
            </a:extLst>
          </p:cNvPr>
          <p:cNvGrpSpPr/>
          <p:nvPr/>
        </p:nvGrpSpPr>
        <p:grpSpPr>
          <a:xfrm>
            <a:off x="1165976" y="4806291"/>
            <a:ext cx="1462744" cy="974530"/>
            <a:chOff x="1015603" y="5066456"/>
            <a:chExt cx="1462744" cy="974530"/>
          </a:xfrm>
        </p:grpSpPr>
        <p:grpSp>
          <p:nvGrpSpPr>
            <p:cNvPr id="199" name="Grupo 115">
              <a:extLst>
                <a:ext uri="{FF2B5EF4-FFF2-40B4-BE49-F238E27FC236}">
                  <a16:creationId xmlns:a16="http://schemas.microsoft.com/office/drawing/2014/main" id="{ED7CEBE9-7724-EC71-B9E6-3ECD9DD13AC7}"/>
                </a:ext>
              </a:extLst>
            </p:cNvPr>
            <p:cNvGrpSpPr/>
            <p:nvPr/>
          </p:nvGrpSpPr>
          <p:grpSpPr>
            <a:xfrm>
              <a:off x="1401278" y="5066456"/>
              <a:ext cx="691395" cy="423955"/>
              <a:chOff x="18235716" y="2841014"/>
              <a:chExt cx="593820" cy="364123"/>
            </a:xfrm>
            <a:solidFill>
              <a:srgbClr val="57DFB7"/>
            </a:solidFill>
          </p:grpSpPr>
          <p:sp>
            <p:nvSpPr>
              <p:cNvPr id="201" name="5 Rectángulo redondeado">
                <a:extLst>
                  <a:ext uri="{FF2B5EF4-FFF2-40B4-BE49-F238E27FC236}">
                    <a16:creationId xmlns:a16="http://schemas.microsoft.com/office/drawing/2014/main" id="{0204C9E4-C9ED-56B8-CDB9-F192453A2169}"/>
                  </a:ext>
                </a:extLst>
              </p:cNvPr>
              <p:cNvSpPr/>
              <p:nvPr/>
            </p:nvSpPr>
            <p:spPr bwMode="auto">
              <a:xfrm>
                <a:off x="18256861" y="2858496"/>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ABAEBA">
                      <a:lumMod val="50000"/>
                    </a:srgbClr>
                  </a:solidFill>
                  <a:effectLst/>
                  <a:uLnTx/>
                  <a:uFillTx/>
                  <a:latin typeface="FrutigerBold" pitchFamily="2" charset="0"/>
                </a:endParaRPr>
              </a:p>
            </p:txBody>
          </p:sp>
          <p:sp>
            <p:nvSpPr>
              <p:cNvPr id="202" name="97 Rectángulo redondeado">
                <a:extLst>
                  <a:ext uri="{FF2B5EF4-FFF2-40B4-BE49-F238E27FC236}">
                    <a16:creationId xmlns:a16="http://schemas.microsoft.com/office/drawing/2014/main" id="{DD21D195-4312-E4A8-D820-C4D4F8D44A4A}"/>
                  </a:ext>
                </a:extLst>
              </p:cNvPr>
              <p:cNvSpPr/>
              <p:nvPr/>
            </p:nvSpPr>
            <p:spPr bwMode="auto">
              <a:xfrm>
                <a:off x="18629670" y="2841014"/>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ABAEBA">
                      <a:lumMod val="50000"/>
                    </a:srgbClr>
                  </a:solidFill>
                  <a:effectLst/>
                  <a:uLnTx/>
                  <a:uFillTx/>
                  <a:latin typeface="FrutigerBold" pitchFamily="2" charset="0"/>
                </a:endParaRPr>
              </a:p>
            </p:txBody>
          </p:sp>
          <p:sp>
            <p:nvSpPr>
              <p:cNvPr id="203" name="98 Rectángulo redondeado">
                <a:extLst>
                  <a:ext uri="{FF2B5EF4-FFF2-40B4-BE49-F238E27FC236}">
                    <a16:creationId xmlns:a16="http://schemas.microsoft.com/office/drawing/2014/main" id="{0C916D02-D836-C172-75EF-80184FE3E49F}"/>
                  </a:ext>
                </a:extLst>
              </p:cNvPr>
              <p:cNvSpPr/>
              <p:nvPr/>
            </p:nvSpPr>
            <p:spPr bwMode="auto">
              <a:xfrm>
                <a:off x="18235716" y="3073543"/>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ABAEBA">
                      <a:lumMod val="50000"/>
                    </a:srgbClr>
                  </a:solidFill>
                  <a:effectLst/>
                  <a:uLnTx/>
                  <a:uFillTx/>
                  <a:latin typeface="FrutigerBold" pitchFamily="2" charset="0"/>
                </a:endParaRPr>
              </a:p>
            </p:txBody>
          </p:sp>
          <p:sp>
            <p:nvSpPr>
              <p:cNvPr id="204" name="99 Rectángulo redondeado">
                <a:extLst>
                  <a:ext uri="{FF2B5EF4-FFF2-40B4-BE49-F238E27FC236}">
                    <a16:creationId xmlns:a16="http://schemas.microsoft.com/office/drawing/2014/main" id="{B18116CB-0652-E0E3-9FDA-3DFF4FA07052}"/>
                  </a:ext>
                </a:extLst>
              </p:cNvPr>
              <p:cNvSpPr/>
              <p:nvPr/>
            </p:nvSpPr>
            <p:spPr bwMode="auto">
              <a:xfrm>
                <a:off x="18751775" y="3021770"/>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18346C"/>
                  </a:solidFill>
                  <a:effectLst/>
                  <a:uLnTx/>
                  <a:uFillTx/>
                  <a:latin typeface="FrutigerBold" pitchFamily="2" charset="0"/>
                </a:endParaRPr>
              </a:p>
            </p:txBody>
          </p:sp>
          <p:sp>
            <p:nvSpPr>
              <p:cNvPr id="205" name="100 Rectángulo redondeado">
                <a:extLst>
                  <a:ext uri="{FF2B5EF4-FFF2-40B4-BE49-F238E27FC236}">
                    <a16:creationId xmlns:a16="http://schemas.microsoft.com/office/drawing/2014/main" id="{2F5B9A6F-9814-04BC-BFA7-DDF31B3191F4}"/>
                  </a:ext>
                </a:extLst>
              </p:cNvPr>
              <p:cNvSpPr/>
              <p:nvPr/>
            </p:nvSpPr>
            <p:spPr bwMode="auto">
              <a:xfrm>
                <a:off x="18488885" y="3116736"/>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ABAEBA">
                      <a:lumMod val="50000"/>
                    </a:srgbClr>
                  </a:solidFill>
                  <a:effectLst/>
                  <a:uLnTx/>
                  <a:uFillTx/>
                  <a:latin typeface="FrutigerBold" pitchFamily="2" charset="0"/>
                </a:endParaRPr>
              </a:p>
            </p:txBody>
          </p:sp>
          <p:cxnSp>
            <p:nvCxnSpPr>
              <p:cNvPr id="206" name="101 Conector recto">
                <a:extLst>
                  <a:ext uri="{FF2B5EF4-FFF2-40B4-BE49-F238E27FC236}">
                    <a16:creationId xmlns:a16="http://schemas.microsoft.com/office/drawing/2014/main" id="{A8F47099-3D15-C4AE-678E-E74683A51901}"/>
                  </a:ext>
                </a:extLst>
              </p:cNvPr>
              <p:cNvCxnSpPr>
                <a:cxnSpLocks/>
                <a:stCxn id="201" idx="3"/>
                <a:endCxn id="202" idx="1"/>
              </p:cNvCxnSpPr>
              <p:nvPr/>
            </p:nvCxnSpPr>
            <p:spPr bwMode="auto">
              <a:xfrm flipV="1">
                <a:off x="18334622" y="2885215"/>
                <a:ext cx="295048" cy="17481"/>
              </a:xfrm>
              <a:prstGeom prst="line">
                <a:avLst/>
              </a:prstGeom>
              <a:grpFill/>
              <a:ln w="12700" cap="flat" cmpd="sng" algn="ctr">
                <a:solidFill>
                  <a:srgbClr val="848484"/>
                </a:solidFill>
                <a:prstDash val="solid"/>
                <a:round/>
                <a:headEnd type="none" w="med" len="med"/>
                <a:tailEnd type="none" w="med" len="med"/>
              </a:ln>
              <a:effectLst/>
            </p:spPr>
          </p:cxnSp>
          <p:cxnSp>
            <p:nvCxnSpPr>
              <p:cNvPr id="207" name="104 Conector recto">
                <a:extLst>
                  <a:ext uri="{FF2B5EF4-FFF2-40B4-BE49-F238E27FC236}">
                    <a16:creationId xmlns:a16="http://schemas.microsoft.com/office/drawing/2014/main" id="{4322126D-DAFF-C2D8-400D-7F7DCB54696C}"/>
                  </a:ext>
                </a:extLst>
              </p:cNvPr>
              <p:cNvCxnSpPr>
                <a:cxnSpLocks/>
                <a:endCxn id="205" idx="1"/>
              </p:cNvCxnSpPr>
              <p:nvPr/>
            </p:nvCxnSpPr>
            <p:spPr bwMode="auto">
              <a:xfrm>
                <a:off x="18313478" y="3125477"/>
                <a:ext cx="175408" cy="35460"/>
              </a:xfrm>
              <a:prstGeom prst="line">
                <a:avLst/>
              </a:prstGeom>
              <a:grpFill/>
              <a:ln w="12700" cap="flat" cmpd="sng" algn="ctr">
                <a:solidFill>
                  <a:srgbClr val="848484"/>
                </a:solidFill>
                <a:prstDash val="solid"/>
                <a:round/>
                <a:headEnd type="none" w="med" len="med"/>
                <a:tailEnd type="none" w="med" len="med"/>
              </a:ln>
              <a:effectLst/>
            </p:spPr>
          </p:cxnSp>
          <p:cxnSp>
            <p:nvCxnSpPr>
              <p:cNvPr id="208" name="106 Conector recto">
                <a:extLst>
                  <a:ext uri="{FF2B5EF4-FFF2-40B4-BE49-F238E27FC236}">
                    <a16:creationId xmlns:a16="http://schemas.microsoft.com/office/drawing/2014/main" id="{56BA5954-D91C-C7DF-8C0A-15F7087B8F40}"/>
                  </a:ext>
                </a:extLst>
              </p:cNvPr>
              <p:cNvCxnSpPr>
                <a:cxnSpLocks/>
                <a:stCxn id="205" idx="3"/>
              </p:cNvCxnSpPr>
              <p:nvPr/>
            </p:nvCxnSpPr>
            <p:spPr bwMode="auto">
              <a:xfrm flipV="1">
                <a:off x="18566647" y="3065237"/>
                <a:ext cx="189608" cy="95700"/>
              </a:xfrm>
              <a:prstGeom prst="line">
                <a:avLst/>
              </a:prstGeom>
              <a:grpFill/>
              <a:ln w="12700" cap="flat" cmpd="sng" algn="ctr">
                <a:solidFill>
                  <a:srgbClr val="848484"/>
                </a:solidFill>
                <a:prstDash val="solid"/>
                <a:round/>
                <a:headEnd type="none" w="med" len="med"/>
                <a:tailEnd type="none" w="med" len="med"/>
              </a:ln>
              <a:effectLst/>
            </p:spPr>
          </p:cxnSp>
          <p:cxnSp>
            <p:nvCxnSpPr>
              <p:cNvPr id="209" name="108 Conector recto">
                <a:extLst>
                  <a:ext uri="{FF2B5EF4-FFF2-40B4-BE49-F238E27FC236}">
                    <a16:creationId xmlns:a16="http://schemas.microsoft.com/office/drawing/2014/main" id="{EF0E9C1F-829D-4475-60DC-69160C3656A2}"/>
                  </a:ext>
                </a:extLst>
              </p:cNvPr>
              <p:cNvCxnSpPr>
                <a:cxnSpLocks/>
                <a:stCxn id="204" idx="0"/>
                <a:endCxn id="202" idx="2"/>
              </p:cNvCxnSpPr>
              <p:nvPr/>
            </p:nvCxnSpPr>
            <p:spPr bwMode="auto">
              <a:xfrm flipH="1" flipV="1">
                <a:off x="18668551" y="2924797"/>
                <a:ext cx="122104" cy="101591"/>
              </a:xfrm>
              <a:prstGeom prst="line">
                <a:avLst/>
              </a:prstGeom>
              <a:grpFill/>
              <a:ln w="12700" cap="flat" cmpd="sng" algn="ctr">
                <a:solidFill>
                  <a:srgbClr val="848484"/>
                </a:solidFill>
                <a:prstDash val="solid"/>
                <a:round/>
                <a:headEnd type="none" w="med" len="med"/>
                <a:tailEnd type="none" w="med" len="med"/>
              </a:ln>
              <a:effectLst/>
            </p:spPr>
          </p:cxnSp>
          <p:cxnSp>
            <p:nvCxnSpPr>
              <p:cNvPr id="210" name="111 Conector recto">
                <a:extLst>
                  <a:ext uri="{FF2B5EF4-FFF2-40B4-BE49-F238E27FC236}">
                    <a16:creationId xmlns:a16="http://schemas.microsoft.com/office/drawing/2014/main" id="{E992A4FA-8CA5-31BC-8EEC-5B6691369185}"/>
                  </a:ext>
                </a:extLst>
              </p:cNvPr>
              <p:cNvCxnSpPr>
                <a:cxnSpLocks/>
                <a:stCxn id="201" idx="3"/>
                <a:endCxn id="204" idx="1"/>
              </p:cNvCxnSpPr>
              <p:nvPr/>
            </p:nvCxnSpPr>
            <p:spPr bwMode="auto">
              <a:xfrm>
                <a:off x="18334622" y="2902696"/>
                <a:ext cx="417152" cy="163275"/>
              </a:xfrm>
              <a:prstGeom prst="line">
                <a:avLst/>
              </a:prstGeom>
              <a:grpFill/>
              <a:ln w="12700" cap="flat" cmpd="sng" algn="ctr">
                <a:solidFill>
                  <a:srgbClr val="848484"/>
                </a:solidFill>
                <a:prstDash val="solid"/>
                <a:round/>
                <a:headEnd type="none" w="med" len="med"/>
                <a:tailEnd type="none" w="med" len="med"/>
              </a:ln>
              <a:effectLst/>
            </p:spPr>
          </p:cxnSp>
          <p:cxnSp>
            <p:nvCxnSpPr>
              <p:cNvPr id="211" name="7 Conector recto">
                <a:extLst>
                  <a:ext uri="{FF2B5EF4-FFF2-40B4-BE49-F238E27FC236}">
                    <a16:creationId xmlns:a16="http://schemas.microsoft.com/office/drawing/2014/main" id="{1040EBD7-C8A0-00D7-F8CE-32127BB3C6DD}"/>
                  </a:ext>
                </a:extLst>
              </p:cNvPr>
              <p:cNvCxnSpPr>
                <a:cxnSpLocks/>
                <a:stCxn id="201" idx="2"/>
                <a:endCxn id="203" idx="0"/>
              </p:cNvCxnSpPr>
              <p:nvPr/>
            </p:nvCxnSpPr>
            <p:spPr bwMode="auto">
              <a:xfrm flipH="1">
                <a:off x="18274597" y="2946896"/>
                <a:ext cx="21145" cy="126647"/>
              </a:xfrm>
              <a:prstGeom prst="line">
                <a:avLst/>
              </a:prstGeom>
              <a:grpFill/>
              <a:ln w="12700" cap="flat" cmpd="sng" algn="ctr">
                <a:solidFill>
                  <a:srgbClr val="848484"/>
                </a:solidFill>
                <a:prstDash val="solid"/>
                <a:round/>
                <a:headEnd type="none" w="med" len="med"/>
                <a:tailEnd type="none" w="med" len="med"/>
              </a:ln>
              <a:effectLst/>
            </p:spPr>
          </p:cxnSp>
          <p:cxnSp>
            <p:nvCxnSpPr>
              <p:cNvPr id="212" name="114 Conector recto">
                <a:extLst>
                  <a:ext uri="{FF2B5EF4-FFF2-40B4-BE49-F238E27FC236}">
                    <a16:creationId xmlns:a16="http://schemas.microsoft.com/office/drawing/2014/main" id="{320CA79B-0DF6-638F-74D8-26868887D6C9}"/>
                  </a:ext>
                </a:extLst>
              </p:cNvPr>
              <p:cNvCxnSpPr>
                <a:cxnSpLocks/>
              </p:cNvCxnSpPr>
              <p:nvPr/>
            </p:nvCxnSpPr>
            <p:spPr bwMode="auto">
              <a:xfrm flipV="1">
                <a:off x="18265522" y="2877041"/>
                <a:ext cx="393954" cy="232529"/>
              </a:xfrm>
              <a:prstGeom prst="line">
                <a:avLst/>
              </a:prstGeom>
              <a:grpFill/>
              <a:ln w="12700" cap="flat" cmpd="sng" algn="ctr">
                <a:solidFill>
                  <a:srgbClr val="848484"/>
                </a:solidFill>
                <a:prstDash val="solid"/>
                <a:round/>
                <a:headEnd type="none" w="med" len="med"/>
                <a:tailEnd type="none" w="med" len="med"/>
              </a:ln>
              <a:effectLst/>
            </p:spPr>
          </p:cxnSp>
        </p:grpSp>
        <p:sp>
          <p:nvSpPr>
            <p:cNvPr id="200" name="CuadroTexto 116">
              <a:extLst>
                <a:ext uri="{FF2B5EF4-FFF2-40B4-BE49-F238E27FC236}">
                  <a16:creationId xmlns:a16="http://schemas.microsoft.com/office/drawing/2014/main" id="{40E6DCC0-B916-5554-A262-C377BE78ED3E}"/>
                </a:ext>
              </a:extLst>
            </p:cNvPr>
            <p:cNvSpPr txBox="1"/>
            <p:nvPr/>
          </p:nvSpPr>
          <p:spPr>
            <a:xfrm>
              <a:off x="1015603" y="5517766"/>
              <a:ext cx="1462744" cy="523220"/>
            </a:xfrm>
            <a:prstGeom prst="rect">
              <a:avLst/>
            </a:prstGeom>
            <a:noFill/>
          </p:spPr>
          <p:txBody>
            <a:bodyPr wrap="square" rtlCol="0">
              <a:spAutoFit/>
            </a:bodyPr>
            <a:lstStyle/>
            <a:p>
              <a:pPr algn="ctr"/>
              <a:r>
                <a:rPr lang="es-AR" sz="1400">
                  <a:latin typeface="Lato" panose="020F0502020204030203" pitchFamily="34" charset="0"/>
                </a:rPr>
                <a:t>TRANSPORT</a:t>
              </a:r>
            </a:p>
            <a:p>
              <a:pPr algn="ctr"/>
              <a:r>
                <a:rPr lang="es-AR" sz="1400">
                  <a:latin typeface="Lato" panose="020F0502020204030203" pitchFamily="34" charset="0"/>
                </a:rPr>
                <a:t>NETWORK</a:t>
              </a:r>
            </a:p>
          </p:txBody>
        </p:sp>
      </p:grpSp>
      <p:grpSp>
        <p:nvGrpSpPr>
          <p:cNvPr id="213" name="Grupo 129">
            <a:extLst>
              <a:ext uri="{FF2B5EF4-FFF2-40B4-BE49-F238E27FC236}">
                <a16:creationId xmlns:a16="http://schemas.microsoft.com/office/drawing/2014/main" id="{1D4638A8-EC3A-89B0-CCDB-E22910340DCA}"/>
              </a:ext>
            </a:extLst>
          </p:cNvPr>
          <p:cNvGrpSpPr/>
          <p:nvPr/>
        </p:nvGrpSpPr>
        <p:grpSpPr>
          <a:xfrm>
            <a:off x="3284754" y="4724399"/>
            <a:ext cx="1103427" cy="1046325"/>
            <a:chOff x="3114278" y="5005346"/>
            <a:chExt cx="1103427" cy="1046325"/>
          </a:xfrm>
        </p:grpSpPr>
        <p:pic>
          <p:nvPicPr>
            <p:cNvPr id="214" name="Gráfico 92" descr="Ciudad">
              <a:extLst>
                <a:ext uri="{FF2B5EF4-FFF2-40B4-BE49-F238E27FC236}">
                  <a16:creationId xmlns:a16="http://schemas.microsoft.com/office/drawing/2014/main" id="{363E4115-5108-A2B3-1AE0-673A6C0717B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217325" y="5005346"/>
              <a:ext cx="814216" cy="628472"/>
            </a:xfrm>
            <a:prstGeom prst="rect">
              <a:avLst/>
            </a:prstGeom>
          </p:spPr>
        </p:pic>
        <p:sp>
          <p:nvSpPr>
            <p:cNvPr id="215" name="CuadroTexto 131">
              <a:extLst>
                <a:ext uri="{FF2B5EF4-FFF2-40B4-BE49-F238E27FC236}">
                  <a16:creationId xmlns:a16="http://schemas.microsoft.com/office/drawing/2014/main" id="{F55B68D1-BF5C-7103-4B3D-EA252695D83E}"/>
                </a:ext>
              </a:extLst>
            </p:cNvPr>
            <p:cNvSpPr txBox="1"/>
            <p:nvPr/>
          </p:nvSpPr>
          <p:spPr>
            <a:xfrm>
              <a:off x="3114278" y="5528451"/>
              <a:ext cx="1103427" cy="523220"/>
            </a:xfrm>
            <a:prstGeom prst="rect">
              <a:avLst/>
            </a:prstGeom>
            <a:noFill/>
          </p:spPr>
          <p:txBody>
            <a:bodyPr wrap="square" rtlCol="0">
              <a:spAutoFit/>
            </a:bodyPr>
            <a:lstStyle/>
            <a:p>
              <a:pPr algn="ctr"/>
              <a:r>
                <a:rPr lang="es-AR" sz="1400">
                  <a:latin typeface="Lato" panose="020F0502020204030203" pitchFamily="34" charset="0"/>
                </a:rPr>
                <a:t>FIXED</a:t>
              </a:r>
            </a:p>
            <a:p>
              <a:pPr algn="ctr"/>
              <a:r>
                <a:rPr lang="es-AR" sz="1400">
                  <a:latin typeface="Lato" panose="020F0502020204030203" pitchFamily="34" charset="0"/>
                </a:rPr>
                <a:t>NETWORK</a:t>
              </a:r>
            </a:p>
          </p:txBody>
        </p:sp>
      </p:grpSp>
      <p:grpSp>
        <p:nvGrpSpPr>
          <p:cNvPr id="216" name="Grupo 132">
            <a:extLst>
              <a:ext uri="{FF2B5EF4-FFF2-40B4-BE49-F238E27FC236}">
                <a16:creationId xmlns:a16="http://schemas.microsoft.com/office/drawing/2014/main" id="{0F5F38A1-1376-6F41-1C5D-443DDE84FF1E}"/>
              </a:ext>
            </a:extLst>
          </p:cNvPr>
          <p:cNvGrpSpPr/>
          <p:nvPr/>
        </p:nvGrpSpPr>
        <p:grpSpPr>
          <a:xfrm>
            <a:off x="4841792" y="4754353"/>
            <a:ext cx="1923786" cy="990601"/>
            <a:chOff x="4189549" y="5050385"/>
            <a:chExt cx="1923786" cy="990601"/>
          </a:xfrm>
        </p:grpSpPr>
        <p:sp>
          <p:nvSpPr>
            <p:cNvPr id="217" name="CuadroTexto 133">
              <a:extLst>
                <a:ext uri="{FF2B5EF4-FFF2-40B4-BE49-F238E27FC236}">
                  <a16:creationId xmlns:a16="http://schemas.microsoft.com/office/drawing/2014/main" id="{8E986E34-5F6F-572E-7DA7-072D4E9E2C96}"/>
                </a:ext>
              </a:extLst>
            </p:cNvPr>
            <p:cNvSpPr txBox="1"/>
            <p:nvPr/>
          </p:nvSpPr>
          <p:spPr>
            <a:xfrm>
              <a:off x="4189549" y="5517766"/>
              <a:ext cx="1923786" cy="523220"/>
            </a:xfrm>
            <a:prstGeom prst="rect">
              <a:avLst/>
            </a:prstGeom>
            <a:noFill/>
          </p:spPr>
          <p:txBody>
            <a:bodyPr wrap="square" rtlCol="0">
              <a:spAutoFit/>
            </a:bodyPr>
            <a:lstStyle/>
            <a:p>
              <a:pPr algn="ctr"/>
              <a:r>
                <a:rPr lang="es-AR" sz="1400">
                  <a:latin typeface="Lato" panose="020F0502020204030203" pitchFamily="34" charset="0"/>
                </a:rPr>
                <a:t>MOBILE NETWORKS</a:t>
              </a:r>
            </a:p>
            <a:p>
              <a:pPr algn="ctr"/>
              <a:r>
                <a:rPr lang="es-AR" sz="1400">
                  <a:latin typeface="Lato" panose="020F0502020204030203" pitchFamily="34" charset="0"/>
                </a:rPr>
                <a:t> 4G | 5G</a:t>
              </a:r>
            </a:p>
          </p:txBody>
        </p:sp>
        <p:pic>
          <p:nvPicPr>
            <p:cNvPr id="218" name="Gráfico 134" descr="Torre de telefonía">
              <a:extLst>
                <a:ext uri="{FF2B5EF4-FFF2-40B4-BE49-F238E27FC236}">
                  <a16:creationId xmlns:a16="http://schemas.microsoft.com/office/drawing/2014/main" id="{611B086D-5336-DCCC-BED8-6A7932B44D7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879657" y="5050385"/>
              <a:ext cx="538394" cy="538394"/>
            </a:xfrm>
            <a:prstGeom prst="rect">
              <a:avLst/>
            </a:prstGeom>
          </p:spPr>
        </p:pic>
      </p:grpSp>
      <p:grpSp>
        <p:nvGrpSpPr>
          <p:cNvPr id="219" name="Grupo 4">
            <a:extLst>
              <a:ext uri="{FF2B5EF4-FFF2-40B4-BE49-F238E27FC236}">
                <a16:creationId xmlns:a16="http://schemas.microsoft.com/office/drawing/2014/main" id="{D54F1FB8-AB2A-02FD-4291-959805901D0E}"/>
              </a:ext>
            </a:extLst>
          </p:cNvPr>
          <p:cNvGrpSpPr/>
          <p:nvPr/>
        </p:nvGrpSpPr>
        <p:grpSpPr>
          <a:xfrm>
            <a:off x="2342512" y="3466472"/>
            <a:ext cx="4741455" cy="1198468"/>
            <a:chOff x="3270286" y="3176834"/>
            <a:chExt cx="4741455" cy="1198468"/>
          </a:xfrm>
        </p:grpSpPr>
        <p:grpSp>
          <p:nvGrpSpPr>
            <p:cNvPr id="220" name="Grupo 75">
              <a:extLst>
                <a:ext uri="{FF2B5EF4-FFF2-40B4-BE49-F238E27FC236}">
                  <a16:creationId xmlns:a16="http://schemas.microsoft.com/office/drawing/2014/main" id="{57F985B1-6CAA-4FF1-3927-2AD5D0D1B71C}"/>
                </a:ext>
              </a:extLst>
            </p:cNvPr>
            <p:cNvGrpSpPr/>
            <p:nvPr/>
          </p:nvGrpSpPr>
          <p:grpSpPr>
            <a:xfrm>
              <a:off x="3270286" y="3176834"/>
              <a:ext cx="1198468" cy="1198468"/>
              <a:chOff x="3119913" y="3436999"/>
              <a:chExt cx="1198468" cy="1198468"/>
            </a:xfrm>
          </p:grpSpPr>
          <p:pic>
            <p:nvPicPr>
              <p:cNvPr id="238" name="Gráfico 91" descr="Nube">
                <a:extLst>
                  <a:ext uri="{FF2B5EF4-FFF2-40B4-BE49-F238E27FC236}">
                    <a16:creationId xmlns:a16="http://schemas.microsoft.com/office/drawing/2014/main" id="{3C9DEFA5-BB4A-3016-4C56-9ED8E65E166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119913" y="3436999"/>
                <a:ext cx="1198468" cy="1198468"/>
              </a:xfrm>
              <a:prstGeom prst="rect">
                <a:avLst/>
              </a:prstGeom>
            </p:spPr>
          </p:pic>
          <p:pic>
            <p:nvPicPr>
              <p:cNvPr id="239" name="Imagen 92" descr="Icono&#10;&#10;Descripción generada automáticamente">
                <a:extLst>
                  <a:ext uri="{FF2B5EF4-FFF2-40B4-BE49-F238E27FC236}">
                    <a16:creationId xmlns:a16="http://schemas.microsoft.com/office/drawing/2014/main" id="{B976199A-A450-7C03-67AE-FF115EF38286}"/>
                  </a:ext>
                </a:extLst>
              </p:cNvPr>
              <p:cNvPicPr>
                <a:picLocks noChangeAspect="1"/>
              </p:cNvPicPr>
              <p:nvPr/>
            </p:nvPicPr>
            <p:blipFill>
              <a:blip r:embed="rId32"/>
              <a:stretch>
                <a:fillRect/>
              </a:stretch>
            </p:blipFill>
            <p:spPr>
              <a:xfrm>
                <a:off x="3326475" y="3832854"/>
                <a:ext cx="898207" cy="475521"/>
              </a:xfrm>
              <a:prstGeom prst="rect">
                <a:avLst/>
              </a:prstGeom>
            </p:spPr>
          </p:pic>
        </p:grpSp>
        <p:grpSp>
          <p:nvGrpSpPr>
            <p:cNvPr id="221" name="Grupo 77">
              <a:extLst>
                <a:ext uri="{FF2B5EF4-FFF2-40B4-BE49-F238E27FC236}">
                  <a16:creationId xmlns:a16="http://schemas.microsoft.com/office/drawing/2014/main" id="{74242EFB-57F9-019B-5C2E-C7B652D69794}"/>
                </a:ext>
              </a:extLst>
            </p:cNvPr>
            <p:cNvGrpSpPr/>
            <p:nvPr/>
          </p:nvGrpSpPr>
          <p:grpSpPr>
            <a:xfrm>
              <a:off x="6244276" y="3176834"/>
              <a:ext cx="1198468" cy="1198468"/>
              <a:chOff x="6093903" y="3436999"/>
              <a:chExt cx="1198468" cy="1198468"/>
            </a:xfrm>
          </p:grpSpPr>
          <p:pic>
            <p:nvPicPr>
              <p:cNvPr id="236" name="Gráfico 87" descr="Nube">
                <a:extLst>
                  <a:ext uri="{FF2B5EF4-FFF2-40B4-BE49-F238E27FC236}">
                    <a16:creationId xmlns:a16="http://schemas.microsoft.com/office/drawing/2014/main" id="{73E42713-46F6-7E14-33C0-0C0B0AF93CC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093903" y="3436999"/>
                <a:ext cx="1198468" cy="1198468"/>
              </a:xfrm>
              <a:prstGeom prst="rect">
                <a:avLst/>
              </a:prstGeom>
            </p:spPr>
          </p:pic>
          <p:pic>
            <p:nvPicPr>
              <p:cNvPr id="237" name="Imagen 88">
                <a:extLst>
                  <a:ext uri="{FF2B5EF4-FFF2-40B4-BE49-F238E27FC236}">
                    <a16:creationId xmlns:a16="http://schemas.microsoft.com/office/drawing/2014/main" id="{30F8158C-22D7-9F9E-34A3-31508E672C5E}"/>
                  </a:ext>
                </a:extLst>
              </p:cNvPr>
              <p:cNvPicPr>
                <a:picLocks noChangeAspect="1"/>
              </p:cNvPicPr>
              <p:nvPr/>
            </p:nvPicPr>
            <p:blipFill>
              <a:blip r:embed="rId35"/>
              <a:stretch>
                <a:fillRect/>
              </a:stretch>
            </p:blipFill>
            <p:spPr>
              <a:xfrm>
                <a:off x="6481875" y="3825250"/>
                <a:ext cx="489204" cy="490728"/>
              </a:xfrm>
              <a:prstGeom prst="rect">
                <a:avLst/>
              </a:prstGeom>
            </p:spPr>
          </p:pic>
        </p:grpSp>
        <p:pic>
          <p:nvPicPr>
            <p:cNvPr id="222" name="Gráfico 78" descr="Nube">
              <a:extLst>
                <a:ext uri="{FF2B5EF4-FFF2-40B4-BE49-F238E27FC236}">
                  <a16:creationId xmlns:a16="http://schemas.microsoft.com/office/drawing/2014/main" id="{75982216-B2F5-6A50-02A9-A9B1B7391AF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96398" y="3461229"/>
              <a:ext cx="270479" cy="270479"/>
            </a:xfrm>
            <a:prstGeom prst="rect">
              <a:avLst/>
            </a:prstGeom>
          </p:spPr>
        </p:pic>
        <p:pic>
          <p:nvPicPr>
            <p:cNvPr id="223" name="Gráfico 79" descr="Nube">
              <a:extLst>
                <a:ext uri="{FF2B5EF4-FFF2-40B4-BE49-F238E27FC236}">
                  <a16:creationId xmlns:a16="http://schemas.microsoft.com/office/drawing/2014/main" id="{BAA0229F-C1E0-9F74-C039-944E33E3E2AB}"/>
                </a:ext>
              </a:extLst>
            </p:cNvPr>
            <p:cNvPicPr>
              <a:picLocks noChangeAspect="1"/>
            </p:cNvPicPr>
            <p:nvPr/>
          </p:nvPicPr>
          <p:blipFill>
            <a:blip r:embed="rId36">
              <a:extLst>
                <a:ext uri="{96DAC541-7B7A-43D3-8B79-37D633B846F1}">
                  <asvg:svgBlip xmlns:asvg="http://schemas.microsoft.com/office/drawing/2016/SVG/main" r:embed="rId38"/>
                </a:ext>
              </a:extLst>
            </a:blip>
            <a:stretch>
              <a:fillRect/>
            </a:stretch>
          </p:blipFill>
          <p:spPr>
            <a:xfrm>
              <a:off x="6156507" y="3330480"/>
              <a:ext cx="355465" cy="355465"/>
            </a:xfrm>
            <a:prstGeom prst="rect">
              <a:avLst/>
            </a:prstGeom>
          </p:spPr>
        </p:pic>
        <p:pic>
          <p:nvPicPr>
            <p:cNvPr id="224" name="Gráfico 80" descr="Nube">
              <a:extLst>
                <a:ext uri="{FF2B5EF4-FFF2-40B4-BE49-F238E27FC236}">
                  <a16:creationId xmlns:a16="http://schemas.microsoft.com/office/drawing/2014/main" id="{9E7F6F06-864E-6E14-B105-4FC7B134B01F}"/>
                </a:ext>
              </a:extLst>
            </p:cNvPr>
            <p:cNvPicPr>
              <a:picLocks noChangeAspect="1"/>
            </p:cNvPicPr>
            <p:nvPr/>
          </p:nvPicPr>
          <p:blipFill>
            <a:blip r:embed="rId36">
              <a:extLst>
                <a:ext uri="{96DAC541-7B7A-43D3-8B79-37D633B846F1}">
                  <asvg:svgBlip xmlns:asvg="http://schemas.microsoft.com/office/drawing/2016/SVG/main" r:embed="rId39"/>
                </a:ext>
              </a:extLst>
            </a:blip>
            <a:stretch>
              <a:fillRect/>
            </a:stretch>
          </p:blipFill>
          <p:spPr>
            <a:xfrm>
              <a:off x="6041532" y="3700391"/>
              <a:ext cx="230543" cy="230543"/>
            </a:xfrm>
            <a:prstGeom prst="rect">
              <a:avLst/>
            </a:prstGeom>
          </p:spPr>
        </p:pic>
        <p:pic>
          <p:nvPicPr>
            <p:cNvPr id="225" name="Gráfico 81" descr="Nube">
              <a:extLst>
                <a:ext uri="{FF2B5EF4-FFF2-40B4-BE49-F238E27FC236}">
                  <a16:creationId xmlns:a16="http://schemas.microsoft.com/office/drawing/2014/main" id="{41AEE279-3FA5-F836-ECF3-45DC76197E2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87721" y="3674520"/>
              <a:ext cx="270479" cy="270479"/>
            </a:xfrm>
            <a:prstGeom prst="rect">
              <a:avLst/>
            </a:prstGeom>
          </p:spPr>
        </p:pic>
        <p:pic>
          <p:nvPicPr>
            <p:cNvPr id="226" name="Gráfico 82" descr="Nube">
              <a:extLst>
                <a:ext uri="{FF2B5EF4-FFF2-40B4-BE49-F238E27FC236}">
                  <a16:creationId xmlns:a16="http://schemas.microsoft.com/office/drawing/2014/main" id="{9A300A6B-2757-5B83-8794-C92B6E316257}"/>
                </a:ext>
              </a:extLst>
            </p:cNvPr>
            <p:cNvPicPr>
              <a:picLocks noChangeAspect="1"/>
            </p:cNvPicPr>
            <p:nvPr/>
          </p:nvPicPr>
          <p:blipFill>
            <a:blip r:embed="rId40">
              <a:extLst>
                <a:ext uri="{96DAC541-7B7A-43D3-8B79-37D633B846F1}">
                  <asvg:svgBlip xmlns:asvg="http://schemas.microsoft.com/office/drawing/2016/SVG/main" r:embed="rId42"/>
                </a:ext>
              </a:extLst>
            </a:blip>
            <a:stretch>
              <a:fillRect/>
            </a:stretch>
          </p:blipFill>
          <p:spPr>
            <a:xfrm>
              <a:off x="4302091" y="3398989"/>
              <a:ext cx="355465" cy="355465"/>
            </a:xfrm>
            <a:prstGeom prst="rect">
              <a:avLst/>
            </a:prstGeom>
          </p:spPr>
        </p:pic>
        <p:pic>
          <p:nvPicPr>
            <p:cNvPr id="227" name="Gráfico 83" descr="Nube">
              <a:extLst>
                <a:ext uri="{FF2B5EF4-FFF2-40B4-BE49-F238E27FC236}">
                  <a16:creationId xmlns:a16="http://schemas.microsoft.com/office/drawing/2014/main" id="{7A40E9F5-8A0F-03D9-D3E0-29B019C9026A}"/>
                </a:ext>
              </a:extLst>
            </p:cNvPr>
            <p:cNvPicPr>
              <a:picLocks noChangeAspect="1"/>
            </p:cNvPicPr>
            <p:nvPr/>
          </p:nvPicPr>
          <p:blipFill>
            <a:blip r:embed="rId40">
              <a:extLst>
                <a:ext uri="{96DAC541-7B7A-43D3-8B79-37D633B846F1}">
                  <asvg:svgBlip xmlns:asvg="http://schemas.microsoft.com/office/drawing/2016/SVG/main" r:embed="rId43"/>
                </a:ext>
              </a:extLst>
            </a:blip>
            <a:stretch>
              <a:fillRect/>
            </a:stretch>
          </p:blipFill>
          <p:spPr>
            <a:xfrm>
              <a:off x="4733552" y="3449813"/>
              <a:ext cx="230543" cy="230543"/>
            </a:xfrm>
            <a:prstGeom prst="rect">
              <a:avLst/>
            </a:prstGeom>
          </p:spPr>
        </p:pic>
        <p:pic>
          <p:nvPicPr>
            <p:cNvPr id="228" name="Gráfico 84" descr="Nube">
              <a:extLst>
                <a:ext uri="{FF2B5EF4-FFF2-40B4-BE49-F238E27FC236}">
                  <a16:creationId xmlns:a16="http://schemas.microsoft.com/office/drawing/2014/main" id="{316B9F02-FDF4-A7B0-CE52-F4CF8B1DEE0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396167" y="3618683"/>
              <a:ext cx="270479" cy="270479"/>
            </a:xfrm>
            <a:prstGeom prst="rect">
              <a:avLst/>
            </a:prstGeom>
          </p:spPr>
        </p:pic>
        <p:pic>
          <p:nvPicPr>
            <p:cNvPr id="229" name="Gráfico 85" descr="Nube">
              <a:extLst>
                <a:ext uri="{FF2B5EF4-FFF2-40B4-BE49-F238E27FC236}">
                  <a16:creationId xmlns:a16="http://schemas.microsoft.com/office/drawing/2014/main" id="{88CAD519-6265-5152-CDD5-861A01167509}"/>
                </a:ext>
              </a:extLst>
            </p:cNvPr>
            <p:cNvPicPr>
              <a:picLocks noChangeAspect="1"/>
            </p:cNvPicPr>
            <p:nvPr/>
          </p:nvPicPr>
          <p:blipFill>
            <a:blip r:embed="rId36">
              <a:extLst>
                <a:ext uri="{96DAC541-7B7A-43D3-8B79-37D633B846F1}">
                  <asvg:svgBlip xmlns:asvg="http://schemas.microsoft.com/office/drawing/2016/SVG/main" r:embed="rId38"/>
                </a:ext>
              </a:extLst>
            </a:blip>
            <a:stretch>
              <a:fillRect/>
            </a:stretch>
          </p:blipFill>
          <p:spPr>
            <a:xfrm>
              <a:off x="7656276" y="3487934"/>
              <a:ext cx="355465" cy="355465"/>
            </a:xfrm>
            <a:prstGeom prst="rect">
              <a:avLst/>
            </a:prstGeom>
          </p:spPr>
        </p:pic>
        <p:pic>
          <p:nvPicPr>
            <p:cNvPr id="230" name="Gráfico 86" descr="Nube">
              <a:extLst>
                <a:ext uri="{FF2B5EF4-FFF2-40B4-BE49-F238E27FC236}">
                  <a16:creationId xmlns:a16="http://schemas.microsoft.com/office/drawing/2014/main" id="{7F871F00-D8A4-80E8-4342-4F9D140C3DC3}"/>
                </a:ext>
              </a:extLst>
            </p:cNvPr>
            <p:cNvPicPr>
              <a:picLocks noChangeAspect="1"/>
            </p:cNvPicPr>
            <p:nvPr/>
          </p:nvPicPr>
          <p:blipFill>
            <a:blip r:embed="rId36">
              <a:extLst>
                <a:ext uri="{96DAC541-7B7A-43D3-8B79-37D633B846F1}">
                  <asvg:svgBlip xmlns:asvg="http://schemas.microsoft.com/office/drawing/2016/SVG/main" r:embed="rId39"/>
                </a:ext>
              </a:extLst>
            </a:blip>
            <a:stretch>
              <a:fillRect/>
            </a:stretch>
          </p:blipFill>
          <p:spPr>
            <a:xfrm>
              <a:off x="7541301" y="3857845"/>
              <a:ext cx="230543" cy="230543"/>
            </a:xfrm>
            <a:prstGeom prst="rect">
              <a:avLst/>
            </a:prstGeom>
          </p:spPr>
        </p:pic>
        <p:grpSp>
          <p:nvGrpSpPr>
            <p:cNvPr id="231" name="Grupo 3">
              <a:extLst>
                <a:ext uri="{FF2B5EF4-FFF2-40B4-BE49-F238E27FC236}">
                  <a16:creationId xmlns:a16="http://schemas.microsoft.com/office/drawing/2014/main" id="{4A8C0789-242E-54B6-72D1-04AEAB31DD62}"/>
                </a:ext>
              </a:extLst>
            </p:cNvPr>
            <p:cNvGrpSpPr/>
            <p:nvPr/>
          </p:nvGrpSpPr>
          <p:grpSpPr>
            <a:xfrm>
              <a:off x="4782926" y="3176834"/>
              <a:ext cx="1198468" cy="1198468"/>
              <a:chOff x="4782926" y="3176834"/>
              <a:chExt cx="1198468" cy="1198468"/>
            </a:xfrm>
          </p:grpSpPr>
          <p:pic>
            <p:nvPicPr>
              <p:cNvPr id="232" name="Gráfico 89" descr="Nube">
                <a:extLst>
                  <a:ext uri="{FF2B5EF4-FFF2-40B4-BE49-F238E27FC236}">
                    <a16:creationId xmlns:a16="http://schemas.microsoft.com/office/drawing/2014/main" id="{8D301A78-3C86-0BAF-C21F-FC5DB71D0FA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782926" y="3176834"/>
                <a:ext cx="1198468" cy="1198468"/>
              </a:xfrm>
              <a:prstGeom prst="rect">
                <a:avLst/>
              </a:prstGeom>
            </p:spPr>
          </p:pic>
          <p:grpSp>
            <p:nvGrpSpPr>
              <p:cNvPr id="233" name="Grupo 2">
                <a:extLst>
                  <a:ext uri="{FF2B5EF4-FFF2-40B4-BE49-F238E27FC236}">
                    <a16:creationId xmlns:a16="http://schemas.microsoft.com/office/drawing/2014/main" id="{5E743AAE-28F5-439E-4715-FCD5CED22D1E}"/>
                  </a:ext>
                </a:extLst>
              </p:cNvPr>
              <p:cNvGrpSpPr/>
              <p:nvPr/>
            </p:nvGrpSpPr>
            <p:grpSpPr>
              <a:xfrm>
                <a:off x="5183195" y="3677058"/>
                <a:ext cx="514373" cy="292335"/>
                <a:chOff x="5183195" y="3677058"/>
                <a:chExt cx="514373" cy="292335"/>
              </a:xfrm>
            </p:grpSpPr>
            <p:pic>
              <p:nvPicPr>
                <p:cNvPr id="234" name="Imagen 90">
                  <a:extLst>
                    <a:ext uri="{FF2B5EF4-FFF2-40B4-BE49-F238E27FC236}">
                      <a16:creationId xmlns:a16="http://schemas.microsoft.com/office/drawing/2014/main" id="{3316B5B2-8B93-7AA5-A7E7-FD9A9B8484BA}"/>
                    </a:ext>
                  </a:extLst>
                </p:cNvPr>
                <p:cNvPicPr>
                  <a:picLocks noChangeAspect="1"/>
                </p:cNvPicPr>
                <p:nvPr/>
              </p:nvPicPr>
              <p:blipFill rotWithShape="1">
                <a:blip r:embed="rId44"/>
                <a:srcRect t="59112"/>
                <a:stretch/>
              </p:blipFill>
              <p:spPr>
                <a:xfrm>
                  <a:off x="5183195" y="3843398"/>
                  <a:ext cx="514373" cy="125995"/>
                </a:xfrm>
                <a:prstGeom prst="rect">
                  <a:avLst/>
                </a:prstGeom>
              </p:spPr>
            </p:pic>
            <p:pic>
              <p:nvPicPr>
                <p:cNvPr id="235" name="Imagen 135">
                  <a:extLst>
                    <a:ext uri="{FF2B5EF4-FFF2-40B4-BE49-F238E27FC236}">
                      <a16:creationId xmlns:a16="http://schemas.microsoft.com/office/drawing/2014/main" id="{647A4B32-7470-2EA9-2FEB-0FFE402F3AC7}"/>
                    </a:ext>
                  </a:extLst>
                </p:cNvPr>
                <p:cNvPicPr>
                  <a:picLocks noChangeAspect="1"/>
                </p:cNvPicPr>
                <p:nvPr/>
              </p:nvPicPr>
              <p:blipFill rotWithShape="1">
                <a:blip r:embed="rId44">
                  <a:duotone>
                    <a:schemeClr val="bg2">
                      <a:shade val="45000"/>
                      <a:satMod val="135000"/>
                    </a:schemeClr>
                    <a:prstClr val="white"/>
                  </a:duotone>
                </a:blip>
                <a:srcRect b="44640"/>
                <a:stretch/>
              </p:blipFill>
              <p:spPr>
                <a:xfrm>
                  <a:off x="5183195" y="3677058"/>
                  <a:ext cx="514373" cy="170588"/>
                </a:xfrm>
                <a:prstGeom prst="rect">
                  <a:avLst/>
                </a:prstGeom>
              </p:spPr>
            </p:pic>
          </p:grpSp>
        </p:grpSp>
      </p:grpSp>
      <p:grpSp>
        <p:nvGrpSpPr>
          <p:cNvPr id="240" name="Grupo 59">
            <a:extLst>
              <a:ext uri="{FF2B5EF4-FFF2-40B4-BE49-F238E27FC236}">
                <a16:creationId xmlns:a16="http://schemas.microsoft.com/office/drawing/2014/main" id="{9ED01CD4-B627-525A-E010-0DD89E292D3B}"/>
              </a:ext>
            </a:extLst>
          </p:cNvPr>
          <p:cNvGrpSpPr/>
          <p:nvPr/>
        </p:nvGrpSpPr>
        <p:grpSpPr>
          <a:xfrm>
            <a:off x="6562399" y="3958572"/>
            <a:ext cx="2096138" cy="2091566"/>
            <a:chOff x="1202024" y="9284367"/>
            <a:chExt cx="2207234" cy="2337070"/>
          </a:xfrm>
        </p:grpSpPr>
        <p:pic>
          <p:nvPicPr>
            <p:cNvPr id="241" name="Imagen 60">
              <a:extLst>
                <a:ext uri="{FF2B5EF4-FFF2-40B4-BE49-F238E27FC236}">
                  <a16:creationId xmlns:a16="http://schemas.microsoft.com/office/drawing/2014/main" id="{08D6B9D1-6CAB-2D07-6385-9394A66D8667}"/>
                </a:ext>
              </a:extLst>
            </p:cNvPr>
            <p:cNvPicPr>
              <a:picLocks noChangeAspect="1"/>
            </p:cNvPicPr>
            <p:nvPr/>
          </p:nvPicPr>
          <p:blipFill>
            <a:blip r:embed="rId45"/>
            <a:stretch>
              <a:fillRect/>
            </a:stretch>
          </p:blipFill>
          <p:spPr>
            <a:xfrm>
              <a:off x="1741531" y="9909089"/>
              <a:ext cx="1108838" cy="831629"/>
            </a:xfrm>
            <a:prstGeom prst="rect">
              <a:avLst/>
            </a:prstGeom>
          </p:spPr>
        </p:pic>
        <p:pic>
          <p:nvPicPr>
            <p:cNvPr id="242" name="Picture 2">
              <a:extLst>
                <a:ext uri="{FF2B5EF4-FFF2-40B4-BE49-F238E27FC236}">
                  <a16:creationId xmlns:a16="http://schemas.microsoft.com/office/drawing/2014/main" id="{033FA49E-567E-D860-7438-8CB46562B3E7}"/>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202024" y="9284367"/>
              <a:ext cx="2207234" cy="2337070"/>
            </a:xfrm>
            <a:prstGeom prst="rect">
              <a:avLst/>
            </a:prstGeom>
            <a:noFill/>
            <a:extLst>
              <a:ext uri="{909E8E84-426E-40DD-AFC4-6F175D3DCCD1}">
                <a14:hiddenFill xmlns:a14="http://schemas.microsoft.com/office/drawing/2010/main">
                  <a:solidFill>
                    <a:srgbClr val="FFFFFF"/>
                  </a:solidFill>
                </a14:hiddenFill>
              </a:ext>
            </a:extLst>
          </p:spPr>
        </p:pic>
      </p:grpSp>
      <p:sp>
        <p:nvSpPr>
          <p:cNvPr id="243" name="TextBox 242">
            <a:extLst>
              <a:ext uri="{FF2B5EF4-FFF2-40B4-BE49-F238E27FC236}">
                <a16:creationId xmlns:a16="http://schemas.microsoft.com/office/drawing/2014/main" id="{68CBE1A7-9B86-A148-B22E-AD38AE50B9CE}"/>
              </a:ext>
            </a:extLst>
          </p:cNvPr>
          <p:cNvSpPr txBox="1"/>
          <p:nvPr/>
        </p:nvSpPr>
        <p:spPr>
          <a:xfrm>
            <a:off x="8547119" y="3279960"/>
            <a:ext cx="1548324" cy="523220"/>
          </a:xfrm>
          <a:prstGeom prst="rect">
            <a:avLst/>
          </a:prstGeom>
          <a:noFill/>
        </p:spPr>
        <p:txBody>
          <a:bodyPr wrap="square" rtlCol="0">
            <a:spAutoFit/>
          </a:bodyPr>
          <a:lstStyle/>
          <a:p>
            <a:pPr algn="ctr"/>
            <a:r>
              <a:rPr lang="es-ES_tradnl" sz="1400"/>
              <a:t>AUTONOMUS</a:t>
            </a:r>
          </a:p>
          <a:p>
            <a:pPr algn="ctr"/>
            <a:r>
              <a:rPr lang="es-ES_tradnl" sz="1400"/>
              <a:t>NETWORK</a:t>
            </a:r>
          </a:p>
        </p:txBody>
      </p:sp>
      <p:sp>
        <p:nvSpPr>
          <p:cNvPr id="244" name="TextBox 1">
            <a:extLst>
              <a:ext uri="{FF2B5EF4-FFF2-40B4-BE49-F238E27FC236}">
                <a16:creationId xmlns:a16="http://schemas.microsoft.com/office/drawing/2014/main" id="{6C25F05F-6400-F245-22A2-C413672D11F3}"/>
              </a:ext>
            </a:extLst>
          </p:cNvPr>
          <p:cNvSpPr txBox="1"/>
          <p:nvPr/>
        </p:nvSpPr>
        <p:spPr>
          <a:xfrm>
            <a:off x="79456" y="-273359"/>
            <a:ext cx="7593713"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a:solidFill>
                  <a:schemeClr val="bg1"/>
                </a:solidFill>
                <a:latin typeface="+mj-lt"/>
                <a:ea typeface="+mj-ea"/>
                <a:cs typeface="+mj-cs"/>
              </a:rPr>
              <a:t>Framework de </a:t>
            </a:r>
            <a:r>
              <a:rPr lang="en-US" sz="2900" err="1">
                <a:solidFill>
                  <a:schemeClr val="bg1"/>
                </a:solidFill>
                <a:latin typeface="+mj-lt"/>
                <a:ea typeface="+mj-ea"/>
                <a:cs typeface="+mj-cs"/>
              </a:rPr>
              <a:t>Tecnología</a:t>
            </a:r>
            <a:r>
              <a:rPr lang="en-US" sz="2900">
                <a:solidFill>
                  <a:schemeClr val="bg1"/>
                </a:solidFill>
                <a:latin typeface="+mj-lt"/>
                <a:ea typeface="+mj-ea"/>
                <a:cs typeface="+mj-cs"/>
              </a:rPr>
              <a:t> de redes y </a:t>
            </a:r>
            <a:r>
              <a:rPr lang="en-US" sz="2900" err="1">
                <a:solidFill>
                  <a:schemeClr val="bg1"/>
                </a:solidFill>
                <a:latin typeface="+mj-lt"/>
                <a:ea typeface="+mj-ea"/>
                <a:cs typeface="+mj-cs"/>
              </a:rPr>
              <a:t>Servicios</a:t>
            </a:r>
            <a:endParaRPr lang="en-US" sz="2900" kern="1200">
              <a:solidFill>
                <a:schemeClr val="bg1"/>
              </a:solidFill>
              <a:latin typeface="+mj-lt"/>
              <a:ea typeface="+mj-ea"/>
              <a:cs typeface="Calibri Light"/>
            </a:endParaRPr>
          </a:p>
        </p:txBody>
      </p:sp>
    </p:spTree>
    <p:extLst>
      <p:ext uri="{BB962C8B-B14F-4D97-AF65-F5344CB8AC3E}">
        <p14:creationId xmlns:p14="http://schemas.microsoft.com/office/powerpoint/2010/main" val="4214894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752477" y="572554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21" name="Imagen 20">
            <a:extLst>
              <a:ext uri="{FF2B5EF4-FFF2-40B4-BE49-F238E27FC236}">
                <a16:creationId xmlns:a16="http://schemas.microsoft.com/office/drawing/2014/main" id="{B7819A1D-A5EE-5F2C-73B8-01C8A232E889}"/>
              </a:ext>
            </a:extLst>
          </p:cNvPr>
          <p:cNvPicPr>
            <a:picLocks noChangeAspect="1"/>
          </p:cNvPicPr>
          <p:nvPr/>
        </p:nvPicPr>
        <p:blipFill>
          <a:blip r:embed="rId3"/>
          <a:stretch>
            <a:fillRect/>
          </a:stretch>
        </p:blipFill>
        <p:spPr>
          <a:xfrm>
            <a:off x="0" y="1551404"/>
            <a:ext cx="12192000" cy="4038179"/>
          </a:xfrm>
          <a:prstGeom prst="rect">
            <a:avLst/>
          </a:prstGeom>
        </p:spPr>
      </p:pic>
      <p:sp>
        <p:nvSpPr>
          <p:cNvPr id="3" name="TextBox 1">
            <a:extLst>
              <a:ext uri="{FF2B5EF4-FFF2-40B4-BE49-F238E27FC236}">
                <a16:creationId xmlns:a16="http://schemas.microsoft.com/office/drawing/2014/main" id="{6B3CA0C7-AE33-FE47-0560-08B0D4A4E87B}"/>
              </a:ext>
            </a:extLst>
          </p:cNvPr>
          <p:cNvSpPr txBox="1"/>
          <p:nvPr/>
        </p:nvSpPr>
        <p:spPr>
          <a:xfrm>
            <a:off x="62333" y="288117"/>
            <a:ext cx="11135043" cy="446276"/>
          </a:xfrm>
          <a:prstGeom prst="rect">
            <a:avLst/>
          </a:prstGeom>
          <a:noFill/>
        </p:spPr>
        <p:txBody>
          <a:bodyPr wrap="square" lIns="91440" tIns="45720" rIns="91440" bIns="45720" rtlCol="0" anchor="t">
            <a:spAutoFit/>
          </a:bodyPr>
          <a:lstStyle/>
          <a:p>
            <a:r>
              <a:rPr lang="es-AR" sz="2300"/>
              <a:t>Iniciativa IoT B2B | Industrias I&amp;U| Integración de </a:t>
            </a:r>
            <a:r>
              <a:rPr lang="es-AR" sz="2300" err="1"/>
              <a:t>Senteos</a:t>
            </a:r>
            <a:r>
              <a:rPr lang="es-AR" sz="2300"/>
              <a:t> con una API de Inferencia (GCV)</a:t>
            </a:r>
            <a:endParaRPr lang="es-AR" sz="2300" b="1">
              <a:highlight>
                <a:srgbClr val="BC3CF9"/>
              </a:highlight>
            </a:endParaRPr>
          </a:p>
        </p:txBody>
      </p:sp>
      <p:sp>
        <p:nvSpPr>
          <p:cNvPr id="4" name="CuadroTexto 3">
            <a:extLst>
              <a:ext uri="{FF2B5EF4-FFF2-40B4-BE49-F238E27FC236}">
                <a16:creationId xmlns:a16="http://schemas.microsoft.com/office/drawing/2014/main" id="{DFCD58AD-A061-F5A1-5281-ACB90B3F19DA}"/>
              </a:ext>
            </a:extLst>
          </p:cNvPr>
          <p:cNvSpPr txBox="1"/>
          <p:nvPr/>
        </p:nvSpPr>
        <p:spPr>
          <a:xfrm>
            <a:off x="62333" y="1029890"/>
            <a:ext cx="8611767"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500" b="1" i="1" u="sng">
                <a:cs typeface="Calibri"/>
              </a:rPr>
              <a:t>Caso II: </a:t>
            </a:r>
            <a:r>
              <a:rPr lang="es-ES" sz="2500">
                <a:cs typeface="Calibri"/>
              </a:rPr>
              <a:t>Integración Directa con Servidor RTSP</a:t>
            </a:r>
            <a:endParaRPr lang="es-ES" sz="2500"/>
          </a:p>
        </p:txBody>
      </p:sp>
    </p:spTree>
    <p:extLst>
      <p:ext uri="{BB962C8B-B14F-4D97-AF65-F5344CB8AC3E}">
        <p14:creationId xmlns:p14="http://schemas.microsoft.com/office/powerpoint/2010/main" val="327441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5618353"/>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pic>
        <p:nvPicPr>
          <p:cNvPr id="25" name="Imagen 24">
            <a:extLst>
              <a:ext uri="{FF2B5EF4-FFF2-40B4-BE49-F238E27FC236}">
                <a16:creationId xmlns:a16="http://schemas.microsoft.com/office/drawing/2014/main" id="{23E3AAED-48C8-D08E-6E7F-53BA0C562C31}"/>
              </a:ext>
            </a:extLst>
          </p:cNvPr>
          <p:cNvPicPr>
            <a:picLocks noChangeAspect="1"/>
          </p:cNvPicPr>
          <p:nvPr/>
        </p:nvPicPr>
        <p:blipFill>
          <a:blip r:embed="rId3"/>
          <a:stretch>
            <a:fillRect/>
          </a:stretch>
        </p:blipFill>
        <p:spPr>
          <a:xfrm>
            <a:off x="-1" y="1802441"/>
            <a:ext cx="12192000" cy="3737158"/>
          </a:xfrm>
          <a:prstGeom prst="rect">
            <a:avLst/>
          </a:prstGeom>
        </p:spPr>
      </p:pic>
      <p:sp>
        <p:nvSpPr>
          <p:cNvPr id="6" name="TextBox 1">
            <a:extLst>
              <a:ext uri="{FF2B5EF4-FFF2-40B4-BE49-F238E27FC236}">
                <a16:creationId xmlns:a16="http://schemas.microsoft.com/office/drawing/2014/main" id="{370C0CE3-A088-3BB5-2798-E6EE4E5368D2}"/>
              </a:ext>
            </a:extLst>
          </p:cNvPr>
          <p:cNvSpPr txBox="1"/>
          <p:nvPr/>
        </p:nvSpPr>
        <p:spPr>
          <a:xfrm>
            <a:off x="62333" y="288117"/>
            <a:ext cx="11135043" cy="446276"/>
          </a:xfrm>
          <a:prstGeom prst="rect">
            <a:avLst/>
          </a:prstGeom>
          <a:noFill/>
        </p:spPr>
        <p:txBody>
          <a:bodyPr wrap="square" lIns="91440" tIns="45720" rIns="91440" bIns="45720" rtlCol="0" anchor="t">
            <a:spAutoFit/>
          </a:bodyPr>
          <a:lstStyle/>
          <a:p>
            <a:r>
              <a:rPr lang="es-AR" sz="2300"/>
              <a:t>Iniciativa IoT B2B | Industrias I&amp;U| Integración de </a:t>
            </a:r>
            <a:r>
              <a:rPr lang="es-AR" sz="2300" err="1"/>
              <a:t>Senteos</a:t>
            </a:r>
            <a:r>
              <a:rPr lang="es-AR" sz="2300"/>
              <a:t> con una API de Inferencia (GCV)</a:t>
            </a:r>
            <a:endParaRPr lang="es-AR" sz="2300" b="1">
              <a:highlight>
                <a:srgbClr val="BC3CF9"/>
              </a:highlight>
            </a:endParaRPr>
          </a:p>
        </p:txBody>
      </p:sp>
      <p:sp>
        <p:nvSpPr>
          <p:cNvPr id="8" name="CuadroTexto 7">
            <a:extLst>
              <a:ext uri="{FF2B5EF4-FFF2-40B4-BE49-F238E27FC236}">
                <a16:creationId xmlns:a16="http://schemas.microsoft.com/office/drawing/2014/main" id="{A99D69A5-17E8-5F9C-E734-D6425753195B}"/>
              </a:ext>
            </a:extLst>
          </p:cNvPr>
          <p:cNvSpPr txBox="1"/>
          <p:nvPr/>
        </p:nvSpPr>
        <p:spPr>
          <a:xfrm>
            <a:off x="62333" y="1239646"/>
            <a:ext cx="8611767"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500" b="1" i="1" u="sng">
                <a:cs typeface="Calibri"/>
              </a:rPr>
              <a:t>Caso III:</a:t>
            </a:r>
            <a:r>
              <a:rPr lang="es-ES" sz="2500">
                <a:cs typeface="Calibri"/>
              </a:rPr>
              <a:t> Integración Directa con </a:t>
            </a:r>
            <a:r>
              <a:rPr lang="es-ES" sz="2500" err="1">
                <a:cs typeface="Calibri"/>
              </a:rPr>
              <a:t>Broker</a:t>
            </a:r>
            <a:r>
              <a:rPr lang="es-ES" sz="2500">
                <a:cs typeface="Calibri"/>
              </a:rPr>
              <a:t> MQTT (IMPACT)</a:t>
            </a:r>
            <a:endParaRPr lang="es-ES" sz="2500"/>
          </a:p>
        </p:txBody>
      </p:sp>
    </p:spTree>
    <p:extLst>
      <p:ext uri="{BB962C8B-B14F-4D97-AF65-F5344CB8AC3E}">
        <p14:creationId xmlns:p14="http://schemas.microsoft.com/office/powerpoint/2010/main" val="49796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sp>
        <p:nvSpPr>
          <p:cNvPr id="3" name="CuadroTexto 2">
            <a:extLst>
              <a:ext uri="{FF2B5EF4-FFF2-40B4-BE49-F238E27FC236}">
                <a16:creationId xmlns:a16="http://schemas.microsoft.com/office/drawing/2014/main" id="{6749B4F0-C7DE-1EEB-359E-184F1B7E5D62}"/>
              </a:ext>
            </a:extLst>
          </p:cNvPr>
          <p:cNvSpPr txBox="1"/>
          <p:nvPr/>
        </p:nvSpPr>
        <p:spPr>
          <a:xfrm>
            <a:off x="3730753" y="2183831"/>
            <a:ext cx="546201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000">
                <a:cs typeface="Calibri"/>
              </a:rPr>
              <a:t>¿VEMOS UNA DEMO?</a:t>
            </a:r>
            <a:endParaRPr lang="es-ES" sz="5000"/>
          </a:p>
        </p:txBody>
      </p:sp>
      <p:sp>
        <p:nvSpPr>
          <p:cNvPr id="4" name="TextBox 1">
            <a:extLst>
              <a:ext uri="{FF2B5EF4-FFF2-40B4-BE49-F238E27FC236}">
                <a16:creationId xmlns:a16="http://schemas.microsoft.com/office/drawing/2014/main" id="{7298D3FD-4337-DECC-3B63-39F1AD0393A2}"/>
              </a:ext>
            </a:extLst>
          </p:cNvPr>
          <p:cNvSpPr txBox="1"/>
          <p:nvPr/>
        </p:nvSpPr>
        <p:spPr>
          <a:xfrm>
            <a:off x="62333" y="288117"/>
            <a:ext cx="11135043" cy="446276"/>
          </a:xfrm>
          <a:prstGeom prst="rect">
            <a:avLst/>
          </a:prstGeom>
          <a:noFill/>
        </p:spPr>
        <p:txBody>
          <a:bodyPr wrap="square" lIns="91440" tIns="45720" rIns="91440" bIns="45720" rtlCol="0" anchor="t">
            <a:spAutoFit/>
          </a:bodyPr>
          <a:lstStyle/>
          <a:p>
            <a:r>
              <a:rPr lang="es-AR" sz="2300"/>
              <a:t>Iniciativa IoT B2B | Industrias I&amp;U| Integración de </a:t>
            </a:r>
            <a:r>
              <a:rPr lang="es-AR" sz="2300" err="1"/>
              <a:t>Senteos</a:t>
            </a:r>
            <a:r>
              <a:rPr lang="es-AR" sz="2300"/>
              <a:t> con una API de Inferencia (GCV)</a:t>
            </a:r>
            <a:endParaRPr lang="es-AR" sz="2300" b="1">
              <a:highlight>
                <a:srgbClr val="BC3CF9"/>
              </a:highlight>
            </a:endParaRPr>
          </a:p>
        </p:txBody>
      </p:sp>
    </p:spTree>
    <p:extLst>
      <p:ext uri="{BB962C8B-B14F-4D97-AF65-F5344CB8AC3E}">
        <p14:creationId xmlns:p14="http://schemas.microsoft.com/office/powerpoint/2010/main" val="181507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221193" y="310547"/>
            <a:ext cx="8470320" cy="369332"/>
          </a:xfrm>
          <a:prstGeom prst="rect">
            <a:avLst/>
          </a:prstGeom>
          <a:noFill/>
        </p:spPr>
        <p:txBody>
          <a:bodyPr wrap="square" lIns="91440" tIns="45720" rIns="91440" bIns="45720" rtlCol="0" anchor="t">
            <a:spAutoFit/>
          </a:bodyPr>
          <a:lstStyle/>
          <a:p>
            <a:r>
              <a:rPr lang="es-AR"/>
              <a:t>Iniciativa Core | DNS </a:t>
            </a:r>
            <a:r>
              <a:rPr lang="es-AR" err="1"/>
              <a:t>Anycast</a:t>
            </a:r>
            <a:r>
              <a:rPr lang="es-AR"/>
              <a:t> | DNS resiliencia</a:t>
            </a:r>
            <a:endParaRPr lang="es-AR" b="1">
              <a:highlight>
                <a:srgbClr val="BC3CF9"/>
              </a:highlight>
            </a:endParaRPr>
          </a:p>
        </p:txBody>
      </p:sp>
      <p:sp>
        <p:nvSpPr>
          <p:cNvPr id="16" name="Rectángulo redondeado 5">
            <a:extLst>
              <a:ext uri="{FF2B5EF4-FFF2-40B4-BE49-F238E27FC236}">
                <a16:creationId xmlns:a16="http://schemas.microsoft.com/office/drawing/2014/main" id="{6F8493DA-4C16-4EBD-B4B4-7830351DDD3F}"/>
              </a:ext>
            </a:extLst>
          </p:cNvPr>
          <p:cNvSpPr/>
          <p:nvPr/>
        </p:nvSpPr>
        <p:spPr>
          <a:xfrm>
            <a:off x="11055927" y="100584"/>
            <a:ext cx="1073740" cy="209963"/>
          </a:xfrm>
          <a:prstGeom prst="roundRect">
            <a:avLst>
              <a:gd name="adj" fmla="val 50000"/>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a:t>
            </a:r>
            <a:r>
              <a:rPr lang="es-AR" sz="1000" err="1"/>
              <a:t>Plataf</a:t>
            </a:r>
            <a:r>
              <a:rPr lang="es-AR" sz="1000"/>
              <a:t>.</a:t>
            </a:r>
          </a:p>
        </p:txBody>
      </p:sp>
      <p:sp>
        <p:nvSpPr>
          <p:cNvPr id="10" name="CuadroTexto 9">
            <a:extLst>
              <a:ext uri="{FF2B5EF4-FFF2-40B4-BE49-F238E27FC236}">
                <a16:creationId xmlns:a16="http://schemas.microsoft.com/office/drawing/2014/main" id="{AE5B7909-C259-7ACA-C5C0-A516FCF426D7}"/>
              </a:ext>
            </a:extLst>
          </p:cNvPr>
          <p:cNvSpPr txBox="1"/>
          <p:nvPr/>
        </p:nvSpPr>
        <p:spPr>
          <a:xfrm>
            <a:off x="5366657" y="2432956"/>
            <a:ext cx="19675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mn-lt"/>
                <a:cs typeface="+mn-lt"/>
              </a:rPr>
              <a:t>DEMO</a:t>
            </a:r>
          </a:p>
          <a:p>
            <a:endParaRPr lang="es-ES">
              <a:cs typeface="Calibri"/>
            </a:endParaRPr>
          </a:p>
        </p:txBody>
      </p:sp>
    </p:spTree>
    <p:extLst>
      <p:ext uri="{BB962C8B-B14F-4D97-AF65-F5344CB8AC3E}">
        <p14:creationId xmlns:p14="http://schemas.microsoft.com/office/powerpoint/2010/main" val="2439941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592367" y="897220"/>
            <a:ext cx="10984072"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pic>
        <p:nvPicPr>
          <p:cNvPr id="2" name="Imagen 1" descr="Grupo de personas que unen sus manos en el centro de un círculo">
            <a:extLst>
              <a:ext uri="{FF2B5EF4-FFF2-40B4-BE49-F238E27FC236}">
                <a16:creationId xmlns:a16="http://schemas.microsoft.com/office/drawing/2014/main" id="{2169E9CC-F91B-7826-45BE-5264CAFCBD28}"/>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1388" r="17021" b="-1"/>
          <a:stretch/>
        </p:blipFill>
        <p:spPr>
          <a:xfrm>
            <a:off x="615561" y="1094301"/>
            <a:ext cx="5512982" cy="5244897"/>
          </a:xfrm>
          <a:prstGeom prst="rect">
            <a:avLst/>
          </a:prstGeom>
        </p:spPr>
      </p:pic>
      <p:pic>
        <p:nvPicPr>
          <p:cNvPr id="10" name="Imagen 9" descr="Empresarios estrechándose las manos">
            <a:extLst>
              <a:ext uri="{FF2B5EF4-FFF2-40B4-BE49-F238E27FC236}">
                <a16:creationId xmlns:a16="http://schemas.microsoft.com/office/drawing/2014/main" id="{CA7DE6C0-6A15-8E85-CA25-765005EC034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0535" r="1" b="10150"/>
          <a:stretch/>
        </p:blipFill>
        <p:spPr>
          <a:xfrm>
            <a:off x="6194632" y="1094302"/>
            <a:ext cx="5381807" cy="2493518"/>
          </a:xfrm>
          <a:prstGeom prst="rect">
            <a:avLst/>
          </a:prstGeom>
        </p:spPr>
      </p:pic>
      <p:sp>
        <p:nvSpPr>
          <p:cNvPr id="11" name="TextBox 1">
            <a:extLst>
              <a:ext uri="{FF2B5EF4-FFF2-40B4-BE49-F238E27FC236}">
                <a16:creationId xmlns:a16="http://schemas.microsoft.com/office/drawing/2014/main" id="{D63A92C0-2FC1-8A62-0925-A99ECA70CDAA}"/>
              </a:ext>
            </a:extLst>
          </p:cNvPr>
          <p:cNvSpPr txBox="1"/>
          <p:nvPr/>
        </p:nvSpPr>
        <p:spPr>
          <a:xfrm>
            <a:off x="188536" y="227490"/>
            <a:ext cx="7588577" cy="369332"/>
          </a:xfrm>
          <a:prstGeom prst="rect">
            <a:avLst/>
          </a:prstGeom>
          <a:noFill/>
        </p:spPr>
        <p:txBody>
          <a:bodyPr wrap="square" lIns="91440" tIns="45720" rIns="91440" bIns="45720" rtlCol="0" anchor="t">
            <a:spAutoFit/>
          </a:bodyPr>
          <a:lstStyle/>
          <a:p>
            <a:r>
              <a:rPr lang="pt-BR"/>
              <a:t>PRÓXIMOS PASOS Q2 - 2023 </a:t>
            </a:r>
            <a:endParaRPr lang="es-AR" b="1">
              <a:solidFill>
                <a:schemeClr val="bg1"/>
              </a:solidFill>
              <a:highlight>
                <a:srgbClr val="BC3CF9"/>
              </a:highlight>
            </a:endParaRPr>
          </a:p>
        </p:txBody>
      </p:sp>
      <p:grpSp>
        <p:nvGrpSpPr>
          <p:cNvPr id="14" name="Grupo 13">
            <a:extLst>
              <a:ext uri="{FF2B5EF4-FFF2-40B4-BE49-F238E27FC236}">
                <a16:creationId xmlns:a16="http://schemas.microsoft.com/office/drawing/2014/main" id="{936E1393-13C4-EB81-B55B-F77F030C11F1}"/>
              </a:ext>
            </a:extLst>
          </p:cNvPr>
          <p:cNvGrpSpPr/>
          <p:nvPr/>
        </p:nvGrpSpPr>
        <p:grpSpPr>
          <a:xfrm>
            <a:off x="7429463" y="4023971"/>
            <a:ext cx="3326520" cy="2305368"/>
            <a:chOff x="1666567" y="624111"/>
            <a:chExt cx="3613356" cy="2504152"/>
          </a:xfrm>
        </p:grpSpPr>
        <p:sp>
          <p:nvSpPr>
            <p:cNvPr id="15" name="Forma libre: forma 14">
              <a:extLst>
                <a:ext uri="{FF2B5EF4-FFF2-40B4-BE49-F238E27FC236}">
                  <a16:creationId xmlns:a16="http://schemas.microsoft.com/office/drawing/2014/main" id="{18A72256-6342-D55A-DC7E-329E9C42B5D1}"/>
                </a:ext>
              </a:extLst>
            </p:cNvPr>
            <p:cNvSpPr/>
            <p:nvPr/>
          </p:nvSpPr>
          <p:spPr>
            <a:xfrm>
              <a:off x="1666567" y="118978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headEnd type="oval"/>
              <a:tailEnd type="none"/>
              <a:extLst>
                <a:ext uri="{C807C97D-BFC1-408E-A445-0C87EB9F89A2}">
                  <ask:lineSketchStyleProps xmlns:ask="http://schemas.microsoft.com/office/drawing/2018/sketchyshapes" sd="1219033472">
                    <a:custGeom>
                      <a:avLst/>
                      <a:gdLst>
                        <a:gd name="connsiteX0" fmla="*/ 0 w 1527464"/>
                        <a:gd name="connsiteY0" fmla="*/ 1299059 h 1299059"/>
                        <a:gd name="connsiteX1" fmla="*/ 729016 w 1527464"/>
                        <a:gd name="connsiteY1" fmla="*/ 923015 h 1299059"/>
                        <a:gd name="connsiteX2" fmla="*/ 786875 w 1527464"/>
                        <a:gd name="connsiteY2" fmla="*/ 273486 h 1299059"/>
                        <a:gd name="connsiteX3" fmla="*/ 1527464 w 1527464"/>
                        <a:gd name="connsiteY3" fmla="*/ 0 h 1299059"/>
                      </a:gdLst>
                      <a:ahLst/>
                      <a:cxnLst>
                        <a:cxn ang="0">
                          <a:pos x="connsiteX0" y="connsiteY0"/>
                        </a:cxn>
                        <a:cxn ang="0">
                          <a:pos x="connsiteX1" y="connsiteY1"/>
                        </a:cxn>
                        <a:cxn ang="0">
                          <a:pos x="connsiteX2" y="connsiteY2"/>
                        </a:cxn>
                        <a:cxn ang="0">
                          <a:pos x="connsiteX3" y="connsiteY3"/>
                        </a:cxn>
                      </a:cxnLst>
                      <a:rect l="l" t="t" r="r" b="b"/>
                      <a:pathLst>
                        <a:path w="1527464" h="1299059" extrusionOk="0">
                          <a:moveTo>
                            <a:pt x="0" y="1299059"/>
                          </a:moveTo>
                          <a:cubicBezTo>
                            <a:pt x="281607" y="1185813"/>
                            <a:pt x="581902" y="1099937"/>
                            <a:pt x="729016" y="923015"/>
                          </a:cubicBezTo>
                          <a:cubicBezTo>
                            <a:pt x="904086" y="761333"/>
                            <a:pt x="642641" y="427677"/>
                            <a:pt x="786875" y="273486"/>
                          </a:cubicBezTo>
                          <a:cubicBezTo>
                            <a:pt x="881752" y="156952"/>
                            <a:pt x="1220226" y="79063"/>
                            <a:pt x="1527464" y="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Forma libre: forma 15">
              <a:extLst>
                <a:ext uri="{FF2B5EF4-FFF2-40B4-BE49-F238E27FC236}">
                  <a16:creationId xmlns:a16="http://schemas.microsoft.com/office/drawing/2014/main" id="{EB5389A6-C42E-E637-71C4-6012178BAD80}"/>
                </a:ext>
              </a:extLst>
            </p:cNvPr>
            <p:cNvSpPr/>
            <p:nvPr/>
          </p:nvSpPr>
          <p:spPr>
            <a:xfrm>
              <a:off x="3000610" y="624111"/>
              <a:ext cx="2279313" cy="1938482"/>
            </a:xfrm>
            <a:custGeom>
              <a:avLst/>
              <a:gdLst>
                <a:gd name="connsiteX0" fmla="*/ 0 w 1946787"/>
                <a:gd name="connsiteY0" fmla="*/ 1681317 h 1681317"/>
                <a:gd name="connsiteX1" fmla="*/ 929148 w 1946787"/>
                <a:gd name="connsiteY1" fmla="*/ 1194620 h 1681317"/>
                <a:gd name="connsiteX2" fmla="*/ 1002890 w 1946787"/>
                <a:gd name="connsiteY2" fmla="*/ 353962 h 1681317"/>
                <a:gd name="connsiteX3" fmla="*/ 1946787 w 1946787"/>
                <a:gd name="connsiteY3" fmla="*/ 0 h 1681317"/>
              </a:gdLst>
              <a:ahLst/>
              <a:cxnLst>
                <a:cxn ang="0">
                  <a:pos x="connsiteX0" y="connsiteY0"/>
                </a:cxn>
                <a:cxn ang="0">
                  <a:pos x="connsiteX1" y="connsiteY1"/>
                </a:cxn>
                <a:cxn ang="0">
                  <a:pos x="connsiteX2" y="connsiteY2"/>
                </a:cxn>
                <a:cxn ang="0">
                  <a:pos x="connsiteX3" y="connsiteY3"/>
                </a:cxn>
              </a:cxnLst>
              <a:rect l="l" t="t" r="r" b="b"/>
              <a:pathLst>
                <a:path w="1946787" h="1681317">
                  <a:moveTo>
                    <a:pt x="0" y="1681317"/>
                  </a:moveTo>
                  <a:cubicBezTo>
                    <a:pt x="381000" y="1548581"/>
                    <a:pt x="762000" y="1415846"/>
                    <a:pt x="929148" y="1194620"/>
                  </a:cubicBezTo>
                  <a:cubicBezTo>
                    <a:pt x="1096296" y="973394"/>
                    <a:pt x="833284" y="553065"/>
                    <a:pt x="1002890" y="353962"/>
                  </a:cubicBezTo>
                  <a:cubicBezTo>
                    <a:pt x="1172497" y="154859"/>
                    <a:pt x="1559642" y="77429"/>
                    <a:pt x="1946787" y="0"/>
                  </a:cubicBezTo>
                </a:path>
              </a:pathLst>
            </a:custGeom>
            <a:noFill/>
            <a:ln w="117475">
              <a:solidFill>
                <a:srgbClr val="C4006B"/>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7" name="Title 1">
            <a:extLst>
              <a:ext uri="{FF2B5EF4-FFF2-40B4-BE49-F238E27FC236}">
                <a16:creationId xmlns:a16="http://schemas.microsoft.com/office/drawing/2014/main" id="{48991594-CA1D-050B-809C-00A0A05D843D}"/>
              </a:ext>
            </a:extLst>
          </p:cNvPr>
          <p:cNvSpPr>
            <a:spLocks noGrp="1"/>
          </p:cNvSpPr>
          <p:nvPr>
            <p:ph type="ctrTitle"/>
          </p:nvPr>
        </p:nvSpPr>
        <p:spPr>
          <a:xfrm>
            <a:off x="6458193" y="4139154"/>
            <a:ext cx="7449798" cy="1646957"/>
          </a:xfrm>
        </p:spPr>
        <p:txBody>
          <a:bodyPr>
            <a:normAutofit/>
          </a:bodyPr>
          <a:lstStyle/>
          <a:p>
            <a:pPr algn="l"/>
            <a:r>
              <a:rPr lang="en-US">
                <a:latin typeface="72 Black" panose="020B0A04030603020204" pitchFamily="34" charset="0"/>
                <a:cs typeface="72 Black" panose="020B0A04030603020204" pitchFamily="34" charset="0"/>
              </a:rPr>
              <a:t>TECNOLOGÍA</a:t>
            </a:r>
            <a:br>
              <a:rPr lang="en-US">
                <a:latin typeface="72 Black" panose="020B0A04030603020204" pitchFamily="34" charset="0"/>
                <a:cs typeface="72 Black" panose="020B0A04030603020204" pitchFamily="34" charset="0"/>
              </a:rPr>
            </a:br>
            <a:r>
              <a:rPr lang="en-US" sz="4000">
                <a:latin typeface="72 Black" panose="020B0A04030603020204" pitchFamily="34" charset="0"/>
                <a:cs typeface="72 Black" panose="020B0A04030603020204" pitchFamily="34" charset="0"/>
              </a:rPr>
              <a:t>de Redes y servicios</a:t>
            </a:r>
            <a:endParaRPr lang="es-AR"/>
          </a:p>
        </p:txBody>
      </p:sp>
    </p:spTree>
    <p:extLst>
      <p:ext uri="{BB962C8B-B14F-4D97-AF65-F5344CB8AC3E}">
        <p14:creationId xmlns:p14="http://schemas.microsoft.com/office/powerpoint/2010/main" val="3578261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85468" y="1654787"/>
            <a:ext cx="10800000" cy="1655762"/>
          </a:xfrm>
        </p:spPr>
        <p:txBody>
          <a:bodyPr vert="horz" lIns="91440" tIns="45720" rIns="91440" bIns="45720" rtlCol="0" anchor="t">
            <a:normAutofit/>
          </a:bodyPr>
          <a:lstStyle/>
          <a:p>
            <a:r>
              <a:rPr lang="es-ES" sz="4400"/>
              <a:t>Próximos Objetivos/Pasos 2Q2023</a:t>
            </a:r>
            <a:endParaRPr lang="es-ES"/>
          </a:p>
        </p:txBody>
      </p:sp>
      <p:sp>
        <p:nvSpPr>
          <p:cNvPr id="4" name="CuadroTexto 3">
            <a:extLst>
              <a:ext uri="{FF2B5EF4-FFF2-40B4-BE49-F238E27FC236}">
                <a16:creationId xmlns:a16="http://schemas.microsoft.com/office/drawing/2014/main" id="{36615ACF-0AB3-A0DC-4524-4137D296CA11}"/>
              </a:ext>
            </a:extLst>
          </p:cNvPr>
          <p:cNvSpPr txBox="1"/>
          <p:nvPr/>
        </p:nvSpPr>
        <p:spPr>
          <a:xfrm>
            <a:off x="82063" y="6488668"/>
            <a:ext cx="6094324" cy="261610"/>
          </a:xfrm>
          <a:prstGeom prst="rect">
            <a:avLst/>
          </a:prstGeom>
          <a:noFill/>
        </p:spPr>
        <p:txBody>
          <a:bodyPr wrap="square" lIns="91440" tIns="45720" rIns="91440" bIns="45720" anchor="t">
            <a:spAutoFit/>
          </a:bodyPr>
          <a:lstStyle/>
          <a:p>
            <a:r>
              <a:rPr lang="es-AR" sz="1100" b="1">
                <a:ea typeface="+mn-lt"/>
                <a:cs typeface="+mn-lt"/>
              </a:rPr>
              <a:t>Presentadores: Equipo IDTT (Cintia, Daniel, Jean Pierre, Martin, Maxi, Sahel, Samuel, Sebastian)</a:t>
            </a:r>
            <a:endParaRPr lang="en-US"/>
          </a:p>
        </p:txBody>
      </p:sp>
      <p:sp>
        <p:nvSpPr>
          <p:cNvPr id="9" name="Rectángulo redondeado 3">
            <a:extLst>
              <a:ext uri="{FF2B5EF4-FFF2-40B4-BE49-F238E27FC236}">
                <a16:creationId xmlns:a16="http://schemas.microsoft.com/office/drawing/2014/main" id="{823A199D-AB17-4CE2-A49C-CFEB746BE362}"/>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pic>
        <p:nvPicPr>
          <p:cNvPr id="3" name="Imagen 4" descr="Texto, Chat o mensaje de texto&#10;&#10;Descripción generada automáticamente">
            <a:extLst>
              <a:ext uri="{FF2B5EF4-FFF2-40B4-BE49-F238E27FC236}">
                <a16:creationId xmlns:a16="http://schemas.microsoft.com/office/drawing/2014/main" id="{1871D49F-C6BD-9712-568A-F3FABDA7EC39}"/>
              </a:ext>
            </a:extLst>
          </p:cNvPr>
          <p:cNvPicPr>
            <a:picLocks noChangeAspect="1"/>
          </p:cNvPicPr>
          <p:nvPr/>
        </p:nvPicPr>
        <p:blipFill>
          <a:blip r:embed="rId3"/>
          <a:stretch>
            <a:fillRect/>
          </a:stretch>
        </p:blipFill>
        <p:spPr>
          <a:xfrm>
            <a:off x="226142" y="3936008"/>
            <a:ext cx="2743200" cy="1788176"/>
          </a:xfrm>
          <a:prstGeom prst="rect">
            <a:avLst/>
          </a:prstGeom>
        </p:spPr>
      </p:pic>
      <p:pic>
        <p:nvPicPr>
          <p:cNvPr id="5" name="Imagen 7" descr="Texto, Chat o mensaje de texto&#10;&#10;Descripción generada automáticamente">
            <a:extLst>
              <a:ext uri="{FF2B5EF4-FFF2-40B4-BE49-F238E27FC236}">
                <a16:creationId xmlns:a16="http://schemas.microsoft.com/office/drawing/2014/main" id="{D16BB01D-E58F-6E44-0919-76A9A37C24E7}"/>
              </a:ext>
            </a:extLst>
          </p:cNvPr>
          <p:cNvPicPr>
            <a:picLocks noChangeAspect="1"/>
          </p:cNvPicPr>
          <p:nvPr/>
        </p:nvPicPr>
        <p:blipFill>
          <a:blip r:embed="rId4"/>
          <a:stretch>
            <a:fillRect/>
          </a:stretch>
        </p:blipFill>
        <p:spPr>
          <a:xfrm>
            <a:off x="226142" y="2215363"/>
            <a:ext cx="2743200" cy="1788176"/>
          </a:xfrm>
          <a:prstGeom prst="rect">
            <a:avLst/>
          </a:prstGeom>
        </p:spPr>
      </p:pic>
      <p:pic>
        <p:nvPicPr>
          <p:cNvPr id="8" name="Imagen 9" descr="Interfaz de usuario gráfica, Texto, Aplicación, Chat o mensaje de texto&#10;&#10;Descripción generada automáticamente">
            <a:extLst>
              <a:ext uri="{FF2B5EF4-FFF2-40B4-BE49-F238E27FC236}">
                <a16:creationId xmlns:a16="http://schemas.microsoft.com/office/drawing/2014/main" id="{410418C7-291B-5421-8D14-8F369FEB1C26}"/>
              </a:ext>
            </a:extLst>
          </p:cNvPr>
          <p:cNvPicPr>
            <a:picLocks noChangeAspect="1"/>
          </p:cNvPicPr>
          <p:nvPr/>
        </p:nvPicPr>
        <p:blipFill>
          <a:blip r:embed="rId5"/>
          <a:stretch>
            <a:fillRect/>
          </a:stretch>
        </p:blipFill>
        <p:spPr>
          <a:xfrm>
            <a:off x="3163529" y="2215364"/>
            <a:ext cx="2743200" cy="1788176"/>
          </a:xfrm>
          <a:prstGeom prst="rect">
            <a:avLst/>
          </a:prstGeom>
        </p:spPr>
      </p:pic>
      <p:pic>
        <p:nvPicPr>
          <p:cNvPr id="10" name="Imagen 10" descr="Texto&#10;&#10;Descripción generada automáticamente">
            <a:extLst>
              <a:ext uri="{FF2B5EF4-FFF2-40B4-BE49-F238E27FC236}">
                <a16:creationId xmlns:a16="http://schemas.microsoft.com/office/drawing/2014/main" id="{BE534407-41F1-619C-F96A-5D38F29A805E}"/>
              </a:ext>
            </a:extLst>
          </p:cNvPr>
          <p:cNvPicPr>
            <a:picLocks noChangeAspect="1"/>
          </p:cNvPicPr>
          <p:nvPr/>
        </p:nvPicPr>
        <p:blipFill>
          <a:blip r:embed="rId6"/>
          <a:stretch>
            <a:fillRect/>
          </a:stretch>
        </p:blipFill>
        <p:spPr>
          <a:xfrm>
            <a:off x="6100916" y="2215364"/>
            <a:ext cx="2743200" cy="1788176"/>
          </a:xfrm>
          <a:prstGeom prst="rect">
            <a:avLst/>
          </a:prstGeom>
        </p:spPr>
      </p:pic>
      <p:pic>
        <p:nvPicPr>
          <p:cNvPr id="11" name="Imagen 12" descr="Interfaz de usuario gráfica, Texto, Aplicación, Chat o mensaje de texto&#10;&#10;Descripción generada automáticamente">
            <a:extLst>
              <a:ext uri="{FF2B5EF4-FFF2-40B4-BE49-F238E27FC236}">
                <a16:creationId xmlns:a16="http://schemas.microsoft.com/office/drawing/2014/main" id="{D55E3962-3438-3094-E7E2-30C5D80FD6AC}"/>
              </a:ext>
            </a:extLst>
          </p:cNvPr>
          <p:cNvPicPr>
            <a:picLocks noChangeAspect="1"/>
          </p:cNvPicPr>
          <p:nvPr/>
        </p:nvPicPr>
        <p:blipFill>
          <a:blip r:embed="rId7"/>
          <a:stretch>
            <a:fillRect/>
          </a:stretch>
        </p:blipFill>
        <p:spPr>
          <a:xfrm>
            <a:off x="9026013" y="2215363"/>
            <a:ext cx="2743200" cy="1788176"/>
          </a:xfrm>
          <a:prstGeom prst="rect">
            <a:avLst/>
          </a:prstGeom>
        </p:spPr>
      </p:pic>
      <p:pic>
        <p:nvPicPr>
          <p:cNvPr id="13" name="Imagen 13" descr="Texto&#10;&#10;Descripción generada automáticamente">
            <a:extLst>
              <a:ext uri="{FF2B5EF4-FFF2-40B4-BE49-F238E27FC236}">
                <a16:creationId xmlns:a16="http://schemas.microsoft.com/office/drawing/2014/main" id="{38509249-9EAE-60DE-249B-CA504E7551D1}"/>
              </a:ext>
            </a:extLst>
          </p:cNvPr>
          <p:cNvPicPr>
            <a:picLocks noChangeAspect="1"/>
          </p:cNvPicPr>
          <p:nvPr/>
        </p:nvPicPr>
        <p:blipFill>
          <a:blip r:embed="rId8"/>
          <a:stretch>
            <a:fillRect/>
          </a:stretch>
        </p:blipFill>
        <p:spPr>
          <a:xfrm>
            <a:off x="9026013" y="4046621"/>
            <a:ext cx="2743200" cy="1788176"/>
          </a:xfrm>
          <a:prstGeom prst="rect">
            <a:avLst/>
          </a:prstGeom>
        </p:spPr>
      </p:pic>
    </p:spTree>
    <p:extLst>
      <p:ext uri="{BB962C8B-B14F-4D97-AF65-F5344CB8AC3E}">
        <p14:creationId xmlns:p14="http://schemas.microsoft.com/office/powerpoint/2010/main" val="348263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132887" y="2920690"/>
            <a:ext cx="2098452" cy="733988"/>
          </a:xfrm>
        </p:spPr>
        <p:txBody>
          <a:bodyPr vert="horz" lIns="91440" tIns="45720" rIns="91440" bIns="45720" rtlCol="0" anchor="t">
            <a:normAutofit/>
          </a:bodyPr>
          <a:lstStyle/>
          <a:p>
            <a:r>
              <a:rPr lang="es-ES" sz="4400"/>
              <a:t>Q&amp;A</a:t>
            </a:r>
            <a:endParaRPr lang="es-ES"/>
          </a:p>
        </p:txBody>
      </p:sp>
      <p:sp>
        <p:nvSpPr>
          <p:cNvPr id="4" name="CuadroTexto 3">
            <a:extLst>
              <a:ext uri="{FF2B5EF4-FFF2-40B4-BE49-F238E27FC236}">
                <a16:creationId xmlns:a16="http://schemas.microsoft.com/office/drawing/2014/main" id="{36615ACF-0AB3-A0DC-4524-4137D296CA11}"/>
              </a:ext>
            </a:extLst>
          </p:cNvPr>
          <p:cNvSpPr txBox="1"/>
          <p:nvPr/>
        </p:nvSpPr>
        <p:spPr>
          <a:xfrm>
            <a:off x="82063" y="6488668"/>
            <a:ext cx="6094324" cy="261610"/>
          </a:xfrm>
          <a:prstGeom prst="rect">
            <a:avLst/>
          </a:prstGeom>
          <a:noFill/>
        </p:spPr>
        <p:txBody>
          <a:bodyPr wrap="square" lIns="91440" tIns="45720" rIns="91440" bIns="45720" anchor="t">
            <a:spAutoFit/>
          </a:bodyPr>
          <a:lstStyle/>
          <a:p>
            <a:r>
              <a:rPr lang="es-AR" sz="1100" b="1">
                <a:ea typeface="+mn-lt"/>
                <a:cs typeface="+mn-lt"/>
              </a:rPr>
              <a:t>Presentadores: Equipo IDTT (Cintia, Daniel, Jean Pierre, Martin, Maxi, Sahel, Samuel, Sebastian)</a:t>
            </a:r>
            <a:endParaRPr lang="en-US"/>
          </a:p>
        </p:txBody>
      </p:sp>
      <p:sp>
        <p:nvSpPr>
          <p:cNvPr id="9" name="Rectángulo redondeado 3">
            <a:extLst>
              <a:ext uri="{FF2B5EF4-FFF2-40B4-BE49-F238E27FC236}">
                <a16:creationId xmlns:a16="http://schemas.microsoft.com/office/drawing/2014/main" id="{823A199D-AB17-4CE2-A49C-CFEB746BE362}"/>
              </a:ext>
            </a:extLst>
          </p:cNvPr>
          <p:cNvSpPr/>
          <p:nvPr/>
        </p:nvSpPr>
        <p:spPr>
          <a:xfrm>
            <a:off x="11343283" y="100584"/>
            <a:ext cx="786384" cy="256032"/>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IDTT</a:t>
            </a:r>
          </a:p>
        </p:txBody>
      </p:sp>
    </p:spTree>
    <p:extLst>
      <p:ext uri="{BB962C8B-B14F-4D97-AF65-F5344CB8AC3E}">
        <p14:creationId xmlns:p14="http://schemas.microsoft.com/office/powerpoint/2010/main" val="3799915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D15D-D892-4404-B5B0-88109D80197F}"/>
              </a:ext>
            </a:extLst>
          </p:cNvPr>
          <p:cNvSpPr>
            <a:spLocks noGrp="1"/>
          </p:cNvSpPr>
          <p:nvPr>
            <p:ph type="ctrTitle"/>
          </p:nvPr>
        </p:nvSpPr>
        <p:spPr>
          <a:xfrm>
            <a:off x="596470" y="-185147"/>
            <a:ext cx="10800000" cy="2387600"/>
          </a:xfrm>
        </p:spPr>
        <p:txBody>
          <a:bodyPr>
            <a:normAutofit/>
          </a:bodyPr>
          <a:lstStyle/>
          <a:p>
            <a:r>
              <a:rPr lang="en-US" err="1"/>
              <a:t>Encuesta</a:t>
            </a:r>
            <a:br>
              <a:rPr lang="en-US"/>
            </a:br>
            <a:endParaRPr lang="es-AR">
              <a:cs typeface="Calibri Light"/>
            </a:endParaRP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1985" y="6401247"/>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6" name="TextBox 2">
            <a:extLst>
              <a:ext uri="{FF2B5EF4-FFF2-40B4-BE49-F238E27FC236}">
                <a16:creationId xmlns:a16="http://schemas.microsoft.com/office/drawing/2014/main" id="{8DB2D3CA-A5E1-78D9-9EE9-F079A09A438F}"/>
              </a:ext>
            </a:extLst>
          </p:cNvPr>
          <p:cNvSpPr txBox="1"/>
          <p:nvPr/>
        </p:nvSpPr>
        <p:spPr>
          <a:xfrm>
            <a:off x="5281638" y="5160034"/>
            <a:ext cx="1429663" cy="892552"/>
          </a:xfrm>
          <a:prstGeom prst="rect">
            <a:avLst/>
          </a:prstGeom>
          <a:noFill/>
        </p:spPr>
        <p:txBody>
          <a:bodyPr wrap="square" lIns="91440" tIns="45720" rIns="91440" bIns="45720" rtlCol="0" anchor="t">
            <a:spAutoFit/>
          </a:bodyPr>
          <a:lstStyle/>
          <a:p>
            <a:pPr algn="ctr"/>
            <a:r>
              <a:rPr lang="es-ES_tradnl" sz="4000">
                <a:ea typeface="+mn-lt"/>
                <a:cs typeface="+mn-lt"/>
                <a:hlinkClick r:id="rId3"/>
              </a:rPr>
              <a:t>LINK</a:t>
            </a:r>
            <a:endParaRPr lang="es-ES_tradnl" sz="4000">
              <a:hlinkClick r:id="rId3"/>
            </a:endParaRPr>
          </a:p>
          <a:p>
            <a:pPr algn="ctr"/>
            <a:endParaRPr lang="es-ES_tradnl" sz="1200">
              <a:solidFill>
                <a:srgbClr val="FF0000"/>
              </a:solidFill>
              <a:cs typeface="Calibri"/>
            </a:endParaRPr>
          </a:p>
        </p:txBody>
      </p:sp>
      <p:pic>
        <p:nvPicPr>
          <p:cNvPr id="3" name="Imagen 3" descr="Código QR&#10;&#10;Descripción generada automáticamente">
            <a:extLst>
              <a:ext uri="{FF2B5EF4-FFF2-40B4-BE49-F238E27FC236}">
                <a16:creationId xmlns:a16="http://schemas.microsoft.com/office/drawing/2014/main" id="{EDBB3559-09D9-7364-A432-468BB3CE7C62}"/>
              </a:ext>
            </a:extLst>
          </p:cNvPr>
          <p:cNvPicPr>
            <a:picLocks noChangeAspect="1"/>
          </p:cNvPicPr>
          <p:nvPr/>
        </p:nvPicPr>
        <p:blipFill>
          <a:blip r:embed="rId4"/>
          <a:stretch>
            <a:fillRect/>
          </a:stretch>
        </p:blipFill>
        <p:spPr>
          <a:xfrm>
            <a:off x="4086225" y="1381036"/>
            <a:ext cx="3832644" cy="3894646"/>
          </a:xfrm>
          <a:prstGeom prst="rect">
            <a:avLst/>
          </a:prstGeom>
        </p:spPr>
      </p:pic>
    </p:spTree>
    <p:extLst>
      <p:ext uri="{BB962C8B-B14F-4D97-AF65-F5344CB8AC3E}">
        <p14:creationId xmlns:p14="http://schemas.microsoft.com/office/powerpoint/2010/main" val="25835598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73550" y="285875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Subtitle 5">
            <a:extLst>
              <a:ext uri="{FF2B5EF4-FFF2-40B4-BE49-F238E27FC236}">
                <a16:creationId xmlns:a16="http://schemas.microsoft.com/office/drawing/2014/main" id="{5F266E7F-5E8F-BF81-99F1-55CE0FDE99F4}"/>
              </a:ext>
            </a:extLst>
          </p:cNvPr>
          <p:cNvSpPr>
            <a:spLocks noGrp="1"/>
          </p:cNvSpPr>
          <p:nvPr>
            <p:ph type="subTitle" idx="1"/>
          </p:nvPr>
        </p:nvSpPr>
        <p:spPr>
          <a:xfrm>
            <a:off x="585468" y="1654787"/>
            <a:ext cx="10800000" cy="1655762"/>
          </a:xfrm>
        </p:spPr>
        <p:txBody>
          <a:bodyPr vert="horz" lIns="91440" tIns="45720" rIns="91440" bIns="45720" rtlCol="0" anchor="t">
            <a:normAutofit/>
          </a:bodyPr>
          <a:lstStyle/>
          <a:p>
            <a:r>
              <a:rPr lang="es-ES" sz="4400"/>
              <a:t>Sala 3 – Servicio Móvil</a:t>
            </a:r>
            <a:endParaRPr lang="es-ES" sz="4400">
              <a:ea typeface="Lato"/>
              <a:cs typeface="Calibri"/>
            </a:endParaRPr>
          </a:p>
        </p:txBody>
      </p:sp>
      <p:sp>
        <p:nvSpPr>
          <p:cNvPr id="3" name="Subtitle 5">
            <a:extLst>
              <a:ext uri="{FF2B5EF4-FFF2-40B4-BE49-F238E27FC236}">
                <a16:creationId xmlns:a16="http://schemas.microsoft.com/office/drawing/2014/main" id="{01F06B7A-71FD-46D2-3A0A-BE0EC23D2BBF}"/>
              </a:ext>
            </a:extLst>
          </p:cNvPr>
          <p:cNvSpPr txBox="1">
            <a:spLocks/>
          </p:cNvSpPr>
          <p:nvPr/>
        </p:nvSpPr>
        <p:spPr>
          <a:xfrm>
            <a:off x="1448109" y="3256745"/>
            <a:ext cx="9577926" cy="294972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nSpc>
                <a:spcPct val="100000"/>
              </a:lnSpc>
              <a:spcBef>
                <a:spcPts val="0"/>
              </a:spcBef>
              <a:buFont typeface="Arial,Sans-Serif"/>
              <a:buChar char="•"/>
            </a:pPr>
            <a:r>
              <a:rPr lang="en-US">
                <a:solidFill>
                  <a:schemeClr val="tx1"/>
                </a:solidFill>
                <a:latin typeface="Calibri"/>
                <a:cs typeface="Calibri"/>
              </a:rPr>
              <a:t>Core </a:t>
            </a:r>
            <a:r>
              <a:rPr lang="en-US" err="1">
                <a:solidFill>
                  <a:schemeClr val="tx1"/>
                </a:solidFill>
                <a:latin typeface="Calibri"/>
                <a:cs typeface="Calibri"/>
              </a:rPr>
              <a:t>Convergente</a:t>
            </a:r>
            <a:r>
              <a:rPr lang="en-US">
                <a:solidFill>
                  <a:schemeClr val="tx1"/>
                </a:solidFill>
                <a:latin typeface="Calibri"/>
                <a:cs typeface="Calibri"/>
              </a:rPr>
              <a:t> </a:t>
            </a:r>
            <a:endParaRPr lang="en-US">
              <a:solidFill>
                <a:schemeClr val="tx1"/>
              </a:solidFill>
              <a:ea typeface="+mj-lt"/>
              <a:cs typeface="+mj-lt"/>
            </a:endParaRPr>
          </a:p>
          <a:p>
            <a:pPr marL="171450" indent="-171450">
              <a:lnSpc>
                <a:spcPct val="100000"/>
              </a:lnSpc>
              <a:spcBef>
                <a:spcPts val="0"/>
              </a:spcBef>
              <a:buFont typeface="Arial,Sans-Serif"/>
              <a:buChar char="•"/>
            </a:pPr>
            <a:r>
              <a:rPr lang="en-US" err="1">
                <a:solidFill>
                  <a:schemeClr val="tx1"/>
                </a:solidFill>
                <a:latin typeface="Calibri"/>
                <a:cs typeface="Calibri"/>
              </a:rPr>
              <a:t>Exposición</a:t>
            </a:r>
            <a:r>
              <a:rPr lang="en-US">
                <a:solidFill>
                  <a:schemeClr val="tx1"/>
                </a:solidFill>
                <a:latin typeface="Calibri"/>
                <a:cs typeface="Calibri"/>
              </a:rPr>
              <a:t> de </a:t>
            </a:r>
            <a:r>
              <a:rPr lang="en-US" err="1">
                <a:solidFill>
                  <a:schemeClr val="tx1"/>
                </a:solidFill>
                <a:latin typeface="Calibri"/>
                <a:cs typeface="Calibri"/>
              </a:rPr>
              <a:t>Servicios</a:t>
            </a:r>
            <a:endParaRPr lang="en-US">
              <a:solidFill>
                <a:schemeClr val="tx1"/>
              </a:solidFill>
              <a:latin typeface="Calibri"/>
              <a:cs typeface="Calibri"/>
            </a:endParaRPr>
          </a:p>
          <a:p>
            <a:pPr marL="171450" indent="-171450">
              <a:lnSpc>
                <a:spcPct val="100000"/>
              </a:lnSpc>
              <a:spcBef>
                <a:spcPts val="0"/>
              </a:spcBef>
              <a:buFont typeface="Arial,Sans-Serif"/>
              <a:buChar char="•"/>
            </a:pPr>
            <a:r>
              <a:rPr lang="en-US">
                <a:solidFill>
                  <a:schemeClr val="tx1"/>
                </a:solidFill>
                <a:latin typeface="Calibri"/>
                <a:ea typeface="+mj-lt"/>
                <a:cs typeface="Calibri"/>
              </a:rPr>
              <a:t>Nuevo Core B2B</a:t>
            </a:r>
          </a:p>
          <a:p>
            <a:pPr marL="171450" indent="-171450">
              <a:lnSpc>
                <a:spcPct val="100000"/>
              </a:lnSpc>
              <a:spcBef>
                <a:spcPts val="0"/>
              </a:spcBef>
              <a:buFont typeface="Arial,Sans-Serif"/>
              <a:buChar char="•"/>
            </a:pPr>
            <a:r>
              <a:rPr lang="en-US">
                <a:solidFill>
                  <a:schemeClr val="tx1"/>
                </a:solidFill>
                <a:latin typeface="Calibri"/>
                <a:ea typeface="+mj-lt"/>
                <a:cs typeface="Calibri"/>
              </a:rPr>
              <a:t>Network Slice</a:t>
            </a:r>
            <a:endParaRPr lang="en-US">
              <a:solidFill>
                <a:schemeClr val="tx1"/>
              </a:solidFill>
              <a:ea typeface="+mj-lt"/>
              <a:cs typeface="+mj-lt"/>
            </a:endParaRPr>
          </a:p>
          <a:p>
            <a:pPr marL="171450" indent="-171450">
              <a:lnSpc>
                <a:spcPct val="100000"/>
              </a:lnSpc>
              <a:spcBef>
                <a:spcPts val="0"/>
              </a:spcBef>
              <a:buFont typeface="Arial,Sans-Serif"/>
              <a:buChar char="•"/>
            </a:pPr>
            <a:r>
              <a:rPr lang="en-US">
                <a:solidFill>
                  <a:schemeClr val="tx1"/>
                </a:solidFill>
                <a:latin typeface="Calibri"/>
                <a:cs typeface="Calibri"/>
              </a:rPr>
              <a:t>MCPTT </a:t>
            </a:r>
            <a:endParaRPr lang="en-US">
              <a:solidFill>
                <a:schemeClr val="tx1"/>
              </a:solidFill>
              <a:ea typeface="+mj-lt"/>
              <a:cs typeface="+mj-lt"/>
            </a:endParaRPr>
          </a:p>
          <a:p>
            <a:pPr marL="171450" indent="-171450">
              <a:lnSpc>
                <a:spcPct val="100000"/>
              </a:lnSpc>
              <a:spcBef>
                <a:spcPts val="0"/>
              </a:spcBef>
              <a:buFont typeface="Arial,Sans-Serif"/>
              <a:buChar char="•"/>
            </a:pPr>
            <a:r>
              <a:rPr lang="en-US">
                <a:solidFill>
                  <a:schemeClr val="tx1"/>
                </a:solidFill>
                <a:latin typeface="Calibri"/>
                <a:cs typeface="Calibri"/>
              </a:rPr>
              <a:t>V-RAN</a:t>
            </a:r>
            <a:endParaRPr lang="en-US">
              <a:solidFill>
                <a:schemeClr val="tx1"/>
              </a:solidFill>
              <a:ea typeface="+mj-lt"/>
              <a:cs typeface="+mj-lt"/>
            </a:endParaRPr>
          </a:p>
          <a:p>
            <a:pPr marL="171450" indent="-171450">
              <a:lnSpc>
                <a:spcPct val="100000"/>
              </a:lnSpc>
              <a:spcBef>
                <a:spcPts val="0"/>
              </a:spcBef>
              <a:buFont typeface="Arial,Sans-Serif"/>
              <a:buChar char="•"/>
            </a:pPr>
            <a:r>
              <a:rPr lang="en-US">
                <a:solidFill>
                  <a:schemeClr val="tx1"/>
                </a:solidFill>
                <a:latin typeface="Calibri"/>
                <a:cs typeface="Calibri"/>
              </a:rPr>
              <a:t>Redes </a:t>
            </a:r>
            <a:r>
              <a:rPr lang="en-US" err="1">
                <a:solidFill>
                  <a:schemeClr val="tx1"/>
                </a:solidFill>
                <a:latin typeface="Calibri"/>
                <a:cs typeface="Calibri"/>
              </a:rPr>
              <a:t>Privadas</a:t>
            </a:r>
            <a:r>
              <a:rPr lang="en-US">
                <a:solidFill>
                  <a:schemeClr val="tx1"/>
                </a:solidFill>
                <a:latin typeface="Calibri"/>
                <a:cs typeface="Calibri"/>
              </a:rPr>
              <a:t> </a:t>
            </a:r>
            <a:endParaRPr lang="en-US">
              <a:solidFill>
                <a:schemeClr val="tx1"/>
              </a:solidFill>
              <a:ea typeface="+mj-lt"/>
              <a:cs typeface="+mj-lt"/>
            </a:endParaRPr>
          </a:p>
          <a:p>
            <a:endParaRPr lang="en-US">
              <a:solidFill>
                <a:schemeClr val="tx1"/>
              </a:solidFill>
              <a:cs typeface="Calibri Light"/>
            </a:endParaRPr>
          </a:p>
        </p:txBody>
      </p:sp>
      <p:sp>
        <p:nvSpPr>
          <p:cNvPr id="4" name="CuadroTexto 3">
            <a:extLst>
              <a:ext uri="{FF2B5EF4-FFF2-40B4-BE49-F238E27FC236}">
                <a16:creationId xmlns:a16="http://schemas.microsoft.com/office/drawing/2014/main" id="{36615ACF-0AB3-A0DC-4524-4137D296CA11}"/>
              </a:ext>
            </a:extLst>
          </p:cNvPr>
          <p:cNvSpPr txBox="1"/>
          <p:nvPr/>
        </p:nvSpPr>
        <p:spPr>
          <a:xfrm>
            <a:off x="82063" y="6488668"/>
            <a:ext cx="6094324" cy="261610"/>
          </a:xfrm>
          <a:prstGeom prst="rect">
            <a:avLst/>
          </a:prstGeom>
          <a:noFill/>
        </p:spPr>
        <p:txBody>
          <a:bodyPr wrap="square">
            <a:spAutoFit/>
          </a:bodyPr>
          <a:lstStyle/>
          <a:p>
            <a:r>
              <a:rPr lang="es-AR" sz="1100" b="1">
                <a:latin typeface="Roboto" panose="02000000000000000000" pitchFamily="2" charset="0"/>
                <a:ea typeface="Roboto" panose="02000000000000000000" pitchFamily="2" charset="0"/>
              </a:rPr>
              <a:t>Moderadores: TRS Móvil</a:t>
            </a:r>
          </a:p>
        </p:txBody>
      </p:sp>
      <p:sp>
        <p:nvSpPr>
          <p:cNvPr id="5" name="Rectángulo redondeado 5">
            <a:extLst>
              <a:ext uri="{FF2B5EF4-FFF2-40B4-BE49-F238E27FC236}">
                <a16:creationId xmlns:a16="http://schemas.microsoft.com/office/drawing/2014/main" id="{38A34B88-9498-8CE9-8D7B-9AD4A361EC4E}"/>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1692077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Acuerdos</a:t>
            </a:r>
            <a:endParaRPr lang="pt-BR" sz="4800"/>
          </a:p>
        </p:txBody>
      </p:sp>
      <p:sp>
        <p:nvSpPr>
          <p:cNvPr id="4" name="CuadroTexto 3">
            <a:extLst>
              <a:ext uri="{FF2B5EF4-FFF2-40B4-BE49-F238E27FC236}">
                <a16:creationId xmlns:a16="http://schemas.microsoft.com/office/drawing/2014/main" id="{1AE3314D-2921-790D-421E-86B569FD6024}"/>
              </a:ext>
            </a:extLst>
          </p:cNvPr>
          <p:cNvSpPr txBox="1"/>
          <p:nvPr/>
        </p:nvSpPr>
        <p:spPr>
          <a:xfrm>
            <a:off x="857838" y="4199467"/>
            <a:ext cx="5712295"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AR"/>
              <a:t>5 minutos por iniciativa (2’ presentación + 3’ Q&amp;A)</a:t>
            </a:r>
          </a:p>
          <a:p>
            <a:pPr marL="285750" indent="-285750">
              <a:buFont typeface="Arial" panose="020B0604020202020204" pitchFamily="34" charset="0"/>
              <a:buChar char="•"/>
            </a:pPr>
            <a:r>
              <a:rPr lang="es-AR"/>
              <a:t>15’ Próximos Pasos 2Q 2023 (10’ presentación + 5’ Q&amp;A)</a:t>
            </a:r>
            <a:endParaRPr lang="es-AR">
              <a:cs typeface="Calibri"/>
            </a:endParaRPr>
          </a:p>
          <a:p>
            <a:pPr marL="285750" indent="-285750">
              <a:buFont typeface="Arial" panose="020B0604020202020204" pitchFamily="34" charset="0"/>
              <a:buChar char="•"/>
            </a:pPr>
            <a:endParaRPr lang="es-AR"/>
          </a:p>
        </p:txBody>
      </p:sp>
      <p:sp>
        <p:nvSpPr>
          <p:cNvPr id="3" name="Rectángulo redondeado 5">
            <a:extLst>
              <a:ext uri="{FF2B5EF4-FFF2-40B4-BE49-F238E27FC236}">
                <a16:creationId xmlns:a16="http://schemas.microsoft.com/office/drawing/2014/main" id="{19E4DCF2-5EB2-8E2D-5DA7-618901E16012}"/>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6597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Box 1">
            <a:extLst>
              <a:ext uri="{FF2B5EF4-FFF2-40B4-BE49-F238E27FC236}">
                <a16:creationId xmlns:a16="http://schemas.microsoft.com/office/drawing/2014/main" id="{6C25F05F-6400-F245-22A2-C413672D11F3}"/>
              </a:ext>
            </a:extLst>
          </p:cNvPr>
          <p:cNvSpPr txBox="1"/>
          <p:nvPr/>
        </p:nvSpPr>
        <p:spPr>
          <a:xfrm>
            <a:off x="79455" y="-273359"/>
            <a:ext cx="10205907" cy="823914"/>
          </a:xfrm>
          <a:prstGeom prst="rect">
            <a:avLst/>
          </a:prstGeom>
        </p:spPr>
        <p:txBody>
          <a:bodyPr vert="horz" lIns="91440" tIns="45720" rIns="91440" bIns="45720" rtlCol="0" anchor="b">
            <a:normAutofit/>
          </a:bodyPr>
          <a:lstStyle/>
          <a:p>
            <a:pPr defTabSz="649224">
              <a:lnSpc>
                <a:spcPct val="90000"/>
              </a:lnSpc>
              <a:spcBef>
                <a:spcPct val="0"/>
              </a:spcBef>
              <a:spcAft>
                <a:spcPts val="426"/>
              </a:spcAft>
            </a:pPr>
            <a:r>
              <a:rPr lang="en-US" sz="2900">
                <a:solidFill>
                  <a:schemeClr val="bg1"/>
                </a:solidFill>
                <a:latin typeface="+mj-lt"/>
                <a:ea typeface="+mj-ea"/>
                <a:cs typeface="+mj-cs"/>
              </a:rPr>
              <a:t>Enablers para </a:t>
            </a:r>
            <a:r>
              <a:rPr lang="en-US" sz="2900" err="1">
                <a:solidFill>
                  <a:schemeClr val="bg1"/>
                </a:solidFill>
                <a:latin typeface="+mj-lt"/>
                <a:ea typeface="+mj-ea"/>
                <a:cs typeface="+mj-cs"/>
              </a:rPr>
              <a:t>construir</a:t>
            </a:r>
            <a:r>
              <a:rPr lang="en-US" sz="2900">
                <a:solidFill>
                  <a:schemeClr val="bg1"/>
                </a:solidFill>
                <a:latin typeface="+mj-lt"/>
                <a:ea typeface="+mj-ea"/>
                <a:cs typeface="+mj-cs"/>
              </a:rPr>
              <a:t> </a:t>
            </a:r>
            <a:r>
              <a:rPr lang="en-US" sz="2900" err="1">
                <a:solidFill>
                  <a:schemeClr val="bg1"/>
                </a:solidFill>
                <a:latin typeface="+mj-lt"/>
                <a:ea typeface="+mj-ea"/>
                <a:cs typeface="+mj-cs"/>
              </a:rPr>
              <a:t>el</a:t>
            </a:r>
            <a:r>
              <a:rPr lang="en-US" sz="2900">
                <a:solidFill>
                  <a:schemeClr val="bg1"/>
                </a:solidFill>
                <a:latin typeface="+mj-lt"/>
                <a:ea typeface="+mj-ea"/>
                <a:cs typeface="+mj-cs"/>
              </a:rPr>
              <a:t> </a:t>
            </a:r>
            <a:r>
              <a:rPr lang="en-US" sz="2900" err="1">
                <a:solidFill>
                  <a:schemeClr val="bg1"/>
                </a:solidFill>
                <a:latin typeface="+mj-lt"/>
                <a:ea typeface="+mj-ea"/>
                <a:cs typeface="+mj-cs"/>
              </a:rPr>
              <a:t>ecosistema</a:t>
            </a:r>
            <a:r>
              <a:rPr lang="en-US" sz="2900">
                <a:solidFill>
                  <a:schemeClr val="bg1"/>
                </a:solidFill>
                <a:latin typeface="+mj-lt"/>
                <a:ea typeface="+mj-ea"/>
                <a:cs typeface="+mj-cs"/>
              </a:rPr>
              <a:t> </a:t>
            </a:r>
            <a:r>
              <a:rPr lang="en-US" sz="2900">
                <a:solidFill>
                  <a:schemeClr val="bg1"/>
                </a:solidFill>
                <a:latin typeface="+mj-lt"/>
                <a:ea typeface="+mj-ea"/>
                <a:cs typeface="+mj-cs"/>
                <a:sym typeface="Wingdings" pitchFamily="2" charset="2"/>
              </a:rPr>
              <a:t> RoadMap </a:t>
            </a:r>
            <a:r>
              <a:rPr lang="en-US" sz="2900" err="1">
                <a:solidFill>
                  <a:schemeClr val="bg1"/>
                </a:solidFill>
                <a:latin typeface="+mj-lt"/>
                <a:ea typeface="+mj-ea"/>
                <a:cs typeface="+mj-cs"/>
                <a:sym typeface="Wingdings" pitchFamily="2" charset="2"/>
              </a:rPr>
              <a:t>Tecnológico</a:t>
            </a:r>
            <a:endParaRPr lang="en-US" sz="2900" kern="1200">
              <a:solidFill>
                <a:schemeClr val="bg1"/>
              </a:solidFill>
              <a:latin typeface="+mj-lt"/>
              <a:ea typeface="+mj-ea"/>
              <a:cs typeface="Calibri Light"/>
            </a:endParaRPr>
          </a:p>
        </p:txBody>
      </p:sp>
      <p:grpSp>
        <p:nvGrpSpPr>
          <p:cNvPr id="302" name="Group 301">
            <a:extLst>
              <a:ext uri="{FF2B5EF4-FFF2-40B4-BE49-F238E27FC236}">
                <a16:creationId xmlns:a16="http://schemas.microsoft.com/office/drawing/2014/main" id="{928C1CB9-0C11-E2FF-AC41-42FDE06D0B66}"/>
              </a:ext>
            </a:extLst>
          </p:cNvPr>
          <p:cNvGrpSpPr/>
          <p:nvPr/>
        </p:nvGrpSpPr>
        <p:grpSpPr>
          <a:xfrm>
            <a:off x="138082" y="768608"/>
            <a:ext cx="11915836" cy="5659086"/>
            <a:chOff x="138082" y="738249"/>
            <a:chExt cx="11915836" cy="5659086"/>
          </a:xfrm>
        </p:grpSpPr>
        <p:sp>
          <p:nvSpPr>
            <p:cNvPr id="125" name="Rounded Rectangle 124">
              <a:extLst>
                <a:ext uri="{FF2B5EF4-FFF2-40B4-BE49-F238E27FC236}">
                  <a16:creationId xmlns:a16="http://schemas.microsoft.com/office/drawing/2014/main" id="{C2361A57-751A-97F7-E430-CF1806A4B0E0}"/>
                </a:ext>
              </a:extLst>
            </p:cNvPr>
            <p:cNvSpPr/>
            <p:nvPr/>
          </p:nvSpPr>
          <p:spPr>
            <a:xfrm>
              <a:off x="138082" y="738249"/>
              <a:ext cx="11915836" cy="5580529"/>
            </a:xfrm>
            <a:prstGeom prst="roundRect">
              <a:avLst>
                <a:gd name="adj" fmla="val 461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0E80745A-516A-BC53-7A04-9301700E2E13}"/>
                </a:ext>
              </a:extLst>
            </p:cNvPr>
            <p:cNvGrpSpPr/>
            <p:nvPr/>
          </p:nvGrpSpPr>
          <p:grpSpPr>
            <a:xfrm>
              <a:off x="440239" y="928736"/>
              <a:ext cx="11561648" cy="5468599"/>
              <a:chOff x="440239" y="928736"/>
              <a:chExt cx="11561648" cy="5468599"/>
            </a:xfrm>
          </p:grpSpPr>
          <p:grpSp>
            <p:nvGrpSpPr>
              <p:cNvPr id="3" name="Group 2">
                <a:extLst>
                  <a:ext uri="{FF2B5EF4-FFF2-40B4-BE49-F238E27FC236}">
                    <a16:creationId xmlns:a16="http://schemas.microsoft.com/office/drawing/2014/main" id="{9E15AC02-3292-A603-E7B2-A7BCCCAC6EE0}"/>
                  </a:ext>
                </a:extLst>
              </p:cNvPr>
              <p:cNvGrpSpPr/>
              <p:nvPr/>
            </p:nvGrpSpPr>
            <p:grpSpPr>
              <a:xfrm>
                <a:off x="440239" y="928736"/>
                <a:ext cx="11315715" cy="5275179"/>
                <a:chOff x="440239" y="928736"/>
                <a:chExt cx="11315715" cy="5275179"/>
              </a:xfrm>
            </p:grpSpPr>
            <p:pic>
              <p:nvPicPr>
                <p:cNvPr id="15" name="Imagen 68">
                  <a:extLst>
                    <a:ext uri="{FF2B5EF4-FFF2-40B4-BE49-F238E27FC236}">
                      <a16:creationId xmlns:a16="http://schemas.microsoft.com/office/drawing/2014/main" id="{F3D3C1FF-8E5D-AC42-6EDE-89F7D0C599CA}"/>
                    </a:ext>
                  </a:extLst>
                </p:cNvPr>
                <p:cNvPicPr>
                  <a:picLocks noChangeAspect="1"/>
                </p:cNvPicPr>
                <p:nvPr/>
              </p:nvPicPr>
              <p:blipFill>
                <a:blip r:embed="rId3">
                  <a:biLevel thresh="25000"/>
                </a:blip>
                <a:srcRect/>
                <a:stretch/>
              </p:blipFill>
              <p:spPr>
                <a:xfrm>
                  <a:off x="2755329" y="2206184"/>
                  <a:ext cx="447967" cy="469652"/>
                </a:xfrm>
                <a:prstGeom prst="rect">
                  <a:avLst/>
                </a:prstGeom>
                <a:noFill/>
                <a:ln>
                  <a:noFill/>
                </a:ln>
              </p:spPr>
            </p:pic>
            <p:pic>
              <p:nvPicPr>
                <p:cNvPr id="16" name="Imagen 70">
                  <a:extLst>
                    <a:ext uri="{FF2B5EF4-FFF2-40B4-BE49-F238E27FC236}">
                      <a16:creationId xmlns:a16="http://schemas.microsoft.com/office/drawing/2014/main" id="{6E0ABCE0-06AF-A332-0958-C3C1D3F2D8F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057389" y="2268388"/>
                  <a:ext cx="369090" cy="419022"/>
                </a:xfrm>
                <a:prstGeom prst="rect">
                  <a:avLst/>
                </a:prstGeom>
                <a:noFill/>
                <a:ln>
                  <a:noFill/>
                </a:ln>
              </p:spPr>
            </p:pic>
            <p:pic>
              <p:nvPicPr>
                <p:cNvPr id="17" name="Imagen 76">
                  <a:extLst>
                    <a:ext uri="{FF2B5EF4-FFF2-40B4-BE49-F238E27FC236}">
                      <a16:creationId xmlns:a16="http://schemas.microsoft.com/office/drawing/2014/main" id="{134F39F8-0206-DDC9-BB6C-B49BE960C81B}"/>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4587721" y="2146892"/>
                  <a:ext cx="462514" cy="525086"/>
                </a:xfrm>
                <a:prstGeom prst="rect">
                  <a:avLst/>
                </a:prstGeom>
                <a:noFill/>
                <a:ln>
                  <a:noFill/>
                </a:ln>
              </p:spPr>
            </p:pic>
            <p:pic>
              <p:nvPicPr>
                <p:cNvPr id="18" name="Imagen 77">
                  <a:extLst>
                    <a:ext uri="{FF2B5EF4-FFF2-40B4-BE49-F238E27FC236}">
                      <a16:creationId xmlns:a16="http://schemas.microsoft.com/office/drawing/2014/main" id="{CBDB6044-8254-9E90-899F-D4DA164D792D}"/>
                    </a:ext>
                  </a:extLst>
                </p:cNvPr>
                <p:cNvPicPr>
                  <a:picLocks noChangeAspect="1"/>
                </p:cNvPicPr>
                <p:nvPr/>
              </p:nvPicPr>
              <p:blipFill>
                <a:blip r:embed="rId6">
                  <a:biLevel thresh="25000"/>
                </a:blip>
                <a:srcRect/>
                <a:stretch/>
              </p:blipFill>
              <p:spPr>
                <a:xfrm flipH="1">
                  <a:off x="1988493" y="2137327"/>
                  <a:ext cx="605595" cy="634909"/>
                </a:xfrm>
                <a:prstGeom prst="rect">
                  <a:avLst/>
                </a:prstGeom>
                <a:noFill/>
                <a:ln>
                  <a:noFill/>
                </a:ln>
              </p:spPr>
            </p:pic>
            <p:pic>
              <p:nvPicPr>
                <p:cNvPr id="19" name="Imagen 78">
                  <a:extLst>
                    <a:ext uri="{FF2B5EF4-FFF2-40B4-BE49-F238E27FC236}">
                      <a16:creationId xmlns:a16="http://schemas.microsoft.com/office/drawing/2014/main" id="{85F527F3-3229-2CEA-EE87-8A218A37695E}"/>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3441699" y="2148328"/>
                  <a:ext cx="454449" cy="515934"/>
                </a:xfrm>
                <a:prstGeom prst="rect">
                  <a:avLst/>
                </a:prstGeom>
                <a:noFill/>
                <a:ln>
                  <a:noFill/>
                </a:ln>
              </p:spPr>
            </p:pic>
            <p:pic>
              <p:nvPicPr>
                <p:cNvPr id="20" name="Imagen 80">
                  <a:extLst>
                    <a:ext uri="{FF2B5EF4-FFF2-40B4-BE49-F238E27FC236}">
                      <a16:creationId xmlns:a16="http://schemas.microsoft.com/office/drawing/2014/main" id="{5A7FFC9E-BFF8-12D2-4496-4014B2F32DE1}"/>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1403816" y="2214403"/>
                  <a:ext cx="423436" cy="480723"/>
                </a:xfrm>
                <a:prstGeom prst="rect">
                  <a:avLst/>
                </a:prstGeom>
                <a:noFill/>
                <a:ln>
                  <a:noFill/>
                </a:ln>
              </p:spPr>
            </p:pic>
            <p:pic>
              <p:nvPicPr>
                <p:cNvPr id="21" name="Imagen 38">
                  <a:extLst>
                    <a:ext uri="{FF2B5EF4-FFF2-40B4-BE49-F238E27FC236}">
                      <a16:creationId xmlns:a16="http://schemas.microsoft.com/office/drawing/2014/main" id="{7B7A71E1-0D86-AD81-C3C7-50F1BBABE7DB}"/>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21908" y="2145043"/>
                  <a:ext cx="520667" cy="591107"/>
                </a:xfrm>
                <a:prstGeom prst="rect">
                  <a:avLst/>
                </a:prstGeom>
                <a:noFill/>
                <a:ln>
                  <a:noFill/>
                </a:ln>
              </p:spPr>
            </p:pic>
            <p:grpSp>
              <p:nvGrpSpPr>
                <p:cNvPr id="22" name="Grupo 5">
                  <a:extLst>
                    <a:ext uri="{FF2B5EF4-FFF2-40B4-BE49-F238E27FC236}">
                      <a16:creationId xmlns:a16="http://schemas.microsoft.com/office/drawing/2014/main" id="{DCAECE83-CD90-0292-AEA5-7513BB06C067}"/>
                    </a:ext>
                  </a:extLst>
                </p:cNvPr>
                <p:cNvGrpSpPr/>
                <p:nvPr/>
              </p:nvGrpSpPr>
              <p:grpSpPr>
                <a:xfrm>
                  <a:off x="550141" y="1771191"/>
                  <a:ext cx="4594699" cy="220494"/>
                  <a:chOff x="933854" y="1633265"/>
                  <a:chExt cx="4594699" cy="220494"/>
                </a:xfrm>
              </p:grpSpPr>
              <p:cxnSp>
                <p:nvCxnSpPr>
                  <p:cNvPr id="299" name="Conector recto 29">
                    <a:extLst>
                      <a:ext uri="{FF2B5EF4-FFF2-40B4-BE49-F238E27FC236}">
                        <a16:creationId xmlns:a16="http://schemas.microsoft.com/office/drawing/2014/main" id="{A9104934-84D3-24D7-726F-C4C7F6D97498}"/>
                      </a:ext>
                    </a:extLst>
                  </p:cNvPr>
                  <p:cNvCxnSpPr/>
                  <p:nvPr/>
                </p:nvCxnSpPr>
                <p:spPr>
                  <a:xfrm>
                    <a:off x="942594" y="1633265"/>
                    <a:ext cx="0" cy="220494"/>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300" name="Conector recto 30">
                    <a:extLst>
                      <a:ext uri="{FF2B5EF4-FFF2-40B4-BE49-F238E27FC236}">
                        <a16:creationId xmlns:a16="http://schemas.microsoft.com/office/drawing/2014/main" id="{6785CAD5-B0C1-F3E9-8991-BDBC4FA2B599}"/>
                      </a:ext>
                    </a:extLst>
                  </p:cNvPr>
                  <p:cNvCxnSpPr/>
                  <p:nvPr/>
                </p:nvCxnSpPr>
                <p:spPr>
                  <a:xfrm>
                    <a:off x="5519813" y="1633265"/>
                    <a:ext cx="0" cy="220494"/>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cxnSp>
                <p:nvCxnSpPr>
                  <p:cNvPr id="301" name="Conector recto 31">
                    <a:extLst>
                      <a:ext uri="{FF2B5EF4-FFF2-40B4-BE49-F238E27FC236}">
                        <a16:creationId xmlns:a16="http://schemas.microsoft.com/office/drawing/2014/main" id="{0B25DE4D-B425-09B3-76DD-1B13BAE1A5D7}"/>
                      </a:ext>
                    </a:extLst>
                  </p:cNvPr>
                  <p:cNvCxnSpPr/>
                  <p:nvPr/>
                </p:nvCxnSpPr>
                <p:spPr>
                  <a:xfrm>
                    <a:off x="933854" y="1633265"/>
                    <a:ext cx="4594699" cy="0"/>
                  </a:xfrm>
                  <a:prstGeom prst="line">
                    <a:avLst/>
                  </a:prstGeom>
                  <a:ln w="19050">
                    <a:solidFill>
                      <a:srgbClr val="C55A11"/>
                    </a:solidFill>
                  </a:ln>
                </p:spPr>
                <p:style>
                  <a:lnRef idx="1">
                    <a:schemeClr val="accent1"/>
                  </a:lnRef>
                  <a:fillRef idx="0">
                    <a:schemeClr val="accent1"/>
                  </a:fillRef>
                  <a:effectRef idx="0">
                    <a:schemeClr val="accent1"/>
                  </a:effectRef>
                  <a:fontRef idx="minor">
                    <a:schemeClr val="tx1"/>
                  </a:fontRef>
                </p:style>
              </p:cxnSp>
            </p:grpSp>
            <p:grpSp>
              <p:nvGrpSpPr>
                <p:cNvPr id="23" name="Grupo 6">
                  <a:extLst>
                    <a:ext uri="{FF2B5EF4-FFF2-40B4-BE49-F238E27FC236}">
                      <a16:creationId xmlns:a16="http://schemas.microsoft.com/office/drawing/2014/main" id="{AAC8A28A-5F91-4F42-9553-A90DC2AEC70B}"/>
                    </a:ext>
                  </a:extLst>
                </p:cNvPr>
                <p:cNvGrpSpPr/>
                <p:nvPr/>
              </p:nvGrpSpPr>
              <p:grpSpPr>
                <a:xfrm>
                  <a:off x="5556767" y="2194744"/>
                  <a:ext cx="1510990" cy="577492"/>
                  <a:chOff x="5837705" y="1771451"/>
                  <a:chExt cx="1510990" cy="577492"/>
                </a:xfrm>
              </p:grpSpPr>
              <p:pic>
                <p:nvPicPr>
                  <p:cNvPr id="296" name="Imagen 26">
                    <a:extLst>
                      <a:ext uri="{FF2B5EF4-FFF2-40B4-BE49-F238E27FC236}">
                        <a16:creationId xmlns:a16="http://schemas.microsoft.com/office/drawing/2014/main" id="{DA372FB8-6E99-976A-0B6B-23CD21C858D4}"/>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880082" y="1816931"/>
                    <a:ext cx="468613" cy="532012"/>
                  </a:xfrm>
                  <a:prstGeom prst="rect">
                    <a:avLst/>
                  </a:prstGeom>
                  <a:noFill/>
                  <a:ln>
                    <a:noFill/>
                  </a:ln>
                </p:spPr>
              </p:pic>
              <p:pic>
                <p:nvPicPr>
                  <p:cNvPr id="297" name="Imagen 53">
                    <a:extLst>
                      <a:ext uri="{FF2B5EF4-FFF2-40B4-BE49-F238E27FC236}">
                        <a16:creationId xmlns:a16="http://schemas.microsoft.com/office/drawing/2014/main" id="{EB4C6198-3590-9A72-0FAB-BA2F62AF6D7F}"/>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5837705" y="1771451"/>
                    <a:ext cx="491573" cy="558079"/>
                  </a:xfrm>
                  <a:prstGeom prst="rect">
                    <a:avLst/>
                  </a:prstGeom>
                  <a:noFill/>
                  <a:ln>
                    <a:noFill/>
                  </a:ln>
                </p:spPr>
              </p:pic>
              <p:pic>
                <p:nvPicPr>
                  <p:cNvPr id="298" name="Picture 4" descr="Resultado de imagen para 5g smartphone icon">
                    <a:extLst>
                      <a:ext uri="{FF2B5EF4-FFF2-40B4-BE49-F238E27FC236}">
                        <a16:creationId xmlns:a16="http://schemas.microsoft.com/office/drawing/2014/main" id="{2B59F199-1DEE-E8A8-504A-3EC9EEE4EFE1}"/>
                      </a:ext>
                    </a:extLst>
                  </p:cNvPr>
                  <p:cNvPicPr>
                    <a:picLocks noChangeAspect="1" noChangeArrowheads="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391052" y="1845767"/>
                    <a:ext cx="427257" cy="48505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upo 7">
                  <a:extLst>
                    <a:ext uri="{FF2B5EF4-FFF2-40B4-BE49-F238E27FC236}">
                      <a16:creationId xmlns:a16="http://schemas.microsoft.com/office/drawing/2014/main" id="{9DCD9A9F-8EEA-99DA-6606-27F818CE13EA}"/>
                    </a:ext>
                  </a:extLst>
                </p:cNvPr>
                <p:cNvGrpSpPr/>
                <p:nvPr/>
              </p:nvGrpSpPr>
              <p:grpSpPr>
                <a:xfrm>
                  <a:off x="5399372" y="1771191"/>
                  <a:ext cx="1825780" cy="220494"/>
                  <a:chOff x="5716399" y="1633265"/>
                  <a:chExt cx="1825780" cy="220494"/>
                </a:xfrm>
              </p:grpSpPr>
              <p:cxnSp>
                <p:nvCxnSpPr>
                  <p:cNvPr id="293" name="Conector recto 23">
                    <a:extLst>
                      <a:ext uri="{FF2B5EF4-FFF2-40B4-BE49-F238E27FC236}">
                        <a16:creationId xmlns:a16="http://schemas.microsoft.com/office/drawing/2014/main" id="{13AA86DE-959B-9B9F-C55D-85AA09C43F28}"/>
                      </a:ext>
                    </a:extLst>
                  </p:cNvPr>
                  <p:cNvCxnSpPr/>
                  <p:nvPr/>
                </p:nvCxnSpPr>
                <p:spPr>
                  <a:xfrm>
                    <a:off x="5725139" y="1633265"/>
                    <a:ext cx="0" cy="22049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4" name="Conector recto 24">
                    <a:extLst>
                      <a:ext uri="{FF2B5EF4-FFF2-40B4-BE49-F238E27FC236}">
                        <a16:creationId xmlns:a16="http://schemas.microsoft.com/office/drawing/2014/main" id="{9C9FEF0C-39E2-04FF-114C-A9CF89787F0D}"/>
                      </a:ext>
                    </a:extLst>
                  </p:cNvPr>
                  <p:cNvCxnSpPr/>
                  <p:nvPr/>
                </p:nvCxnSpPr>
                <p:spPr>
                  <a:xfrm>
                    <a:off x="7534521" y="1633265"/>
                    <a:ext cx="0" cy="22049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5" name="Conector recto 25">
                    <a:extLst>
                      <a:ext uri="{FF2B5EF4-FFF2-40B4-BE49-F238E27FC236}">
                        <a16:creationId xmlns:a16="http://schemas.microsoft.com/office/drawing/2014/main" id="{97F0ABA9-7E5D-FA4B-4947-5AADD4C77478}"/>
                      </a:ext>
                    </a:extLst>
                  </p:cNvPr>
                  <p:cNvCxnSpPr>
                    <a:cxnSpLocks/>
                  </p:cNvCxnSpPr>
                  <p:nvPr/>
                </p:nvCxnSpPr>
                <p:spPr>
                  <a:xfrm>
                    <a:off x="5716399" y="1633265"/>
                    <a:ext cx="182578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5" name="Grupo 8">
                  <a:extLst>
                    <a:ext uri="{FF2B5EF4-FFF2-40B4-BE49-F238E27FC236}">
                      <a16:creationId xmlns:a16="http://schemas.microsoft.com/office/drawing/2014/main" id="{9A119886-0622-E081-1572-11C033EECDB7}"/>
                    </a:ext>
                  </a:extLst>
                </p:cNvPr>
                <p:cNvGrpSpPr/>
                <p:nvPr/>
              </p:nvGrpSpPr>
              <p:grpSpPr>
                <a:xfrm>
                  <a:off x="7585049" y="2059227"/>
                  <a:ext cx="3069650" cy="713009"/>
                  <a:chOff x="8013749" y="1696186"/>
                  <a:chExt cx="3069650" cy="713009"/>
                </a:xfrm>
              </p:grpSpPr>
              <p:pic>
                <p:nvPicPr>
                  <p:cNvPr id="286" name="Imagen 69">
                    <a:extLst>
                      <a:ext uri="{FF2B5EF4-FFF2-40B4-BE49-F238E27FC236}">
                        <a16:creationId xmlns:a16="http://schemas.microsoft.com/office/drawing/2014/main" id="{15913129-8BD9-31EC-4721-C3164AE893D9}"/>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9259219" y="1885642"/>
                    <a:ext cx="485294" cy="514921"/>
                  </a:xfrm>
                  <a:prstGeom prst="rect">
                    <a:avLst/>
                  </a:prstGeom>
                  <a:noFill/>
                  <a:ln>
                    <a:noFill/>
                  </a:ln>
                </p:spPr>
              </p:pic>
              <p:pic>
                <p:nvPicPr>
                  <p:cNvPr id="287" name="Imagen 85">
                    <a:extLst>
                      <a:ext uri="{FF2B5EF4-FFF2-40B4-BE49-F238E27FC236}">
                        <a16:creationId xmlns:a16="http://schemas.microsoft.com/office/drawing/2014/main" id="{E166E7C0-B8DB-8F8F-9578-69F15819B8BC}"/>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8013749" y="1845767"/>
                    <a:ext cx="413605" cy="469561"/>
                  </a:xfrm>
                  <a:prstGeom prst="rect">
                    <a:avLst/>
                  </a:prstGeom>
                  <a:noFill/>
                  <a:ln>
                    <a:noFill/>
                  </a:ln>
                </p:spPr>
              </p:pic>
              <p:pic>
                <p:nvPicPr>
                  <p:cNvPr id="288" name="Imagen 86">
                    <a:extLst>
                      <a:ext uri="{FF2B5EF4-FFF2-40B4-BE49-F238E27FC236}">
                        <a16:creationId xmlns:a16="http://schemas.microsoft.com/office/drawing/2014/main" id="{86C6DD79-B54C-FE44-E6BC-C697CF77CF6C}"/>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8660393" y="1760637"/>
                    <a:ext cx="489245" cy="555436"/>
                  </a:xfrm>
                  <a:prstGeom prst="rect">
                    <a:avLst/>
                  </a:prstGeom>
                  <a:noFill/>
                  <a:ln>
                    <a:noFill/>
                  </a:ln>
                </p:spPr>
              </p:pic>
              <p:pic>
                <p:nvPicPr>
                  <p:cNvPr id="289" name="Imagen 19" descr="Texto&#10;&#10;Descripción generada automáticamente">
                    <a:extLst>
                      <a:ext uri="{FF2B5EF4-FFF2-40B4-BE49-F238E27FC236}">
                        <a16:creationId xmlns:a16="http://schemas.microsoft.com/office/drawing/2014/main" id="{A8032E7D-7187-0B25-441F-6D138D468692}"/>
                      </a:ext>
                    </a:extLst>
                  </p:cNvPr>
                  <p:cNvPicPr>
                    <a:picLocks noChangeAspect="1"/>
                  </p:cNvPicPr>
                  <p:nvPr/>
                </p:nvPicPr>
                <p:blipFill rotWithShape="1">
                  <a:blip r:embed="rId16">
                    <a:biLevel thresh="75000"/>
                  </a:blip>
                  <a:srcRect l="8091" t="25730" r="6936" b="25985"/>
                  <a:stretch/>
                </p:blipFill>
                <p:spPr>
                  <a:xfrm>
                    <a:off x="9915823" y="2037982"/>
                    <a:ext cx="507021" cy="288106"/>
                  </a:xfrm>
                  <a:prstGeom prst="rect">
                    <a:avLst/>
                  </a:prstGeom>
                </p:spPr>
              </p:pic>
              <p:grpSp>
                <p:nvGrpSpPr>
                  <p:cNvPr id="290" name="Grupo 20">
                    <a:extLst>
                      <a:ext uri="{FF2B5EF4-FFF2-40B4-BE49-F238E27FC236}">
                        <a16:creationId xmlns:a16="http://schemas.microsoft.com/office/drawing/2014/main" id="{03771DA3-DDBD-6A20-3AA2-4A147B50D639}"/>
                      </a:ext>
                    </a:extLst>
                  </p:cNvPr>
                  <p:cNvGrpSpPr/>
                  <p:nvPr/>
                </p:nvGrpSpPr>
                <p:grpSpPr>
                  <a:xfrm>
                    <a:off x="10594152" y="1696186"/>
                    <a:ext cx="489247" cy="713009"/>
                    <a:chOff x="10093663" y="2217737"/>
                    <a:chExt cx="489247" cy="713009"/>
                  </a:xfrm>
                </p:grpSpPr>
                <p:pic>
                  <p:nvPicPr>
                    <p:cNvPr id="291" name="Imagen 87">
                      <a:extLst>
                        <a:ext uri="{FF2B5EF4-FFF2-40B4-BE49-F238E27FC236}">
                          <a16:creationId xmlns:a16="http://schemas.microsoft.com/office/drawing/2014/main" id="{A43B5B56-713B-FE2C-B178-605BFA98D399}"/>
                        </a:ext>
                      </a:extLst>
                    </p:cNvPr>
                    <p:cNvPicPr>
                      <a:picLocks noChangeAspect="1"/>
                    </p:cNvPicPr>
                    <p:nvPr/>
                  </p:nvPicPr>
                  <p:blipFill>
                    <a:blip r:embed="rId17">
                      <a:biLevel thresh="25000"/>
                      <a:extLst>
                        <a:ext uri="{28A0092B-C50C-407E-A947-70E740481C1C}">
                          <a14:useLocalDpi xmlns:a14="http://schemas.microsoft.com/office/drawing/2010/main" val="0"/>
                        </a:ext>
                      </a:extLst>
                    </a:blip>
                    <a:stretch>
                      <a:fillRect/>
                    </a:stretch>
                  </p:blipFill>
                  <p:spPr>
                    <a:xfrm>
                      <a:off x="10093663" y="2375310"/>
                      <a:ext cx="489247" cy="555436"/>
                    </a:xfrm>
                    <a:prstGeom prst="rect">
                      <a:avLst/>
                    </a:prstGeom>
                    <a:noFill/>
                    <a:ln>
                      <a:noFill/>
                    </a:ln>
                  </p:spPr>
                </p:pic>
                <p:pic>
                  <p:nvPicPr>
                    <p:cNvPr id="292" name="Imagen 22">
                      <a:extLst>
                        <a:ext uri="{FF2B5EF4-FFF2-40B4-BE49-F238E27FC236}">
                          <a16:creationId xmlns:a16="http://schemas.microsoft.com/office/drawing/2014/main" id="{4C6DABA6-08B1-D244-A4FF-3BB35585B80E}"/>
                        </a:ext>
                      </a:extLst>
                    </p:cNvPr>
                    <p:cNvPicPr>
                      <a:picLocks noChangeAspect="1"/>
                    </p:cNvPicPr>
                    <p:nvPr/>
                  </p:nvPicPr>
                  <p:blipFill>
                    <a:blip r:embed="rId18">
                      <a:biLevel thresh="75000"/>
                    </a:blip>
                    <a:stretch>
                      <a:fillRect/>
                    </a:stretch>
                  </p:blipFill>
                  <p:spPr>
                    <a:xfrm>
                      <a:off x="10167802" y="2217737"/>
                      <a:ext cx="340967" cy="202482"/>
                    </a:xfrm>
                    <a:prstGeom prst="rect">
                      <a:avLst/>
                    </a:prstGeom>
                  </p:spPr>
                </p:pic>
              </p:grpSp>
            </p:grpSp>
            <p:grpSp>
              <p:nvGrpSpPr>
                <p:cNvPr id="26" name="Grupo 9">
                  <a:extLst>
                    <a:ext uri="{FF2B5EF4-FFF2-40B4-BE49-F238E27FC236}">
                      <a16:creationId xmlns:a16="http://schemas.microsoft.com/office/drawing/2014/main" id="{FC12244E-A7CE-FA25-5FE6-16D641E8DF49}"/>
                    </a:ext>
                  </a:extLst>
                </p:cNvPr>
                <p:cNvGrpSpPr/>
                <p:nvPr/>
              </p:nvGrpSpPr>
              <p:grpSpPr>
                <a:xfrm>
                  <a:off x="7481432" y="1771191"/>
                  <a:ext cx="3280380" cy="220494"/>
                  <a:chOff x="7865145" y="1633265"/>
                  <a:chExt cx="3280380" cy="220494"/>
                </a:xfrm>
              </p:grpSpPr>
              <p:cxnSp>
                <p:nvCxnSpPr>
                  <p:cNvPr id="283" name="Conector recto 13">
                    <a:extLst>
                      <a:ext uri="{FF2B5EF4-FFF2-40B4-BE49-F238E27FC236}">
                        <a16:creationId xmlns:a16="http://schemas.microsoft.com/office/drawing/2014/main" id="{357A4BF1-4AAB-F4DD-AD70-F55F38A2CD71}"/>
                      </a:ext>
                    </a:extLst>
                  </p:cNvPr>
                  <p:cNvCxnSpPr/>
                  <p:nvPr/>
                </p:nvCxnSpPr>
                <p:spPr>
                  <a:xfrm>
                    <a:off x="7873885" y="1633265"/>
                    <a:ext cx="0" cy="2204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 name="Conector recto 14">
                    <a:extLst>
                      <a:ext uri="{FF2B5EF4-FFF2-40B4-BE49-F238E27FC236}">
                        <a16:creationId xmlns:a16="http://schemas.microsoft.com/office/drawing/2014/main" id="{1BD0F8BE-CD6A-266F-901C-1695C7971A0F}"/>
                      </a:ext>
                    </a:extLst>
                  </p:cNvPr>
                  <p:cNvCxnSpPr/>
                  <p:nvPr/>
                </p:nvCxnSpPr>
                <p:spPr>
                  <a:xfrm>
                    <a:off x="11136785" y="1633265"/>
                    <a:ext cx="0" cy="2204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5" name="Conector recto 15">
                    <a:extLst>
                      <a:ext uri="{FF2B5EF4-FFF2-40B4-BE49-F238E27FC236}">
                        <a16:creationId xmlns:a16="http://schemas.microsoft.com/office/drawing/2014/main" id="{22C753E0-6D33-A853-3C33-5ABD49CD6D4D}"/>
                      </a:ext>
                    </a:extLst>
                  </p:cNvPr>
                  <p:cNvCxnSpPr>
                    <a:cxnSpLocks/>
                  </p:cNvCxnSpPr>
                  <p:nvPr/>
                </p:nvCxnSpPr>
                <p:spPr>
                  <a:xfrm>
                    <a:off x="7865145" y="1633265"/>
                    <a:ext cx="32803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7" name="CuadroTexto 10">
                  <a:extLst>
                    <a:ext uri="{FF2B5EF4-FFF2-40B4-BE49-F238E27FC236}">
                      <a16:creationId xmlns:a16="http://schemas.microsoft.com/office/drawing/2014/main" id="{1E4CB50E-AF48-772E-0397-753669A196C2}"/>
                    </a:ext>
                  </a:extLst>
                </p:cNvPr>
                <p:cNvSpPr txBox="1"/>
                <p:nvPr/>
              </p:nvSpPr>
              <p:spPr>
                <a:xfrm>
                  <a:off x="1939442" y="1824414"/>
                  <a:ext cx="1816096" cy="276999"/>
                </a:xfrm>
                <a:prstGeom prst="rect">
                  <a:avLst/>
                </a:prstGeom>
                <a:noFill/>
              </p:spPr>
              <p:txBody>
                <a:bodyPr wrap="square" rtlCol="0">
                  <a:spAutoFit/>
                </a:bodyPr>
                <a:lstStyle/>
                <a:p>
                  <a:pPr algn="ctr"/>
                  <a:r>
                    <a:rPr lang="es-AR" sz="1200">
                      <a:solidFill>
                        <a:srgbClr val="C55A11"/>
                      </a:solidFill>
                      <a:latin typeface="Lato" panose="020F0502020204030203" pitchFamily="34" charset="0"/>
                    </a:rPr>
                    <a:t>INDUSTRIAL SPACE</a:t>
                  </a:r>
                </a:p>
              </p:txBody>
            </p:sp>
            <p:sp>
              <p:nvSpPr>
                <p:cNvPr id="28" name="CuadroTexto 11">
                  <a:extLst>
                    <a:ext uri="{FF2B5EF4-FFF2-40B4-BE49-F238E27FC236}">
                      <a16:creationId xmlns:a16="http://schemas.microsoft.com/office/drawing/2014/main" id="{59C87E5F-954C-C0D1-2FF9-FEF8C73A1BD3}"/>
                    </a:ext>
                  </a:extLst>
                </p:cNvPr>
                <p:cNvSpPr txBox="1"/>
                <p:nvPr/>
              </p:nvSpPr>
              <p:spPr>
                <a:xfrm>
                  <a:off x="5404214" y="1824414"/>
                  <a:ext cx="1816096" cy="276999"/>
                </a:xfrm>
                <a:prstGeom prst="rect">
                  <a:avLst/>
                </a:prstGeom>
                <a:noFill/>
              </p:spPr>
              <p:txBody>
                <a:bodyPr wrap="square" rtlCol="0">
                  <a:spAutoFit/>
                </a:bodyPr>
                <a:lstStyle/>
                <a:p>
                  <a:pPr algn="ctr"/>
                  <a:r>
                    <a:rPr lang="es-AR" sz="1200">
                      <a:solidFill>
                        <a:srgbClr val="00B050"/>
                      </a:solidFill>
                      <a:latin typeface="Lato" panose="020F0502020204030203" pitchFamily="34" charset="0"/>
                    </a:rPr>
                    <a:t>PERSONAL SPACE</a:t>
                  </a:r>
                </a:p>
              </p:txBody>
            </p:sp>
            <p:sp>
              <p:nvSpPr>
                <p:cNvPr id="29" name="CuadroTexto 12">
                  <a:extLst>
                    <a:ext uri="{FF2B5EF4-FFF2-40B4-BE49-F238E27FC236}">
                      <a16:creationId xmlns:a16="http://schemas.microsoft.com/office/drawing/2014/main" id="{38263890-5CD1-3BBC-8D2A-18A13FA4B6AA}"/>
                    </a:ext>
                  </a:extLst>
                </p:cNvPr>
                <p:cNvSpPr txBox="1"/>
                <p:nvPr/>
              </p:nvSpPr>
              <p:spPr>
                <a:xfrm>
                  <a:off x="8211826" y="1824414"/>
                  <a:ext cx="1816096" cy="276999"/>
                </a:xfrm>
                <a:prstGeom prst="rect">
                  <a:avLst/>
                </a:prstGeom>
                <a:noFill/>
                <a:ln>
                  <a:noFill/>
                </a:ln>
              </p:spPr>
              <p:txBody>
                <a:bodyPr wrap="square" rtlCol="0">
                  <a:spAutoFit/>
                </a:bodyPr>
                <a:lstStyle/>
                <a:p>
                  <a:pPr algn="ctr"/>
                  <a:r>
                    <a:rPr lang="es-AR" sz="1200">
                      <a:solidFill>
                        <a:srgbClr val="0070C0"/>
                      </a:solidFill>
                      <a:latin typeface="Lato" panose="020F0502020204030203" pitchFamily="34" charset="0"/>
                    </a:rPr>
                    <a:t>HOME SPACE</a:t>
                  </a:r>
                </a:p>
              </p:txBody>
            </p:sp>
            <p:sp>
              <p:nvSpPr>
                <p:cNvPr id="30" name="Rectángulo 39">
                  <a:extLst>
                    <a:ext uri="{FF2B5EF4-FFF2-40B4-BE49-F238E27FC236}">
                      <a16:creationId xmlns:a16="http://schemas.microsoft.com/office/drawing/2014/main" id="{2C8756E8-6DD7-F337-8C2C-841679A54A96}"/>
                    </a:ext>
                  </a:extLst>
                </p:cNvPr>
                <p:cNvSpPr/>
                <p:nvPr/>
              </p:nvSpPr>
              <p:spPr>
                <a:xfrm>
                  <a:off x="550141" y="1478971"/>
                  <a:ext cx="210589" cy="2105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Rectángulo 40">
                  <a:extLst>
                    <a:ext uri="{FF2B5EF4-FFF2-40B4-BE49-F238E27FC236}">
                      <a16:creationId xmlns:a16="http://schemas.microsoft.com/office/drawing/2014/main" id="{62BA5F03-0A2B-2013-3AEE-747C204CF320}"/>
                    </a:ext>
                  </a:extLst>
                </p:cNvPr>
                <p:cNvSpPr/>
                <p:nvPr/>
              </p:nvSpPr>
              <p:spPr>
                <a:xfrm>
                  <a:off x="794964" y="1478971"/>
                  <a:ext cx="2408332" cy="2105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400">
                      <a:solidFill>
                        <a:schemeClr val="tx1"/>
                      </a:solidFill>
                      <a:latin typeface="Lato" panose="020F0502020204030203" pitchFamily="34" charset="0"/>
                    </a:rPr>
                    <a:t>ENTERPRISES</a:t>
                  </a:r>
                </a:p>
              </p:txBody>
            </p:sp>
            <p:sp>
              <p:nvSpPr>
                <p:cNvPr id="32" name="Rectángulo 41">
                  <a:extLst>
                    <a:ext uri="{FF2B5EF4-FFF2-40B4-BE49-F238E27FC236}">
                      <a16:creationId xmlns:a16="http://schemas.microsoft.com/office/drawing/2014/main" id="{9EDA308A-72E6-0CA5-3437-73BD2055B6D0}"/>
                    </a:ext>
                  </a:extLst>
                </p:cNvPr>
                <p:cNvSpPr/>
                <p:nvPr/>
              </p:nvSpPr>
              <p:spPr>
                <a:xfrm>
                  <a:off x="5399372" y="1491196"/>
                  <a:ext cx="210589" cy="2105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Rectángulo 42">
                  <a:extLst>
                    <a:ext uri="{FF2B5EF4-FFF2-40B4-BE49-F238E27FC236}">
                      <a16:creationId xmlns:a16="http://schemas.microsoft.com/office/drawing/2014/main" id="{6C644B22-65F6-BDBD-4BE3-728B3C5E12FD}"/>
                    </a:ext>
                  </a:extLst>
                </p:cNvPr>
                <p:cNvSpPr/>
                <p:nvPr/>
              </p:nvSpPr>
              <p:spPr>
                <a:xfrm>
                  <a:off x="5644195" y="1491196"/>
                  <a:ext cx="5115868" cy="2105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AR" sz="1400">
                      <a:solidFill>
                        <a:schemeClr val="tx1"/>
                      </a:solidFill>
                      <a:latin typeface="Lato"/>
                      <a:ea typeface="Lato"/>
                      <a:cs typeface="Lato"/>
                    </a:rPr>
                    <a:t>CONSUMERS</a:t>
                  </a:r>
                  <a:endParaRPr lang="es-AR" sz="1400">
                    <a:solidFill>
                      <a:schemeClr val="tx1"/>
                    </a:solidFill>
                    <a:latin typeface="Lato" panose="020F0502020204030203" pitchFamily="34" charset="0"/>
                  </a:endParaRPr>
                </a:p>
              </p:txBody>
            </p:sp>
            <p:sp>
              <p:nvSpPr>
                <p:cNvPr id="34" name="Rectángulo 43">
                  <a:extLst>
                    <a:ext uri="{FF2B5EF4-FFF2-40B4-BE49-F238E27FC236}">
                      <a16:creationId xmlns:a16="http://schemas.microsoft.com/office/drawing/2014/main" id="{C288E8D4-BFDF-C273-0C15-F0C7895FEA7E}"/>
                    </a:ext>
                  </a:extLst>
                </p:cNvPr>
                <p:cNvSpPr/>
                <p:nvPr/>
              </p:nvSpPr>
              <p:spPr>
                <a:xfrm>
                  <a:off x="5509141" y="1491196"/>
                  <a:ext cx="100820" cy="2105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5" name="Rectángulo 47">
                  <a:extLst>
                    <a:ext uri="{FF2B5EF4-FFF2-40B4-BE49-F238E27FC236}">
                      <a16:creationId xmlns:a16="http://schemas.microsoft.com/office/drawing/2014/main" id="{20AF2B4F-D8A8-3148-BBB3-BF1FF5C4CDEA}"/>
                    </a:ext>
                  </a:extLst>
                </p:cNvPr>
                <p:cNvSpPr/>
                <p:nvPr/>
              </p:nvSpPr>
              <p:spPr>
                <a:xfrm>
                  <a:off x="3305234" y="1477079"/>
                  <a:ext cx="1839605" cy="210589"/>
                </a:xfrm>
                <a:prstGeom prst="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a:solidFill>
                        <a:schemeClr val="bg1"/>
                      </a:solidFill>
                      <a:latin typeface="Lato" panose="020F0502020204030203" pitchFamily="34" charset="0"/>
                    </a:rPr>
                    <a:t>PARTNERS</a:t>
                  </a:r>
                </a:p>
              </p:txBody>
            </p:sp>
            <p:cxnSp>
              <p:nvCxnSpPr>
                <p:cNvPr id="36" name="Conector recto 48">
                  <a:extLst>
                    <a:ext uri="{FF2B5EF4-FFF2-40B4-BE49-F238E27FC236}">
                      <a16:creationId xmlns:a16="http://schemas.microsoft.com/office/drawing/2014/main" id="{747A9A84-7861-9663-2E3C-1EF98504964E}"/>
                    </a:ext>
                  </a:extLst>
                </p:cNvPr>
                <p:cNvCxnSpPr>
                  <a:cxnSpLocks/>
                </p:cNvCxnSpPr>
                <p:nvPr/>
              </p:nvCxnSpPr>
              <p:spPr>
                <a:xfrm>
                  <a:off x="3351533" y="2123678"/>
                  <a:ext cx="0" cy="5637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7" name="Conector recto 49">
                  <a:extLst>
                    <a:ext uri="{FF2B5EF4-FFF2-40B4-BE49-F238E27FC236}">
                      <a16:creationId xmlns:a16="http://schemas.microsoft.com/office/drawing/2014/main" id="{569C6E7A-62A2-39D7-4CD1-40E17C8FBBB2}"/>
                    </a:ext>
                  </a:extLst>
                </p:cNvPr>
                <p:cNvCxnSpPr>
                  <a:cxnSpLocks/>
                </p:cNvCxnSpPr>
                <p:nvPr/>
              </p:nvCxnSpPr>
              <p:spPr>
                <a:xfrm>
                  <a:off x="5132603" y="2101413"/>
                  <a:ext cx="0" cy="585997"/>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38" name="Rectángulo 50">
                  <a:extLst>
                    <a:ext uri="{FF2B5EF4-FFF2-40B4-BE49-F238E27FC236}">
                      <a16:creationId xmlns:a16="http://schemas.microsoft.com/office/drawing/2014/main" id="{FB588228-27C4-5F9F-11E4-20A8E1CBB34A}"/>
                    </a:ext>
                  </a:extLst>
                </p:cNvPr>
                <p:cNvSpPr/>
                <p:nvPr/>
              </p:nvSpPr>
              <p:spPr>
                <a:xfrm>
                  <a:off x="3305234" y="976865"/>
                  <a:ext cx="1839605" cy="452085"/>
                </a:xfrm>
                <a:prstGeom prst="rect">
                  <a:avLst/>
                </a:prstGeom>
                <a:solidFill>
                  <a:schemeClr val="bg1">
                    <a:lumMod val="85000"/>
                  </a:schemeClr>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1400">
                      <a:solidFill>
                        <a:schemeClr val="tx1"/>
                      </a:solidFill>
                      <a:latin typeface="Lato" panose="020F0502020204030203" pitchFamily="34" charset="0"/>
                    </a:rPr>
                    <a:t>NEW </a:t>
                  </a:r>
                </a:p>
                <a:p>
                  <a:pPr algn="r"/>
                  <a:r>
                    <a:rPr lang="es-AR" sz="1400">
                      <a:solidFill>
                        <a:schemeClr val="tx1"/>
                      </a:solidFill>
                      <a:latin typeface="Lato" panose="020F0502020204030203" pitchFamily="34" charset="0"/>
                    </a:rPr>
                    <a:t>CONSUMERS</a:t>
                  </a:r>
                </a:p>
              </p:txBody>
            </p:sp>
            <p:pic>
              <p:nvPicPr>
                <p:cNvPr id="39" name="Gráfico 51" descr="Perfil de hombre">
                  <a:extLst>
                    <a:ext uri="{FF2B5EF4-FFF2-40B4-BE49-F238E27FC236}">
                      <a16:creationId xmlns:a16="http://schemas.microsoft.com/office/drawing/2014/main" id="{F3F6CDA9-BEB5-2C37-EAC5-5DBD7582D0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66483" y="993140"/>
                  <a:ext cx="213606" cy="213606"/>
                </a:xfrm>
                <a:prstGeom prst="rect">
                  <a:avLst/>
                </a:prstGeom>
              </p:spPr>
            </p:pic>
            <p:pic>
              <p:nvPicPr>
                <p:cNvPr id="40" name="Gráfico 52" descr="Perfil de mujer">
                  <a:extLst>
                    <a:ext uri="{FF2B5EF4-FFF2-40B4-BE49-F238E27FC236}">
                      <a16:creationId xmlns:a16="http://schemas.microsoft.com/office/drawing/2014/main" id="{CEF6C8F1-C744-2211-D496-C543F12E685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057389" y="993140"/>
                  <a:ext cx="213606" cy="213606"/>
                </a:xfrm>
                <a:prstGeom prst="rect">
                  <a:avLst/>
                </a:prstGeom>
              </p:spPr>
            </p:pic>
            <p:cxnSp>
              <p:nvCxnSpPr>
                <p:cNvPr id="41" name="Conector recto 53">
                  <a:extLst>
                    <a:ext uri="{FF2B5EF4-FFF2-40B4-BE49-F238E27FC236}">
                      <a16:creationId xmlns:a16="http://schemas.microsoft.com/office/drawing/2014/main" id="{AA8B630C-8783-B21C-F647-7731B1127EAC}"/>
                    </a:ext>
                  </a:extLst>
                </p:cNvPr>
                <p:cNvCxnSpPr>
                  <a:cxnSpLocks/>
                </p:cNvCxnSpPr>
                <p:nvPr/>
              </p:nvCxnSpPr>
              <p:spPr>
                <a:xfrm>
                  <a:off x="10964664" y="1689560"/>
                  <a:ext cx="0" cy="101259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2" name="Rectángulo: esquinas redondeadas 54">
                  <a:extLst>
                    <a:ext uri="{FF2B5EF4-FFF2-40B4-BE49-F238E27FC236}">
                      <a16:creationId xmlns:a16="http://schemas.microsoft.com/office/drawing/2014/main" id="{D6814975-9AA2-E903-AD5D-0C1BB583518A}"/>
                    </a:ext>
                  </a:extLst>
                </p:cNvPr>
                <p:cNvSpPr/>
                <p:nvPr/>
              </p:nvSpPr>
              <p:spPr>
                <a:xfrm>
                  <a:off x="550141" y="3342492"/>
                  <a:ext cx="10209921" cy="1141127"/>
                </a:xfrm>
                <a:prstGeom prst="roundRect">
                  <a:avLst>
                    <a:gd name="adj" fmla="val 7453"/>
                  </a:avLst>
                </a:prstGeom>
                <a:solidFill>
                  <a:schemeClr val="bg1">
                    <a:lumMod val="50000"/>
                    <a:alpha val="61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sz="1600" b="1">
                    <a:solidFill>
                      <a:schemeClr val="bg1"/>
                    </a:solidFill>
                    <a:latin typeface="Lato" panose="020F0502020204030203" pitchFamily="34" charset="0"/>
                  </a:endParaRPr>
                </a:p>
              </p:txBody>
            </p:sp>
            <p:sp>
              <p:nvSpPr>
                <p:cNvPr id="43" name="CuadroTexto 55">
                  <a:extLst>
                    <a:ext uri="{FF2B5EF4-FFF2-40B4-BE49-F238E27FC236}">
                      <a16:creationId xmlns:a16="http://schemas.microsoft.com/office/drawing/2014/main" id="{2C769CC3-B945-DE0A-B14B-51390984BF8F}"/>
                    </a:ext>
                  </a:extLst>
                </p:cNvPr>
                <p:cNvSpPr txBox="1"/>
                <p:nvPr/>
              </p:nvSpPr>
              <p:spPr>
                <a:xfrm>
                  <a:off x="868363" y="3832411"/>
                  <a:ext cx="1998007" cy="338554"/>
                </a:xfrm>
                <a:prstGeom prst="rect">
                  <a:avLst/>
                </a:prstGeom>
                <a:noFill/>
              </p:spPr>
              <p:txBody>
                <a:bodyPr wrap="square" rtlCol="0">
                  <a:spAutoFit/>
                </a:bodyPr>
                <a:lstStyle/>
                <a:p>
                  <a:r>
                    <a:rPr lang="es-AR" sz="1600">
                      <a:latin typeface="Lato" panose="020F0502020204030203" pitchFamily="34" charset="0"/>
                    </a:rPr>
                    <a:t>SERVICES </a:t>
                  </a:r>
                </a:p>
              </p:txBody>
            </p:sp>
            <p:sp>
              <p:nvSpPr>
                <p:cNvPr id="44" name="CuadroTexto 56">
                  <a:extLst>
                    <a:ext uri="{FF2B5EF4-FFF2-40B4-BE49-F238E27FC236}">
                      <a16:creationId xmlns:a16="http://schemas.microsoft.com/office/drawing/2014/main" id="{27CB0E0F-0A52-6528-3FF4-5118CC2708ED}"/>
                    </a:ext>
                  </a:extLst>
                </p:cNvPr>
                <p:cNvSpPr txBox="1"/>
                <p:nvPr/>
              </p:nvSpPr>
              <p:spPr>
                <a:xfrm>
                  <a:off x="3129760" y="2898727"/>
                  <a:ext cx="5075587" cy="338554"/>
                </a:xfrm>
                <a:prstGeom prst="rect">
                  <a:avLst/>
                </a:prstGeom>
                <a:noFill/>
              </p:spPr>
              <p:txBody>
                <a:bodyPr wrap="square" rtlCol="0">
                  <a:spAutoFit/>
                </a:bodyPr>
                <a:lstStyle/>
                <a:p>
                  <a:pPr algn="ctr"/>
                  <a:r>
                    <a:rPr lang="es-AR" sz="1600">
                      <a:latin typeface="Lato BOLD" panose="020F0802020204030203" pitchFamily="34" charset="0"/>
                    </a:rPr>
                    <a:t>EXPOSE&amp;MONETIZE CAPABILITIES - DATA - </a:t>
                  </a:r>
                  <a:r>
                    <a:rPr lang="es-AR" sz="1600" err="1">
                      <a:latin typeface="Lato BOLD" panose="020F0802020204030203" pitchFamily="34" charset="0"/>
                    </a:rPr>
                    <a:t>APIs</a:t>
                  </a:r>
                  <a:endParaRPr lang="es-AR" sz="1600">
                    <a:latin typeface="Lato BOLD" panose="020F0802020204030203" pitchFamily="34" charset="0"/>
                  </a:endParaRPr>
                </a:p>
              </p:txBody>
            </p:sp>
            <p:sp>
              <p:nvSpPr>
                <p:cNvPr id="45" name="CuadroTexto 57">
                  <a:extLst>
                    <a:ext uri="{FF2B5EF4-FFF2-40B4-BE49-F238E27FC236}">
                      <a16:creationId xmlns:a16="http://schemas.microsoft.com/office/drawing/2014/main" id="{B52C9409-593B-B16B-9E03-77A2A7B917F6}"/>
                    </a:ext>
                  </a:extLst>
                </p:cNvPr>
                <p:cNvSpPr txBox="1"/>
                <p:nvPr/>
              </p:nvSpPr>
              <p:spPr>
                <a:xfrm>
                  <a:off x="868363" y="3400281"/>
                  <a:ext cx="6768293" cy="307777"/>
                </a:xfrm>
                <a:prstGeom prst="rect">
                  <a:avLst/>
                </a:prstGeom>
                <a:noFill/>
              </p:spPr>
              <p:txBody>
                <a:bodyPr wrap="square" rtlCol="0">
                  <a:spAutoFit/>
                </a:bodyPr>
                <a:lstStyle/>
                <a:p>
                  <a:pPr lvl="0">
                    <a:defRPr/>
                  </a:pPr>
                  <a:r>
                    <a:rPr lang="es-AR" sz="1400" i="1">
                      <a:solidFill>
                        <a:srgbClr val="002060"/>
                      </a:solidFill>
                      <a:latin typeface="Lato Light" panose="020F0302020204030203" pitchFamily="34" charset="77"/>
                    </a:rPr>
                    <a:t>FLOW | </a:t>
                  </a:r>
                  <a:r>
                    <a:rPr lang="es-AR" sz="1400" i="1" err="1">
                      <a:solidFill>
                        <a:srgbClr val="002060"/>
                      </a:solidFill>
                      <a:latin typeface="Lato Light" panose="020F0302020204030203" pitchFamily="34" charset="77"/>
                    </a:rPr>
                    <a:t>IoT</a:t>
                  </a:r>
                  <a:r>
                    <a:rPr lang="es-AR" sz="1400" i="1">
                      <a:solidFill>
                        <a:srgbClr val="002060"/>
                      </a:solidFill>
                      <a:latin typeface="Lato Light" panose="020F0302020204030203" pitchFamily="34" charset="77"/>
                    </a:rPr>
                    <a:t> B2B |Smart Home | Fintech |HSI | </a:t>
                  </a:r>
                  <a:r>
                    <a:rPr lang="es-AR" sz="1400" i="1" err="1">
                      <a:solidFill>
                        <a:srgbClr val="002060"/>
                      </a:solidFill>
                      <a:latin typeface="Lato Light" panose="020F0302020204030203" pitchFamily="34" charset="77"/>
                    </a:rPr>
                    <a:t>Mobil</a:t>
                  </a:r>
                  <a:r>
                    <a:rPr lang="es-AR" sz="1400" i="1">
                      <a:solidFill>
                        <a:srgbClr val="002060"/>
                      </a:solidFill>
                      <a:latin typeface="Lato Light" panose="020F0302020204030203" pitchFamily="34" charset="77"/>
                    </a:rPr>
                    <a:t> | </a:t>
                  </a:r>
                  <a:r>
                    <a:rPr lang="es-AR" sz="1400" i="1" err="1">
                      <a:solidFill>
                        <a:srgbClr val="002060"/>
                      </a:solidFill>
                      <a:latin typeface="Lato Light" panose="020F0302020204030203" pitchFamily="34" charset="77"/>
                    </a:rPr>
                    <a:t>Voice</a:t>
                  </a:r>
                  <a:r>
                    <a:rPr lang="es-AR" sz="1400" i="1">
                      <a:solidFill>
                        <a:srgbClr val="002060"/>
                      </a:solidFill>
                      <a:latin typeface="Lato Light" panose="020F0302020204030203" pitchFamily="34" charset="77"/>
                    </a:rPr>
                    <a:t> | MCPT |</a:t>
                  </a:r>
                  <a:r>
                    <a:rPr lang="es-AR" sz="1400" i="1" err="1">
                      <a:solidFill>
                        <a:srgbClr val="002060"/>
                      </a:solidFill>
                      <a:latin typeface="Lato Light" panose="020F0302020204030203" pitchFamily="34" charset="77"/>
                    </a:rPr>
                    <a:t>Private</a:t>
                  </a:r>
                  <a:r>
                    <a:rPr lang="es-AR" sz="1400" i="1">
                      <a:solidFill>
                        <a:srgbClr val="002060"/>
                      </a:solidFill>
                      <a:latin typeface="Lato Light" panose="020F0302020204030203" pitchFamily="34" charset="77"/>
                    </a:rPr>
                    <a:t> Net|… </a:t>
                  </a:r>
                </a:p>
              </p:txBody>
            </p:sp>
            <p:sp>
              <p:nvSpPr>
                <p:cNvPr id="46" name="Rectángulo: esquinas redondeadas 58">
                  <a:extLst>
                    <a:ext uri="{FF2B5EF4-FFF2-40B4-BE49-F238E27FC236}">
                      <a16:creationId xmlns:a16="http://schemas.microsoft.com/office/drawing/2014/main" id="{B31CC168-5F24-9C4F-DE46-08C7E3FA7AEE}"/>
                    </a:ext>
                  </a:extLst>
                </p:cNvPr>
                <p:cNvSpPr/>
                <p:nvPr/>
              </p:nvSpPr>
              <p:spPr>
                <a:xfrm>
                  <a:off x="550140" y="4684853"/>
                  <a:ext cx="10209921" cy="1141127"/>
                </a:xfrm>
                <a:prstGeom prst="roundRect">
                  <a:avLst>
                    <a:gd name="adj" fmla="val 7453"/>
                  </a:avLst>
                </a:prstGeom>
                <a:solidFill>
                  <a:schemeClr val="tx1">
                    <a:lumMod val="85000"/>
                    <a:lumOff val="15000"/>
                    <a:alpha val="50000"/>
                  </a:schemeClr>
                </a:solidFill>
                <a:ln w="1270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sz="1600" b="1">
                    <a:solidFill>
                      <a:schemeClr val="bg1"/>
                    </a:solidFill>
                    <a:latin typeface="Lato" panose="020F0502020204030203" pitchFamily="34" charset="0"/>
                  </a:endParaRPr>
                </a:p>
              </p:txBody>
            </p:sp>
            <p:sp>
              <p:nvSpPr>
                <p:cNvPr id="47" name="CuadroTexto 62">
                  <a:extLst>
                    <a:ext uri="{FF2B5EF4-FFF2-40B4-BE49-F238E27FC236}">
                      <a16:creationId xmlns:a16="http://schemas.microsoft.com/office/drawing/2014/main" id="{EEA0E21D-B3CA-32A6-B38A-4AD620C0705E}"/>
                    </a:ext>
                  </a:extLst>
                </p:cNvPr>
                <p:cNvSpPr txBox="1"/>
                <p:nvPr/>
              </p:nvSpPr>
              <p:spPr>
                <a:xfrm rot="16200000">
                  <a:off x="7275715" y="4441152"/>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a:latin typeface="Lato" panose="020F0502020204030203" pitchFamily="34" charset="0"/>
                      <a:ea typeface="Lato" panose="020F0502020204030203" pitchFamily="34" charset="0"/>
                      <a:cs typeface="Lato" panose="020F0502020204030203" pitchFamily="34" charset="0"/>
                    </a:rPr>
                    <a:t>VIRTUAL</a:t>
                  </a:r>
                  <a:r>
                    <a:rPr lang="en-US" sz="1200"/>
                    <a:t>. NETWORK FCS </a:t>
                  </a:r>
                  <a:r>
                    <a:rPr lang="es-AR" sz="1200">
                      <a:solidFill>
                        <a:schemeClr val="bg1"/>
                      </a:solidFill>
                      <a:latin typeface="Lato" panose="020F0502020204030203" pitchFamily="34" charset="0"/>
                    </a:rPr>
                    <a:t>(VNF)</a:t>
                  </a:r>
                </a:p>
              </p:txBody>
            </p:sp>
            <p:sp>
              <p:nvSpPr>
                <p:cNvPr id="48" name="CuadroTexto 63">
                  <a:extLst>
                    <a:ext uri="{FF2B5EF4-FFF2-40B4-BE49-F238E27FC236}">
                      <a16:creationId xmlns:a16="http://schemas.microsoft.com/office/drawing/2014/main" id="{07E519D0-7AF9-738A-756E-8D02F66BD91C}"/>
                    </a:ext>
                  </a:extLst>
                </p:cNvPr>
                <p:cNvSpPr txBox="1"/>
                <p:nvPr/>
              </p:nvSpPr>
              <p:spPr>
                <a:xfrm rot="16200000">
                  <a:off x="7582602"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n-US" sz="1200" b="0">
                      <a:latin typeface="Lato" panose="020F0502020204030203" pitchFamily="34" charset="0"/>
                      <a:ea typeface="Lato" panose="020F0502020204030203" pitchFamily="34" charset="0"/>
                      <a:cs typeface="Lato" panose="020F0502020204030203" pitchFamily="34" charset="0"/>
                    </a:rPr>
                    <a:t>AUTOMATION</a:t>
                  </a:r>
                  <a:endParaRPr lang="es-AR" sz="1200" b="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9" name="CuadroTexto 64">
                  <a:extLst>
                    <a:ext uri="{FF2B5EF4-FFF2-40B4-BE49-F238E27FC236}">
                      <a16:creationId xmlns:a16="http://schemas.microsoft.com/office/drawing/2014/main" id="{1BC4B681-E674-786A-3CE6-878ED11F313E}"/>
                    </a:ext>
                  </a:extLst>
                </p:cNvPr>
                <p:cNvSpPr txBox="1"/>
                <p:nvPr/>
              </p:nvSpPr>
              <p:spPr>
                <a:xfrm rot="16200000">
                  <a:off x="7889489"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s-AR" sz="1200" b="0">
                      <a:solidFill>
                        <a:schemeClr val="bg1"/>
                      </a:solidFill>
                      <a:latin typeface="Lato" panose="020F0502020204030203" pitchFamily="34" charset="0"/>
                    </a:rPr>
                    <a:t>DATACENTER EDGE</a:t>
                  </a:r>
                </a:p>
              </p:txBody>
            </p:sp>
            <p:sp>
              <p:nvSpPr>
                <p:cNvPr id="50" name="CuadroTexto 65">
                  <a:extLst>
                    <a:ext uri="{FF2B5EF4-FFF2-40B4-BE49-F238E27FC236}">
                      <a16:creationId xmlns:a16="http://schemas.microsoft.com/office/drawing/2014/main" id="{C7131A46-61E7-0373-2F5F-407B52AA8059}"/>
                    </a:ext>
                  </a:extLst>
                </p:cNvPr>
                <p:cNvSpPr txBox="1"/>
                <p:nvPr/>
              </p:nvSpPr>
              <p:spPr>
                <a:xfrm rot="16200000">
                  <a:off x="8196377"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s-AR" sz="1200" b="0">
                      <a:solidFill>
                        <a:schemeClr val="bg1"/>
                      </a:solidFill>
                      <a:latin typeface="Lato" panose="020F0502020204030203" pitchFamily="34" charset="0"/>
                    </a:rPr>
                    <a:t>AI / ML / </a:t>
                  </a:r>
                  <a:r>
                    <a:rPr lang="es-AR" sz="1200" b="0" err="1">
                      <a:solidFill>
                        <a:schemeClr val="bg1"/>
                      </a:solidFill>
                      <a:latin typeface="Lato" panose="020F0502020204030203" pitchFamily="34" charset="0"/>
                    </a:rPr>
                    <a:t>AIOPs</a:t>
                  </a:r>
                  <a:endParaRPr lang="es-AR" sz="1200" b="0">
                    <a:solidFill>
                      <a:schemeClr val="bg1"/>
                    </a:solidFill>
                    <a:latin typeface="Lato" panose="020F0502020204030203" pitchFamily="34" charset="0"/>
                  </a:endParaRPr>
                </a:p>
              </p:txBody>
            </p:sp>
            <p:sp>
              <p:nvSpPr>
                <p:cNvPr id="51" name="CuadroTexto 66">
                  <a:extLst>
                    <a:ext uri="{FF2B5EF4-FFF2-40B4-BE49-F238E27FC236}">
                      <a16:creationId xmlns:a16="http://schemas.microsoft.com/office/drawing/2014/main" id="{F7BBD2D9-3818-A80E-D696-43AA7E0E918E}"/>
                    </a:ext>
                  </a:extLst>
                </p:cNvPr>
                <p:cNvSpPr txBox="1"/>
                <p:nvPr/>
              </p:nvSpPr>
              <p:spPr>
                <a:xfrm rot="16200000">
                  <a:off x="8503264"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s-AR" sz="1200" b="0">
                      <a:solidFill>
                        <a:schemeClr val="bg1"/>
                      </a:solidFill>
                      <a:latin typeface="Lato" panose="020F0502020204030203" pitchFamily="34" charset="0"/>
                    </a:rPr>
                    <a:t>CIBER SECURITY</a:t>
                  </a:r>
                </a:p>
              </p:txBody>
            </p:sp>
            <p:sp>
              <p:nvSpPr>
                <p:cNvPr id="52" name="CuadroTexto 67">
                  <a:extLst>
                    <a:ext uri="{FF2B5EF4-FFF2-40B4-BE49-F238E27FC236}">
                      <a16:creationId xmlns:a16="http://schemas.microsoft.com/office/drawing/2014/main" id="{DC46A21C-3344-8090-E903-85C336934967}"/>
                    </a:ext>
                  </a:extLst>
                </p:cNvPr>
                <p:cNvSpPr txBox="1"/>
                <p:nvPr/>
              </p:nvSpPr>
              <p:spPr>
                <a:xfrm rot="16200000">
                  <a:off x="8810153" y="4441151"/>
                  <a:ext cx="2242639" cy="276999"/>
                </a:xfrm>
                <a:prstGeom prst="rect">
                  <a:avLst/>
                </a:prstGeom>
                <a:solidFill>
                  <a:schemeClr val="accent1">
                    <a:lumMod val="75000"/>
                  </a:schemeClr>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s-AR" sz="1200" b="0">
                      <a:solidFill>
                        <a:schemeClr val="bg1"/>
                      </a:solidFill>
                      <a:latin typeface="Lato" panose="020F0502020204030203" pitchFamily="34" charset="0"/>
                    </a:rPr>
                    <a:t>BSS | OSS | BIG DATA</a:t>
                  </a:r>
                </a:p>
              </p:txBody>
            </p:sp>
            <p:sp>
              <p:nvSpPr>
                <p:cNvPr id="53" name="Rectángulo 68">
                  <a:extLst>
                    <a:ext uri="{FF2B5EF4-FFF2-40B4-BE49-F238E27FC236}">
                      <a16:creationId xmlns:a16="http://schemas.microsoft.com/office/drawing/2014/main" id="{AEE60B14-2F57-1D18-FD27-39268AC24F76}"/>
                    </a:ext>
                  </a:extLst>
                </p:cNvPr>
                <p:cNvSpPr/>
                <p:nvPr/>
              </p:nvSpPr>
              <p:spPr>
                <a:xfrm>
                  <a:off x="8202129" y="3374799"/>
                  <a:ext cx="2310846" cy="240970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4" name="CuadroTexto 69">
                  <a:extLst>
                    <a:ext uri="{FF2B5EF4-FFF2-40B4-BE49-F238E27FC236}">
                      <a16:creationId xmlns:a16="http://schemas.microsoft.com/office/drawing/2014/main" id="{45F6752A-C266-E462-6256-35E0D9C15628}"/>
                    </a:ext>
                  </a:extLst>
                </p:cNvPr>
                <p:cNvSpPr txBox="1"/>
                <p:nvPr/>
              </p:nvSpPr>
              <p:spPr>
                <a:xfrm rot="16200000">
                  <a:off x="9765666" y="4441152"/>
                  <a:ext cx="1425715" cy="276999"/>
                </a:xfrm>
                <a:prstGeom prst="rect">
                  <a:avLst/>
                </a:prstGeom>
                <a:solidFill>
                  <a:schemeClr val="tx1">
                    <a:lumMod val="65000"/>
                    <a:lumOff val="35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n-US" sz="1200"/>
                    <a:t>ORCHESTRATION</a:t>
                  </a:r>
                  <a:endParaRPr lang="es-AR" sz="1200" b="0">
                    <a:latin typeface="Lato BOLD" panose="020F0802020204030203" pitchFamily="34" charset="0"/>
                  </a:endParaRPr>
                </a:p>
              </p:txBody>
            </p:sp>
            <p:sp>
              <p:nvSpPr>
                <p:cNvPr id="55" name="Rectángulo 70">
                  <a:extLst>
                    <a:ext uri="{FF2B5EF4-FFF2-40B4-BE49-F238E27FC236}">
                      <a16:creationId xmlns:a16="http://schemas.microsoft.com/office/drawing/2014/main" id="{9C33F8BC-E38A-776C-7089-B60AEACB029D}"/>
                    </a:ext>
                  </a:extLst>
                </p:cNvPr>
                <p:cNvSpPr/>
                <p:nvPr/>
              </p:nvSpPr>
              <p:spPr>
                <a:xfrm>
                  <a:off x="444899" y="928736"/>
                  <a:ext cx="10634130" cy="5069571"/>
                </a:xfrm>
                <a:prstGeom prst="rect">
                  <a:avLst/>
                </a:prstGeom>
                <a:noFill/>
                <a:ln w="28575">
                  <a:solidFill>
                    <a:srgbClr val="57DFB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CuadroTexto 71">
                  <a:extLst>
                    <a:ext uri="{FF2B5EF4-FFF2-40B4-BE49-F238E27FC236}">
                      <a16:creationId xmlns:a16="http://schemas.microsoft.com/office/drawing/2014/main" id="{1EB35EAD-8461-03E8-E169-D17F05605153}"/>
                    </a:ext>
                  </a:extLst>
                </p:cNvPr>
                <p:cNvSpPr txBox="1"/>
                <p:nvPr/>
              </p:nvSpPr>
              <p:spPr>
                <a:xfrm rot="16200000">
                  <a:off x="10300940" y="4338231"/>
                  <a:ext cx="1557373" cy="276999"/>
                </a:xfrm>
                <a:prstGeom prst="rect">
                  <a:avLst/>
                </a:prstGeom>
                <a:solidFill>
                  <a:srgbClr val="000000"/>
                </a:solidFill>
                <a:ln>
                  <a:noFill/>
                </a:ln>
              </p:spPr>
              <p:style>
                <a:lnRef idx="0">
                  <a:schemeClr val="accent3"/>
                </a:lnRef>
                <a:fillRef idx="3">
                  <a:schemeClr val="accent3"/>
                </a:fillRef>
                <a:effectRef idx="3">
                  <a:schemeClr val="accent3"/>
                </a:effectRef>
                <a:fontRef idx="minor">
                  <a:schemeClr val="lt1"/>
                </a:fontRef>
              </p:style>
              <p:txBody>
                <a:bodyPr wrap="square" rtlCol="0">
                  <a:spAutoFit/>
                </a:bodyPr>
                <a:lstStyle>
                  <a:defPPr>
                    <a:defRPr lang="es-AR"/>
                  </a:defPPr>
                  <a:lvl1pPr algn="ctr">
                    <a:defRPr sz="1600" b="1"/>
                  </a:lvl1pPr>
                </a:lstStyle>
                <a:p>
                  <a:r>
                    <a:rPr lang="en-US" sz="1200" b="0">
                      <a:solidFill>
                        <a:srgbClr val="57DFB7"/>
                      </a:solidFill>
                      <a:latin typeface="Lato BOLD" panose="020F0802020204030203" pitchFamily="34" charset="0"/>
                    </a:rPr>
                    <a:t>ECOSYSTEM</a:t>
                  </a:r>
                  <a:r>
                    <a:rPr lang="es-AR" sz="1200" b="0">
                      <a:solidFill>
                        <a:srgbClr val="57DFB7"/>
                      </a:solidFill>
                      <a:latin typeface="Lato BOLD" panose="020F0802020204030203" pitchFamily="34" charset="0"/>
                    </a:rPr>
                    <a:t> 5G</a:t>
                  </a:r>
                </a:p>
              </p:txBody>
            </p:sp>
            <p:pic>
              <p:nvPicPr>
                <p:cNvPr id="57" name="Gráfico 72" descr="Nube">
                  <a:extLst>
                    <a:ext uri="{FF2B5EF4-FFF2-40B4-BE49-F238E27FC236}">
                      <a16:creationId xmlns:a16="http://schemas.microsoft.com/office/drawing/2014/main" id="{D014EE1D-F074-642A-FE42-FD608179D9F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377867" y="2528139"/>
                  <a:ext cx="1888463" cy="1888463"/>
                </a:xfrm>
                <a:prstGeom prst="rect">
                  <a:avLst/>
                </a:prstGeom>
              </p:spPr>
            </p:pic>
            <p:grpSp>
              <p:nvGrpSpPr>
                <p:cNvPr id="58" name="Grupo 93">
                  <a:extLst>
                    <a:ext uri="{FF2B5EF4-FFF2-40B4-BE49-F238E27FC236}">
                      <a16:creationId xmlns:a16="http://schemas.microsoft.com/office/drawing/2014/main" id="{15F42615-A9B2-F43F-CBE4-595E7C97952B}"/>
                    </a:ext>
                  </a:extLst>
                </p:cNvPr>
                <p:cNvGrpSpPr/>
                <p:nvPr/>
              </p:nvGrpSpPr>
              <p:grpSpPr>
                <a:xfrm>
                  <a:off x="1083723" y="2856578"/>
                  <a:ext cx="2107281" cy="424657"/>
                  <a:chOff x="880729" y="2905857"/>
                  <a:chExt cx="2107281" cy="424657"/>
                </a:xfrm>
              </p:grpSpPr>
              <p:sp>
                <p:nvSpPr>
                  <p:cNvPr id="280" name="Flecha: arriba y abajo 94">
                    <a:extLst>
                      <a:ext uri="{FF2B5EF4-FFF2-40B4-BE49-F238E27FC236}">
                        <a16:creationId xmlns:a16="http://schemas.microsoft.com/office/drawing/2014/main" id="{0CD43B58-4499-D459-3EBE-AAEEEAE20289}"/>
                      </a:ext>
                    </a:extLst>
                  </p:cNvPr>
                  <p:cNvSpPr/>
                  <p:nvPr/>
                </p:nvSpPr>
                <p:spPr>
                  <a:xfrm>
                    <a:off x="880729" y="2915382"/>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sp>
                <p:nvSpPr>
                  <p:cNvPr id="281" name="Flecha: arriba y abajo 95">
                    <a:extLst>
                      <a:ext uri="{FF2B5EF4-FFF2-40B4-BE49-F238E27FC236}">
                        <a16:creationId xmlns:a16="http://schemas.microsoft.com/office/drawing/2014/main" id="{F2163C77-3F90-1EC3-7122-06DD2A258603}"/>
                      </a:ext>
                    </a:extLst>
                  </p:cNvPr>
                  <p:cNvSpPr/>
                  <p:nvPr/>
                </p:nvSpPr>
                <p:spPr>
                  <a:xfrm>
                    <a:off x="1842754" y="2915382"/>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sp>
                <p:nvSpPr>
                  <p:cNvPr id="282" name="Flecha: arriba y abajo 96">
                    <a:extLst>
                      <a:ext uri="{FF2B5EF4-FFF2-40B4-BE49-F238E27FC236}">
                        <a16:creationId xmlns:a16="http://schemas.microsoft.com/office/drawing/2014/main" id="{4F3CB674-90F4-78A4-03FA-ACACA2128208}"/>
                      </a:ext>
                    </a:extLst>
                  </p:cNvPr>
                  <p:cNvSpPr/>
                  <p:nvPr/>
                </p:nvSpPr>
                <p:spPr>
                  <a:xfrm>
                    <a:off x="2757154" y="2905857"/>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grpSp>
            <p:grpSp>
              <p:nvGrpSpPr>
                <p:cNvPr id="59" name="Grupo 97">
                  <a:extLst>
                    <a:ext uri="{FF2B5EF4-FFF2-40B4-BE49-F238E27FC236}">
                      <a16:creationId xmlns:a16="http://schemas.microsoft.com/office/drawing/2014/main" id="{03CF1812-541C-1F96-B474-EBC5BCC65BC6}"/>
                    </a:ext>
                  </a:extLst>
                </p:cNvPr>
                <p:cNvGrpSpPr/>
                <p:nvPr/>
              </p:nvGrpSpPr>
              <p:grpSpPr>
                <a:xfrm>
                  <a:off x="8029975" y="2856578"/>
                  <a:ext cx="2107281" cy="424657"/>
                  <a:chOff x="7826981" y="2886559"/>
                  <a:chExt cx="2107281" cy="424657"/>
                </a:xfrm>
              </p:grpSpPr>
              <p:sp>
                <p:nvSpPr>
                  <p:cNvPr id="277" name="Flecha: arriba y abajo 98">
                    <a:extLst>
                      <a:ext uri="{FF2B5EF4-FFF2-40B4-BE49-F238E27FC236}">
                        <a16:creationId xmlns:a16="http://schemas.microsoft.com/office/drawing/2014/main" id="{DB6FB47D-CB88-566C-9C25-C5CA27FBE4FA}"/>
                      </a:ext>
                    </a:extLst>
                  </p:cNvPr>
                  <p:cNvSpPr/>
                  <p:nvPr/>
                </p:nvSpPr>
                <p:spPr>
                  <a:xfrm>
                    <a:off x="7826981" y="2896084"/>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sp>
                <p:nvSpPr>
                  <p:cNvPr id="278" name="Flecha: arriba y abajo 99">
                    <a:extLst>
                      <a:ext uri="{FF2B5EF4-FFF2-40B4-BE49-F238E27FC236}">
                        <a16:creationId xmlns:a16="http://schemas.microsoft.com/office/drawing/2014/main" id="{6D8FC496-CBE2-DCB5-D9F9-7AEB78C8E545}"/>
                      </a:ext>
                    </a:extLst>
                  </p:cNvPr>
                  <p:cNvSpPr/>
                  <p:nvPr/>
                </p:nvSpPr>
                <p:spPr>
                  <a:xfrm>
                    <a:off x="8789006" y="2896084"/>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sp>
                <p:nvSpPr>
                  <p:cNvPr id="279" name="Flecha: arriba y abajo 100">
                    <a:extLst>
                      <a:ext uri="{FF2B5EF4-FFF2-40B4-BE49-F238E27FC236}">
                        <a16:creationId xmlns:a16="http://schemas.microsoft.com/office/drawing/2014/main" id="{34D676F2-AEC0-DA05-86D0-F6B53021075A}"/>
                      </a:ext>
                    </a:extLst>
                  </p:cNvPr>
                  <p:cNvSpPr/>
                  <p:nvPr/>
                </p:nvSpPr>
                <p:spPr>
                  <a:xfrm>
                    <a:off x="9703406" y="2886559"/>
                    <a:ext cx="230856" cy="415132"/>
                  </a:xfrm>
                  <a:prstGeom prst="upDownArrow">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solidFill>
                    </a:endParaRPr>
                  </a:p>
                </p:txBody>
              </p:sp>
            </p:grpSp>
            <p:grpSp>
              <p:nvGrpSpPr>
                <p:cNvPr id="60" name="Grupo 114">
                  <a:extLst>
                    <a:ext uri="{FF2B5EF4-FFF2-40B4-BE49-F238E27FC236}">
                      <a16:creationId xmlns:a16="http://schemas.microsoft.com/office/drawing/2014/main" id="{9FB64492-BBFD-D1C3-EC85-E601E4438A8E}"/>
                    </a:ext>
                  </a:extLst>
                </p:cNvPr>
                <p:cNvGrpSpPr/>
                <p:nvPr/>
              </p:nvGrpSpPr>
              <p:grpSpPr>
                <a:xfrm>
                  <a:off x="1165976" y="4806306"/>
                  <a:ext cx="1462744" cy="974515"/>
                  <a:chOff x="1015603" y="5066471"/>
                  <a:chExt cx="1462744" cy="974515"/>
                </a:xfrm>
              </p:grpSpPr>
              <p:grpSp>
                <p:nvGrpSpPr>
                  <p:cNvPr id="263" name="Grupo 115">
                    <a:extLst>
                      <a:ext uri="{FF2B5EF4-FFF2-40B4-BE49-F238E27FC236}">
                        <a16:creationId xmlns:a16="http://schemas.microsoft.com/office/drawing/2014/main" id="{1FC0078A-65CF-8944-83DB-C13215894C22}"/>
                      </a:ext>
                    </a:extLst>
                  </p:cNvPr>
                  <p:cNvGrpSpPr/>
                  <p:nvPr/>
                </p:nvGrpSpPr>
                <p:grpSpPr>
                  <a:xfrm>
                    <a:off x="1401155" y="5066471"/>
                    <a:ext cx="691391" cy="423957"/>
                    <a:chOff x="18235716" y="2841014"/>
                    <a:chExt cx="593820" cy="364123"/>
                  </a:xfrm>
                  <a:solidFill>
                    <a:srgbClr val="57DFB7"/>
                  </a:solidFill>
                </p:grpSpPr>
                <p:sp>
                  <p:nvSpPr>
                    <p:cNvPr id="265" name="5 Rectángulo redondeado">
                      <a:extLst>
                        <a:ext uri="{FF2B5EF4-FFF2-40B4-BE49-F238E27FC236}">
                          <a16:creationId xmlns:a16="http://schemas.microsoft.com/office/drawing/2014/main" id="{8184FB29-A128-FBA7-ECDA-E600BE74799D}"/>
                        </a:ext>
                      </a:extLst>
                    </p:cNvPr>
                    <p:cNvSpPr/>
                    <p:nvPr/>
                  </p:nvSpPr>
                  <p:spPr bwMode="auto">
                    <a:xfrm>
                      <a:off x="18256861" y="2858496"/>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ABAEBA">
                            <a:lumMod val="50000"/>
                          </a:srgbClr>
                        </a:solidFill>
                        <a:effectLst/>
                        <a:uLnTx/>
                        <a:uFillTx/>
                        <a:latin typeface="FrutigerBold" pitchFamily="2" charset="0"/>
                      </a:endParaRPr>
                    </a:p>
                  </p:txBody>
                </p:sp>
                <p:sp>
                  <p:nvSpPr>
                    <p:cNvPr id="266" name="97 Rectángulo redondeado">
                      <a:extLst>
                        <a:ext uri="{FF2B5EF4-FFF2-40B4-BE49-F238E27FC236}">
                          <a16:creationId xmlns:a16="http://schemas.microsoft.com/office/drawing/2014/main" id="{56FE0668-89EA-D007-15B5-5357D6FE326B}"/>
                        </a:ext>
                      </a:extLst>
                    </p:cNvPr>
                    <p:cNvSpPr/>
                    <p:nvPr/>
                  </p:nvSpPr>
                  <p:spPr bwMode="auto">
                    <a:xfrm>
                      <a:off x="18629670" y="2841014"/>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ABAEBA">
                            <a:lumMod val="50000"/>
                          </a:srgbClr>
                        </a:solidFill>
                        <a:effectLst/>
                        <a:uLnTx/>
                        <a:uFillTx/>
                        <a:latin typeface="FrutigerBold" pitchFamily="2" charset="0"/>
                      </a:endParaRPr>
                    </a:p>
                  </p:txBody>
                </p:sp>
                <p:sp>
                  <p:nvSpPr>
                    <p:cNvPr id="267" name="98 Rectángulo redondeado">
                      <a:extLst>
                        <a:ext uri="{FF2B5EF4-FFF2-40B4-BE49-F238E27FC236}">
                          <a16:creationId xmlns:a16="http://schemas.microsoft.com/office/drawing/2014/main" id="{49C9E184-44B4-E8C4-84A9-9086E8AB17D6}"/>
                        </a:ext>
                      </a:extLst>
                    </p:cNvPr>
                    <p:cNvSpPr/>
                    <p:nvPr/>
                  </p:nvSpPr>
                  <p:spPr bwMode="auto">
                    <a:xfrm>
                      <a:off x="18235716" y="3073543"/>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ABAEBA">
                            <a:lumMod val="50000"/>
                          </a:srgbClr>
                        </a:solidFill>
                        <a:effectLst/>
                        <a:uLnTx/>
                        <a:uFillTx/>
                        <a:latin typeface="FrutigerBold" pitchFamily="2" charset="0"/>
                      </a:endParaRPr>
                    </a:p>
                  </p:txBody>
                </p:sp>
                <p:sp>
                  <p:nvSpPr>
                    <p:cNvPr id="268" name="99 Rectángulo redondeado">
                      <a:extLst>
                        <a:ext uri="{FF2B5EF4-FFF2-40B4-BE49-F238E27FC236}">
                          <a16:creationId xmlns:a16="http://schemas.microsoft.com/office/drawing/2014/main" id="{9E0CB16D-8F0D-7756-ABE4-87944E027358}"/>
                        </a:ext>
                      </a:extLst>
                    </p:cNvPr>
                    <p:cNvSpPr/>
                    <p:nvPr/>
                  </p:nvSpPr>
                  <p:spPr bwMode="auto">
                    <a:xfrm>
                      <a:off x="18751775" y="3021770"/>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18346C"/>
                        </a:solidFill>
                        <a:effectLst/>
                        <a:uLnTx/>
                        <a:uFillTx/>
                        <a:latin typeface="FrutigerBold" pitchFamily="2" charset="0"/>
                      </a:endParaRPr>
                    </a:p>
                  </p:txBody>
                </p:sp>
                <p:sp>
                  <p:nvSpPr>
                    <p:cNvPr id="269" name="100 Rectángulo redondeado">
                      <a:extLst>
                        <a:ext uri="{FF2B5EF4-FFF2-40B4-BE49-F238E27FC236}">
                          <a16:creationId xmlns:a16="http://schemas.microsoft.com/office/drawing/2014/main" id="{FD7821A7-9B76-41EE-D090-29880053181D}"/>
                        </a:ext>
                      </a:extLst>
                    </p:cNvPr>
                    <p:cNvSpPr/>
                    <p:nvPr/>
                  </p:nvSpPr>
                  <p:spPr bwMode="auto">
                    <a:xfrm>
                      <a:off x="18488885" y="3116736"/>
                      <a:ext cx="77761" cy="88401"/>
                    </a:xfrm>
                    <a:prstGeom prst="roundRect">
                      <a:avLst/>
                    </a:prstGeom>
                    <a:grpFill/>
                    <a:ln w="12700" cap="flat" cmpd="sng" algn="ctr">
                      <a:solidFill>
                        <a:srgbClr val="848484"/>
                      </a:solidFill>
                      <a:prstDash val="solid"/>
                      <a:round/>
                      <a:headEnd type="none" w="med" len="med"/>
                      <a:tailEnd type="none" w="med" len="med"/>
                    </a:ln>
                    <a:effectLst/>
                  </p:spPr>
                  <p:txBody>
                    <a:bodyPr vert="horz" wrap="square" lIns="18288" tIns="0" rIns="0" bIns="0" numCol="1" rtlCol="0" anchor="t" anchorCtr="0" compatLnSpc="1">
                      <a:prstTxWarp prst="textNoShape">
                        <a:avLst/>
                      </a:prstTxWarp>
                    </a:bodyPr>
                    <a:lstStyle/>
                    <a:p>
                      <a:pPr marL="342889" marR="0" lvl="0" indent="-342889" defTabSz="457200" eaLnBrk="0" fontAlgn="base" latinLnBrk="0" hangingPunct="0">
                        <a:lnSpc>
                          <a:spcPct val="80000"/>
                        </a:lnSpc>
                        <a:spcBef>
                          <a:spcPct val="115000"/>
                        </a:spcBef>
                        <a:spcAft>
                          <a:spcPct val="0"/>
                        </a:spcAft>
                        <a:buClr>
                          <a:srgbClr val="18346C"/>
                        </a:buClr>
                        <a:buSzPct val="115000"/>
                        <a:buFontTx/>
                        <a:buChar char="•"/>
                        <a:tabLst/>
                        <a:defRPr/>
                      </a:pPr>
                      <a:endParaRPr kumimoji="0" lang="es-AR" sz="1100" b="1" i="0" u="none" strike="noStrike" kern="0" cap="none" spc="0" normalizeH="0" baseline="0" noProof="0">
                        <a:ln>
                          <a:noFill/>
                        </a:ln>
                        <a:solidFill>
                          <a:srgbClr val="ABAEBA">
                            <a:lumMod val="50000"/>
                          </a:srgbClr>
                        </a:solidFill>
                        <a:effectLst/>
                        <a:uLnTx/>
                        <a:uFillTx/>
                        <a:latin typeface="FrutigerBold" pitchFamily="2" charset="0"/>
                      </a:endParaRPr>
                    </a:p>
                  </p:txBody>
                </p:sp>
                <p:cxnSp>
                  <p:nvCxnSpPr>
                    <p:cNvPr id="270" name="101 Conector recto">
                      <a:extLst>
                        <a:ext uri="{FF2B5EF4-FFF2-40B4-BE49-F238E27FC236}">
                          <a16:creationId xmlns:a16="http://schemas.microsoft.com/office/drawing/2014/main" id="{A4262262-058F-2F67-DE81-359B54A3423E}"/>
                        </a:ext>
                      </a:extLst>
                    </p:cNvPr>
                    <p:cNvCxnSpPr>
                      <a:cxnSpLocks/>
                      <a:stCxn id="265" idx="3"/>
                      <a:endCxn id="266" idx="1"/>
                    </p:cNvCxnSpPr>
                    <p:nvPr/>
                  </p:nvCxnSpPr>
                  <p:spPr bwMode="auto">
                    <a:xfrm flipV="1">
                      <a:off x="18334622" y="2885215"/>
                      <a:ext cx="295048" cy="17481"/>
                    </a:xfrm>
                    <a:prstGeom prst="line">
                      <a:avLst/>
                    </a:prstGeom>
                    <a:grpFill/>
                    <a:ln w="12700" cap="flat" cmpd="sng" algn="ctr">
                      <a:solidFill>
                        <a:srgbClr val="848484"/>
                      </a:solidFill>
                      <a:prstDash val="solid"/>
                      <a:round/>
                      <a:headEnd type="none" w="med" len="med"/>
                      <a:tailEnd type="none" w="med" len="med"/>
                    </a:ln>
                    <a:effectLst/>
                  </p:spPr>
                </p:cxnSp>
                <p:cxnSp>
                  <p:nvCxnSpPr>
                    <p:cNvPr id="271" name="104 Conector recto">
                      <a:extLst>
                        <a:ext uri="{FF2B5EF4-FFF2-40B4-BE49-F238E27FC236}">
                          <a16:creationId xmlns:a16="http://schemas.microsoft.com/office/drawing/2014/main" id="{F98D7E1A-FB57-995E-256A-950B03193E6C}"/>
                        </a:ext>
                      </a:extLst>
                    </p:cNvPr>
                    <p:cNvCxnSpPr>
                      <a:cxnSpLocks/>
                      <a:endCxn id="269" idx="1"/>
                    </p:cNvCxnSpPr>
                    <p:nvPr/>
                  </p:nvCxnSpPr>
                  <p:spPr bwMode="auto">
                    <a:xfrm>
                      <a:off x="18313478" y="3125477"/>
                      <a:ext cx="175408" cy="35460"/>
                    </a:xfrm>
                    <a:prstGeom prst="line">
                      <a:avLst/>
                    </a:prstGeom>
                    <a:grpFill/>
                    <a:ln w="12700" cap="flat" cmpd="sng" algn="ctr">
                      <a:solidFill>
                        <a:srgbClr val="848484"/>
                      </a:solidFill>
                      <a:prstDash val="solid"/>
                      <a:round/>
                      <a:headEnd type="none" w="med" len="med"/>
                      <a:tailEnd type="none" w="med" len="med"/>
                    </a:ln>
                    <a:effectLst/>
                  </p:spPr>
                </p:cxnSp>
                <p:cxnSp>
                  <p:nvCxnSpPr>
                    <p:cNvPr id="272" name="106 Conector recto">
                      <a:extLst>
                        <a:ext uri="{FF2B5EF4-FFF2-40B4-BE49-F238E27FC236}">
                          <a16:creationId xmlns:a16="http://schemas.microsoft.com/office/drawing/2014/main" id="{678388E6-644A-5B4A-07C2-60E86AB4379A}"/>
                        </a:ext>
                      </a:extLst>
                    </p:cNvPr>
                    <p:cNvCxnSpPr>
                      <a:cxnSpLocks/>
                      <a:stCxn id="269" idx="3"/>
                    </p:cNvCxnSpPr>
                    <p:nvPr/>
                  </p:nvCxnSpPr>
                  <p:spPr bwMode="auto">
                    <a:xfrm flipV="1">
                      <a:off x="18566647" y="3065237"/>
                      <a:ext cx="189608" cy="95700"/>
                    </a:xfrm>
                    <a:prstGeom prst="line">
                      <a:avLst/>
                    </a:prstGeom>
                    <a:grpFill/>
                    <a:ln w="12700" cap="flat" cmpd="sng" algn="ctr">
                      <a:solidFill>
                        <a:srgbClr val="848484"/>
                      </a:solidFill>
                      <a:prstDash val="solid"/>
                      <a:round/>
                      <a:headEnd type="none" w="med" len="med"/>
                      <a:tailEnd type="none" w="med" len="med"/>
                    </a:ln>
                    <a:effectLst/>
                  </p:spPr>
                </p:cxnSp>
                <p:cxnSp>
                  <p:nvCxnSpPr>
                    <p:cNvPr id="273" name="108 Conector recto">
                      <a:extLst>
                        <a:ext uri="{FF2B5EF4-FFF2-40B4-BE49-F238E27FC236}">
                          <a16:creationId xmlns:a16="http://schemas.microsoft.com/office/drawing/2014/main" id="{625CF31B-6220-88CC-DFFE-A7000BB8CF1F}"/>
                        </a:ext>
                      </a:extLst>
                    </p:cNvPr>
                    <p:cNvCxnSpPr>
                      <a:cxnSpLocks/>
                      <a:stCxn id="268" idx="0"/>
                      <a:endCxn id="266" idx="2"/>
                    </p:cNvCxnSpPr>
                    <p:nvPr/>
                  </p:nvCxnSpPr>
                  <p:spPr bwMode="auto">
                    <a:xfrm flipH="1" flipV="1">
                      <a:off x="18668551" y="2924797"/>
                      <a:ext cx="122104" cy="101591"/>
                    </a:xfrm>
                    <a:prstGeom prst="line">
                      <a:avLst/>
                    </a:prstGeom>
                    <a:grpFill/>
                    <a:ln w="12700" cap="flat" cmpd="sng" algn="ctr">
                      <a:solidFill>
                        <a:srgbClr val="848484"/>
                      </a:solidFill>
                      <a:prstDash val="solid"/>
                      <a:round/>
                      <a:headEnd type="none" w="med" len="med"/>
                      <a:tailEnd type="none" w="med" len="med"/>
                    </a:ln>
                    <a:effectLst/>
                  </p:spPr>
                </p:cxnSp>
                <p:cxnSp>
                  <p:nvCxnSpPr>
                    <p:cNvPr id="274" name="111 Conector recto">
                      <a:extLst>
                        <a:ext uri="{FF2B5EF4-FFF2-40B4-BE49-F238E27FC236}">
                          <a16:creationId xmlns:a16="http://schemas.microsoft.com/office/drawing/2014/main" id="{66962E17-14A2-C795-5D99-C39296692399}"/>
                        </a:ext>
                      </a:extLst>
                    </p:cNvPr>
                    <p:cNvCxnSpPr>
                      <a:cxnSpLocks/>
                      <a:stCxn id="265" idx="3"/>
                      <a:endCxn id="268" idx="1"/>
                    </p:cNvCxnSpPr>
                    <p:nvPr/>
                  </p:nvCxnSpPr>
                  <p:spPr bwMode="auto">
                    <a:xfrm>
                      <a:off x="18334622" y="2902696"/>
                      <a:ext cx="417152" cy="163275"/>
                    </a:xfrm>
                    <a:prstGeom prst="line">
                      <a:avLst/>
                    </a:prstGeom>
                    <a:grpFill/>
                    <a:ln w="12700" cap="flat" cmpd="sng" algn="ctr">
                      <a:solidFill>
                        <a:srgbClr val="848484"/>
                      </a:solidFill>
                      <a:prstDash val="solid"/>
                      <a:round/>
                      <a:headEnd type="none" w="med" len="med"/>
                      <a:tailEnd type="none" w="med" len="med"/>
                    </a:ln>
                    <a:effectLst/>
                  </p:spPr>
                </p:cxnSp>
                <p:cxnSp>
                  <p:nvCxnSpPr>
                    <p:cNvPr id="275" name="7 Conector recto">
                      <a:extLst>
                        <a:ext uri="{FF2B5EF4-FFF2-40B4-BE49-F238E27FC236}">
                          <a16:creationId xmlns:a16="http://schemas.microsoft.com/office/drawing/2014/main" id="{67033FE2-C45D-C98D-9587-8FFCD44BB49E}"/>
                        </a:ext>
                      </a:extLst>
                    </p:cNvPr>
                    <p:cNvCxnSpPr>
                      <a:cxnSpLocks/>
                      <a:stCxn id="265" idx="2"/>
                      <a:endCxn id="267" idx="0"/>
                    </p:cNvCxnSpPr>
                    <p:nvPr/>
                  </p:nvCxnSpPr>
                  <p:spPr bwMode="auto">
                    <a:xfrm flipH="1">
                      <a:off x="18274597" y="2946896"/>
                      <a:ext cx="21145" cy="126647"/>
                    </a:xfrm>
                    <a:prstGeom prst="line">
                      <a:avLst/>
                    </a:prstGeom>
                    <a:grpFill/>
                    <a:ln w="12700" cap="flat" cmpd="sng" algn="ctr">
                      <a:solidFill>
                        <a:srgbClr val="848484"/>
                      </a:solidFill>
                      <a:prstDash val="solid"/>
                      <a:round/>
                      <a:headEnd type="none" w="med" len="med"/>
                      <a:tailEnd type="none" w="med" len="med"/>
                    </a:ln>
                    <a:effectLst/>
                  </p:spPr>
                </p:cxnSp>
                <p:cxnSp>
                  <p:nvCxnSpPr>
                    <p:cNvPr id="276" name="114 Conector recto">
                      <a:extLst>
                        <a:ext uri="{FF2B5EF4-FFF2-40B4-BE49-F238E27FC236}">
                          <a16:creationId xmlns:a16="http://schemas.microsoft.com/office/drawing/2014/main" id="{A10A0401-41FD-D150-93C3-2E35D58758FD}"/>
                        </a:ext>
                      </a:extLst>
                    </p:cNvPr>
                    <p:cNvCxnSpPr>
                      <a:cxnSpLocks/>
                    </p:cNvCxnSpPr>
                    <p:nvPr/>
                  </p:nvCxnSpPr>
                  <p:spPr bwMode="auto">
                    <a:xfrm flipV="1">
                      <a:off x="18265522" y="2877041"/>
                      <a:ext cx="393954" cy="232529"/>
                    </a:xfrm>
                    <a:prstGeom prst="line">
                      <a:avLst/>
                    </a:prstGeom>
                    <a:grpFill/>
                    <a:ln w="12700" cap="flat" cmpd="sng" algn="ctr">
                      <a:solidFill>
                        <a:srgbClr val="848484"/>
                      </a:solidFill>
                      <a:prstDash val="solid"/>
                      <a:round/>
                      <a:headEnd type="none" w="med" len="med"/>
                      <a:tailEnd type="none" w="med" len="med"/>
                    </a:ln>
                    <a:effectLst/>
                  </p:spPr>
                </p:cxnSp>
              </p:grpSp>
              <p:sp>
                <p:nvSpPr>
                  <p:cNvPr id="264" name="CuadroTexto 116">
                    <a:extLst>
                      <a:ext uri="{FF2B5EF4-FFF2-40B4-BE49-F238E27FC236}">
                        <a16:creationId xmlns:a16="http://schemas.microsoft.com/office/drawing/2014/main" id="{A2B3EDE1-E3AD-EEFD-E5AF-1F6F2B7F8CE0}"/>
                      </a:ext>
                    </a:extLst>
                  </p:cNvPr>
                  <p:cNvSpPr txBox="1"/>
                  <p:nvPr/>
                </p:nvSpPr>
                <p:spPr>
                  <a:xfrm>
                    <a:off x="1015603" y="5517766"/>
                    <a:ext cx="1462744" cy="523220"/>
                  </a:xfrm>
                  <a:prstGeom prst="rect">
                    <a:avLst/>
                  </a:prstGeom>
                  <a:noFill/>
                </p:spPr>
                <p:txBody>
                  <a:bodyPr wrap="square" rtlCol="0">
                    <a:spAutoFit/>
                  </a:bodyPr>
                  <a:lstStyle/>
                  <a:p>
                    <a:pPr algn="ctr"/>
                    <a:r>
                      <a:rPr lang="es-AR" sz="1400">
                        <a:latin typeface="Lato" panose="020F0502020204030203" pitchFamily="34" charset="0"/>
                      </a:rPr>
                      <a:t>TRANSPORT</a:t>
                    </a:r>
                  </a:p>
                  <a:p>
                    <a:pPr algn="ctr"/>
                    <a:r>
                      <a:rPr lang="es-AR" sz="1400">
                        <a:latin typeface="Lato" panose="020F0502020204030203" pitchFamily="34" charset="0"/>
                      </a:rPr>
                      <a:t>NETWORK</a:t>
                    </a:r>
                  </a:p>
                </p:txBody>
              </p:sp>
            </p:grpSp>
            <p:grpSp>
              <p:nvGrpSpPr>
                <p:cNvPr id="61" name="Grupo 129">
                  <a:extLst>
                    <a:ext uri="{FF2B5EF4-FFF2-40B4-BE49-F238E27FC236}">
                      <a16:creationId xmlns:a16="http://schemas.microsoft.com/office/drawing/2014/main" id="{4A0F7E9C-6A82-634F-DF0F-F3DBA2774FAB}"/>
                    </a:ext>
                  </a:extLst>
                </p:cNvPr>
                <p:cNvGrpSpPr/>
                <p:nvPr/>
              </p:nvGrpSpPr>
              <p:grpSpPr>
                <a:xfrm>
                  <a:off x="3284754" y="4724399"/>
                  <a:ext cx="1103427" cy="1046325"/>
                  <a:chOff x="3114278" y="5005346"/>
                  <a:chExt cx="1103427" cy="1046325"/>
                </a:xfrm>
              </p:grpSpPr>
              <p:pic>
                <p:nvPicPr>
                  <p:cNvPr id="261" name="Gráfico 92" descr="Ciudad">
                    <a:extLst>
                      <a:ext uri="{FF2B5EF4-FFF2-40B4-BE49-F238E27FC236}">
                        <a16:creationId xmlns:a16="http://schemas.microsoft.com/office/drawing/2014/main" id="{D10BAD85-BAFC-FE2D-29F2-5ECDD275734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217325" y="5005346"/>
                    <a:ext cx="814216" cy="628472"/>
                  </a:xfrm>
                  <a:prstGeom prst="rect">
                    <a:avLst/>
                  </a:prstGeom>
                </p:spPr>
              </p:pic>
              <p:sp>
                <p:nvSpPr>
                  <p:cNvPr id="262" name="CuadroTexto 131">
                    <a:extLst>
                      <a:ext uri="{FF2B5EF4-FFF2-40B4-BE49-F238E27FC236}">
                        <a16:creationId xmlns:a16="http://schemas.microsoft.com/office/drawing/2014/main" id="{9C7045DF-19BC-D48C-3DB5-983395845201}"/>
                      </a:ext>
                    </a:extLst>
                  </p:cNvPr>
                  <p:cNvSpPr txBox="1"/>
                  <p:nvPr/>
                </p:nvSpPr>
                <p:spPr>
                  <a:xfrm>
                    <a:off x="3114278" y="5528451"/>
                    <a:ext cx="1103427" cy="523220"/>
                  </a:xfrm>
                  <a:prstGeom prst="rect">
                    <a:avLst/>
                  </a:prstGeom>
                  <a:noFill/>
                </p:spPr>
                <p:txBody>
                  <a:bodyPr wrap="square" rtlCol="0">
                    <a:spAutoFit/>
                  </a:bodyPr>
                  <a:lstStyle/>
                  <a:p>
                    <a:pPr algn="ctr"/>
                    <a:r>
                      <a:rPr lang="es-AR" sz="1400">
                        <a:latin typeface="Lato" panose="020F0502020204030203" pitchFamily="34" charset="0"/>
                      </a:rPr>
                      <a:t>FIXED</a:t>
                    </a:r>
                  </a:p>
                  <a:p>
                    <a:pPr algn="ctr"/>
                    <a:r>
                      <a:rPr lang="es-AR" sz="1400">
                        <a:latin typeface="Lato" panose="020F0502020204030203" pitchFamily="34" charset="0"/>
                      </a:rPr>
                      <a:t>NETWORK</a:t>
                    </a:r>
                  </a:p>
                </p:txBody>
              </p:sp>
            </p:grpSp>
            <p:grpSp>
              <p:nvGrpSpPr>
                <p:cNvPr id="62" name="Grupo 132">
                  <a:extLst>
                    <a:ext uri="{FF2B5EF4-FFF2-40B4-BE49-F238E27FC236}">
                      <a16:creationId xmlns:a16="http://schemas.microsoft.com/office/drawing/2014/main" id="{205D47EB-C79C-7776-98EE-60C063ED11AD}"/>
                    </a:ext>
                  </a:extLst>
                </p:cNvPr>
                <p:cNvGrpSpPr/>
                <p:nvPr/>
              </p:nvGrpSpPr>
              <p:grpSpPr>
                <a:xfrm>
                  <a:off x="4841792" y="4754353"/>
                  <a:ext cx="1923786" cy="990601"/>
                  <a:chOff x="4189549" y="5050385"/>
                  <a:chExt cx="1923786" cy="990601"/>
                </a:xfrm>
              </p:grpSpPr>
              <p:sp>
                <p:nvSpPr>
                  <p:cNvPr id="259" name="CuadroTexto 133">
                    <a:extLst>
                      <a:ext uri="{FF2B5EF4-FFF2-40B4-BE49-F238E27FC236}">
                        <a16:creationId xmlns:a16="http://schemas.microsoft.com/office/drawing/2014/main" id="{32B52423-A688-0E3D-5FCC-C1026E0132C9}"/>
                      </a:ext>
                    </a:extLst>
                  </p:cNvPr>
                  <p:cNvSpPr txBox="1"/>
                  <p:nvPr/>
                </p:nvSpPr>
                <p:spPr>
                  <a:xfrm>
                    <a:off x="4189549" y="5517766"/>
                    <a:ext cx="1923786" cy="523220"/>
                  </a:xfrm>
                  <a:prstGeom prst="rect">
                    <a:avLst/>
                  </a:prstGeom>
                  <a:noFill/>
                </p:spPr>
                <p:txBody>
                  <a:bodyPr wrap="square" rtlCol="0">
                    <a:spAutoFit/>
                  </a:bodyPr>
                  <a:lstStyle/>
                  <a:p>
                    <a:pPr algn="ctr"/>
                    <a:r>
                      <a:rPr lang="es-AR" sz="1400">
                        <a:latin typeface="Lato" panose="020F0502020204030203" pitchFamily="34" charset="0"/>
                      </a:rPr>
                      <a:t>MOBILE NETWORKS</a:t>
                    </a:r>
                  </a:p>
                  <a:p>
                    <a:pPr algn="ctr"/>
                    <a:r>
                      <a:rPr lang="es-AR" sz="1400">
                        <a:latin typeface="Lato" panose="020F0502020204030203" pitchFamily="34" charset="0"/>
                      </a:rPr>
                      <a:t> 4G | 5G</a:t>
                    </a:r>
                  </a:p>
                </p:txBody>
              </p:sp>
              <p:pic>
                <p:nvPicPr>
                  <p:cNvPr id="260" name="Gráfico 134" descr="Torre de telefonía">
                    <a:extLst>
                      <a:ext uri="{FF2B5EF4-FFF2-40B4-BE49-F238E27FC236}">
                        <a16:creationId xmlns:a16="http://schemas.microsoft.com/office/drawing/2014/main" id="{41C9FD23-4078-C3A9-5636-07455751ACE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79657" y="5050385"/>
                    <a:ext cx="538394" cy="538394"/>
                  </a:xfrm>
                  <a:prstGeom prst="rect">
                    <a:avLst/>
                  </a:prstGeom>
                </p:spPr>
              </p:pic>
            </p:grpSp>
            <p:grpSp>
              <p:nvGrpSpPr>
                <p:cNvPr id="63" name="Grupo 4">
                  <a:extLst>
                    <a:ext uri="{FF2B5EF4-FFF2-40B4-BE49-F238E27FC236}">
                      <a16:creationId xmlns:a16="http://schemas.microsoft.com/office/drawing/2014/main" id="{54716705-A37C-8716-1394-184B496336C4}"/>
                    </a:ext>
                  </a:extLst>
                </p:cNvPr>
                <p:cNvGrpSpPr/>
                <p:nvPr/>
              </p:nvGrpSpPr>
              <p:grpSpPr>
                <a:xfrm>
                  <a:off x="2735804" y="3448059"/>
                  <a:ext cx="4741455" cy="1198468"/>
                  <a:chOff x="3270286" y="3176834"/>
                  <a:chExt cx="4741455" cy="1198468"/>
                </a:xfrm>
              </p:grpSpPr>
              <p:grpSp>
                <p:nvGrpSpPr>
                  <p:cNvPr id="119" name="Grupo 75">
                    <a:extLst>
                      <a:ext uri="{FF2B5EF4-FFF2-40B4-BE49-F238E27FC236}">
                        <a16:creationId xmlns:a16="http://schemas.microsoft.com/office/drawing/2014/main" id="{F74AE34A-8F70-FA68-BF28-970140A1079F}"/>
                      </a:ext>
                    </a:extLst>
                  </p:cNvPr>
                  <p:cNvGrpSpPr/>
                  <p:nvPr/>
                </p:nvGrpSpPr>
                <p:grpSpPr>
                  <a:xfrm>
                    <a:off x="3270286" y="3176834"/>
                    <a:ext cx="1198468" cy="1198468"/>
                    <a:chOff x="3119913" y="3436999"/>
                    <a:chExt cx="1198468" cy="1198468"/>
                  </a:xfrm>
                </p:grpSpPr>
                <p:pic>
                  <p:nvPicPr>
                    <p:cNvPr id="257" name="Gráfico 91" descr="Nube">
                      <a:extLst>
                        <a:ext uri="{FF2B5EF4-FFF2-40B4-BE49-F238E27FC236}">
                          <a16:creationId xmlns:a16="http://schemas.microsoft.com/office/drawing/2014/main" id="{BC5CC323-6F2D-CA76-3E29-FE4CA60D634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119913" y="3436999"/>
                      <a:ext cx="1198468" cy="1198468"/>
                    </a:xfrm>
                    <a:prstGeom prst="rect">
                      <a:avLst/>
                    </a:prstGeom>
                  </p:spPr>
                </p:pic>
                <p:pic>
                  <p:nvPicPr>
                    <p:cNvPr id="258" name="Imagen 92" descr="Icono&#10;&#10;Descripción generada automáticamente">
                      <a:extLst>
                        <a:ext uri="{FF2B5EF4-FFF2-40B4-BE49-F238E27FC236}">
                          <a16:creationId xmlns:a16="http://schemas.microsoft.com/office/drawing/2014/main" id="{E63B984B-7B96-979E-2F99-29754A7096FC}"/>
                        </a:ext>
                      </a:extLst>
                    </p:cNvPr>
                    <p:cNvPicPr>
                      <a:picLocks noChangeAspect="1"/>
                    </p:cNvPicPr>
                    <p:nvPr/>
                  </p:nvPicPr>
                  <p:blipFill>
                    <a:blip r:embed="rId31"/>
                    <a:stretch>
                      <a:fillRect/>
                    </a:stretch>
                  </p:blipFill>
                  <p:spPr>
                    <a:xfrm>
                      <a:off x="3326475" y="3832854"/>
                      <a:ext cx="898207" cy="475521"/>
                    </a:xfrm>
                    <a:prstGeom prst="rect">
                      <a:avLst/>
                    </a:prstGeom>
                  </p:spPr>
                </p:pic>
              </p:grpSp>
              <p:grpSp>
                <p:nvGrpSpPr>
                  <p:cNvPr id="120" name="Grupo 77">
                    <a:extLst>
                      <a:ext uri="{FF2B5EF4-FFF2-40B4-BE49-F238E27FC236}">
                        <a16:creationId xmlns:a16="http://schemas.microsoft.com/office/drawing/2014/main" id="{E5D86457-3616-0715-5DA8-A746191DC6C8}"/>
                      </a:ext>
                    </a:extLst>
                  </p:cNvPr>
                  <p:cNvGrpSpPr/>
                  <p:nvPr/>
                </p:nvGrpSpPr>
                <p:grpSpPr>
                  <a:xfrm>
                    <a:off x="6244276" y="3176834"/>
                    <a:ext cx="1198468" cy="1198468"/>
                    <a:chOff x="6093903" y="3436999"/>
                    <a:chExt cx="1198468" cy="1198468"/>
                  </a:xfrm>
                </p:grpSpPr>
                <p:pic>
                  <p:nvPicPr>
                    <p:cNvPr id="255" name="Gráfico 87" descr="Nube">
                      <a:extLst>
                        <a:ext uri="{FF2B5EF4-FFF2-40B4-BE49-F238E27FC236}">
                          <a16:creationId xmlns:a16="http://schemas.microsoft.com/office/drawing/2014/main" id="{8433D7F9-18D7-79BB-03FA-83647642D9A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093903" y="3436999"/>
                      <a:ext cx="1198468" cy="1198468"/>
                    </a:xfrm>
                    <a:prstGeom prst="rect">
                      <a:avLst/>
                    </a:prstGeom>
                  </p:spPr>
                </p:pic>
                <p:pic>
                  <p:nvPicPr>
                    <p:cNvPr id="256" name="Imagen 88">
                      <a:extLst>
                        <a:ext uri="{FF2B5EF4-FFF2-40B4-BE49-F238E27FC236}">
                          <a16:creationId xmlns:a16="http://schemas.microsoft.com/office/drawing/2014/main" id="{7504A16E-0FFA-9AC8-6C4D-00C9361CF6CC}"/>
                        </a:ext>
                      </a:extLst>
                    </p:cNvPr>
                    <p:cNvPicPr>
                      <a:picLocks noChangeAspect="1"/>
                    </p:cNvPicPr>
                    <p:nvPr/>
                  </p:nvPicPr>
                  <p:blipFill>
                    <a:blip r:embed="rId34"/>
                    <a:stretch>
                      <a:fillRect/>
                    </a:stretch>
                  </p:blipFill>
                  <p:spPr>
                    <a:xfrm>
                      <a:off x="6481875" y="3825250"/>
                      <a:ext cx="489204" cy="490728"/>
                    </a:xfrm>
                    <a:prstGeom prst="rect">
                      <a:avLst/>
                    </a:prstGeom>
                  </p:spPr>
                </p:pic>
              </p:grpSp>
              <p:pic>
                <p:nvPicPr>
                  <p:cNvPr id="121" name="Gráfico 78" descr="Nube">
                    <a:extLst>
                      <a:ext uri="{FF2B5EF4-FFF2-40B4-BE49-F238E27FC236}">
                        <a16:creationId xmlns:a16="http://schemas.microsoft.com/office/drawing/2014/main" id="{629721B9-F690-C369-3887-B696E97E8F5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896398" y="3461229"/>
                    <a:ext cx="270479" cy="270479"/>
                  </a:xfrm>
                  <a:prstGeom prst="rect">
                    <a:avLst/>
                  </a:prstGeom>
                </p:spPr>
              </p:pic>
              <p:pic>
                <p:nvPicPr>
                  <p:cNvPr id="122" name="Gráfico 79" descr="Nube">
                    <a:extLst>
                      <a:ext uri="{FF2B5EF4-FFF2-40B4-BE49-F238E27FC236}">
                        <a16:creationId xmlns:a16="http://schemas.microsoft.com/office/drawing/2014/main" id="{2EDB66C2-FF12-E28F-FEE2-BAF9650AE319}"/>
                      </a:ext>
                    </a:extLst>
                  </p:cNvPr>
                  <p:cNvPicPr>
                    <a:picLocks noChangeAspect="1"/>
                  </p:cNvPicPr>
                  <p:nvPr/>
                </p:nvPicPr>
                <p:blipFill>
                  <a:blip r:embed="rId35">
                    <a:extLst>
                      <a:ext uri="{96DAC541-7B7A-43D3-8B79-37D633B846F1}">
                        <asvg:svgBlip xmlns:asvg="http://schemas.microsoft.com/office/drawing/2016/SVG/main" r:embed="rId37"/>
                      </a:ext>
                    </a:extLst>
                  </a:blip>
                  <a:stretch>
                    <a:fillRect/>
                  </a:stretch>
                </p:blipFill>
                <p:spPr>
                  <a:xfrm>
                    <a:off x="6156507" y="3330480"/>
                    <a:ext cx="355465" cy="355465"/>
                  </a:xfrm>
                  <a:prstGeom prst="rect">
                    <a:avLst/>
                  </a:prstGeom>
                </p:spPr>
              </p:pic>
              <p:pic>
                <p:nvPicPr>
                  <p:cNvPr id="123" name="Gráfico 80" descr="Nube">
                    <a:extLst>
                      <a:ext uri="{FF2B5EF4-FFF2-40B4-BE49-F238E27FC236}">
                        <a16:creationId xmlns:a16="http://schemas.microsoft.com/office/drawing/2014/main" id="{E29F5A2A-DA57-D9FC-9AC2-8248B5199772}"/>
                      </a:ext>
                    </a:extLst>
                  </p:cNvPr>
                  <p:cNvPicPr>
                    <a:picLocks noChangeAspect="1"/>
                  </p:cNvPicPr>
                  <p:nvPr/>
                </p:nvPicPr>
                <p:blipFill>
                  <a:blip r:embed="rId35">
                    <a:extLst>
                      <a:ext uri="{96DAC541-7B7A-43D3-8B79-37D633B846F1}">
                        <asvg:svgBlip xmlns:asvg="http://schemas.microsoft.com/office/drawing/2016/SVG/main" r:embed="rId38"/>
                      </a:ext>
                    </a:extLst>
                  </a:blip>
                  <a:stretch>
                    <a:fillRect/>
                  </a:stretch>
                </p:blipFill>
                <p:spPr>
                  <a:xfrm>
                    <a:off x="6041532" y="3700391"/>
                    <a:ext cx="230543" cy="230543"/>
                  </a:xfrm>
                  <a:prstGeom prst="rect">
                    <a:avLst/>
                  </a:prstGeom>
                </p:spPr>
              </p:pic>
              <p:pic>
                <p:nvPicPr>
                  <p:cNvPr id="124" name="Gráfico 81" descr="Nube">
                    <a:extLst>
                      <a:ext uri="{FF2B5EF4-FFF2-40B4-BE49-F238E27FC236}">
                        <a16:creationId xmlns:a16="http://schemas.microsoft.com/office/drawing/2014/main" id="{EEDF1FF3-027E-7595-27E0-1C6C5A73433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587721" y="3674520"/>
                    <a:ext cx="270479" cy="270479"/>
                  </a:xfrm>
                  <a:prstGeom prst="rect">
                    <a:avLst/>
                  </a:prstGeom>
                </p:spPr>
              </p:pic>
              <p:pic>
                <p:nvPicPr>
                  <p:cNvPr id="245" name="Gráfico 82" descr="Nube">
                    <a:extLst>
                      <a:ext uri="{FF2B5EF4-FFF2-40B4-BE49-F238E27FC236}">
                        <a16:creationId xmlns:a16="http://schemas.microsoft.com/office/drawing/2014/main" id="{158557E6-E037-E5FD-FDD7-1115132AC219}"/>
                      </a:ext>
                    </a:extLst>
                  </p:cNvPr>
                  <p:cNvPicPr>
                    <a:picLocks noChangeAspect="1"/>
                  </p:cNvPicPr>
                  <p:nvPr/>
                </p:nvPicPr>
                <p:blipFill>
                  <a:blip r:embed="rId39">
                    <a:extLst>
                      <a:ext uri="{96DAC541-7B7A-43D3-8B79-37D633B846F1}">
                        <asvg:svgBlip xmlns:asvg="http://schemas.microsoft.com/office/drawing/2016/SVG/main" r:embed="rId41"/>
                      </a:ext>
                    </a:extLst>
                  </a:blip>
                  <a:stretch>
                    <a:fillRect/>
                  </a:stretch>
                </p:blipFill>
                <p:spPr>
                  <a:xfrm>
                    <a:off x="4302091" y="3398989"/>
                    <a:ext cx="355465" cy="355465"/>
                  </a:xfrm>
                  <a:prstGeom prst="rect">
                    <a:avLst/>
                  </a:prstGeom>
                </p:spPr>
              </p:pic>
              <p:pic>
                <p:nvPicPr>
                  <p:cNvPr id="246" name="Gráfico 83" descr="Nube">
                    <a:extLst>
                      <a:ext uri="{FF2B5EF4-FFF2-40B4-BE49-F238E27FC236}">
                        <a16:creationId xmlns:a16="http://schemas.microsoft.com/office/drawing/2014/main" id="{AB2A3134-8438-24E9-07A5-AD683E209D05}"/>
                      </a:ext>
                    </a:extLst>
                  </p:cNvPr>
                  <p:cNvPicPr>
                    <a:picLocks noChangeAspect="1"/>
                  </p:cNvPicPr>
                  <p:nvPr/>
                </p:nvPicPr>
                <p:blipFill>
                  <a:blip r:embed="rId39">
                    <a:extLst>
                      <a:ext uri="{96DAC541-7B7A-43D3-8B79-37D633B846F1}">
                        <asvg:svgBlip xmlns:asvg="http://schemas.microsoft.com/office/drawing/2016/SVG/main" r:embed="rId42"/>
                      </a:ext>
                    </a:extLst>
                  </a:blip>
                  <a:stretch>
                    <a:fillRect/>
                  </a:stretch>
                </p:blipFill>
                <p:spPr>
                  <a:xfrm>
                    <a:off x="4733552" y="3449813"/>
                    <a:ext cx="230543" cy="230543"/>
                  </a:xfrm>
                  <a:prstGeom prst="rect">
                    <a:avLst/>
                  </a:prstGeom>
                </p:spPr>
              </p:pic>
              <p:pic>
                <p:nvPicPr>
                  <p:cNvPr id="247" name="Gráfico 84" descr="Nube">
                    <a:extLst>
                      <a:ext uri="{FF2B5EF4-FFF2-40B4-BE49-F238E27FC236}">
                        <a16:creationId xmlns:a16="http://schemas.microsoft.com/office/drawing/2014/main" id="{49DDC968-0F49-A44E-4F14-985F635F64D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396167" y="3618683"/>
                    <a:ext cx="270479" cy="270479"/>
                  </a:xfrm>
                  <a:prstGeom prst="rect">
                    <a:avLst/>
                  </a:prstGeom>
                </p:spPr>
              </p:pic>
              <p:pic>
                <p:nvPicPr>
                  <p:cNvPr id="248" name="Gráfico 85" descr="Nube">
                    <a:extLst>
                      <a:ext uri="{FF2B5EF4-FFF2-40B4-BE49-F238E27FC236}">
                        <a16:creationId xmlns:a16="http://schemas.microsoft.com/office/drawing/2014/main" id="{8D039D8E-8A47-32B2-2E72-EC4AD775807F}"/>
                      </a:ext>
                    </a:extLst>
                  </p:cNvPr>
                  <p:cNvPicPr>
                    <a:picLocks noChangeAspect="1"/>
                  </p:cNvPicPr>
                  <p:nvPr/>
                </p:nvPicPr>
                <p:blipFill>
                  <a:blip r:embed="rId35">
                    <a:extLst>
                      <a:ext uri="{96DAC541-7B7A-43D3-8B79-37D633B846F1}">
                        <asvg:svgBlip xmlns:asvg="http://schemas.microsoft.com/office/drawing/2016/SVG/main" r:embed="rId37"/>
                      </a:ext>
                    </a:extLst>
                  </a:blip>
                  <a:stretch>
                    <a:fillRect/>
                  </a:stretch>
                </p:blipFill>
                <p:spPr>
                  <a:xfrm>
                    <a:off x="7656276" y="3487934"/>
                    <a:ext cx="355465" cy="355465"/>
                  </a:xfrm>
                  <a:prstGeom prst="rect">
                    <a:avLst/>
                  </a:prstGeom>
                </p:spPr>
              </p:pic>
              <p:pic>
                <p:nvPicPr>
                  <p:cNvPr id="249" name="Gráfico 86" descr="Nube">
                    <a:extLst>
                      <a:ext uri="{FF2B5EF4-FFF2-40B4-BE49-F238E27FC236}">
                        <a16:creationId xmlns:a16="http://schemas.microsoft.com/office/drawing/2014/main" id="{70FE001C-925E-35BE-67F7-2AC6B0BE8F5C}"/>
                      </a:ext>
                    </a:extLst>
                  </p:cNvPr>
                  <p:cNvPicPr>
                    <a:picLocks noChangeAspect="1"/>
                  </p:cNvPicPr>
                  <p:nvPr/>
                </p:nvPicPr>
                <p:blipFill>
                  <a:blip r:embed="rId35">
                    <a:extLst>
                      <a:ext uri="{96DAC541-7B7A-43D3-8B79-37D633B846F1}">
                        <asvg:svgBlip xmlns:asvg="http://schemas.microsoft.com/office/drawing/2016/SVG/main" r:embed="rId38"/>
                      </a:ext>
                    </a:extLst>
                  </a:blip>
                  <a:stretch>
                    <a:fillRect/>
                  </a:stretch>
                </p:blipFill>
                <p:spPr>
                  <a:xfrm>
                    <a:off x="7541301" y="3857845"/>
                    <a:ext cx="230543" cy="230543"/>
                  </a:xfrm>
                  <a:prstGeom prst="rect">
                    <a:avLst/>
                  </a:prstGeom>
                </p:spPr>
              </p:pic>
              <p:grpSp>
                <p:nvGrpSpPr>
                  <p:cNvPr id="250" name="Grupo 3">
                    <a:extLst>
                      <a:ext uri="{FF2B5EF4-FFF2-40B4-BE49-F238E27FC236}">
                        <a16:creationId xmlns:a16="http://schemas.microsoft.com/office/drawing/2014/main" id="{5CC9ECFC-E280-72CD-3CD9-01D97038FDC0}"/>
                      </a:ext>
                    </a:extLst>
                  </p:cNvPr>
                  <p:cNvGrpSpPr/>
                  <p:nvPr/>
                </p:nvGrpSpPr>
                <p:grpSpPr>
                  <a:xfrm>
                    <a:off x="4782926" y="3176834"/>
                    <a:ext cx="1198468" cy="1198468"/>
                    <a:chOff x="4782926" y="3176834"/>
                    <a:chExt cx="1198468" cy="1198468"/>
                  </a:xfrm>
                </p:grpSpPr>
                <p:pic>
                  <p:nvPicPr>
                    <p:cNvPr id="251" name="Gráfico 89" descr="Nube">
                      <a:extLst>
                        <a:ext uri="{FF2B5EF4-FFF2-40B4-BE49-F238E27FC236}">
                          <a16:creationId xmlns:a16="http://schemas.microsoft.com/office/drawing/2014/main" id="{49D5A47F-E64C-42E9-5525-F4CEF0B59B3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82926" y="3176834"/>
                      <a:ext cx="1198468" cy="1198468"/>
                    </a:xfrm>
                    <a:prstGeom prst="rect">
                      <a:avLst/>
                    </a:prstGeom>
                  </p:spPr>
                </p:pic>
                <p:grpSp>
                  <p:nvGrpSpPr>
                    <p:cNvPr id="252" name="Grupo 2">
                      <a:extLst>
                        <a:ext uri="{FF2B5EF4-FFF2-40B4-BE49-F238E27FC236}">
                          <a16:creationId xmlns:a16="http://schemas.microsoft.com/office/drawing/2014/main" id="{936C4B2F-79B7-1EC5-A9F7-838B2B8A7EAF}"/>
                        </a:ext>
                      </a:extLst>
                    </p:cNvPr>
                    <p:cNvGrpSpPr/>
                    <p:nvPr/>
                  </p:nvGrpSpPr>
                  <p:grpSpPr>
                    <a:xfrm>
                      <a:off x="5183195" y="3677058"/>
                      <a:ext cx="514373" cy="292335"/>
                      <a:chOff x="5183195" y="3677058"/>
                      <a:chExt cx="514373" cy="292335"/>
                    </a:xfrm>
                  </p:grpSpPr>
                  <p:pic>
                    <p:nvPicPr>
                      <p:cNvPr id="253" name="Imagen 90">
                        <a:extLst>
                          <a:ext uri="{FF2B5EF4-FFF2-40B4-BE49-F238E27FC236}">
                            <a16:creationId xmlns:a16="http://schemas.microsoft.com/office/drawing/2014/main" id="{29110C0D-EB36-D0EC-0190-6C0C36C78A5B}"/>
                          </a:ext>
                        </a:extLst>
                      </p:cNvPr>
                      <p:cNvPicPr>
                        <a:picLocks noChangeAspect="1"/>
                      </p:cNvPicPr>
                      <p:nvPr/>
                    </p:nvPicPr>
                    <p:blipFill rotWithShape="1">
                      <a:blip r:embed="rId43"/>
                      <a:srcRect t="59112"/>
                      <a:stretch/>
                    </p:blipFill>
                    <p:spPr>
                      <a:xfrm>
                        <a:off x="5183195" y="3843398"/>
                        <a:ext cx="514373" cy="125995"/>
                      </a:xfrm>
                      <a:prstGeom prst="rect">
                        <a:avLst/>
                      </a:prstGeom>
                    </p:spPr>
                  </p:pic>
                  <p:pic>
                    <p:nvPicPr>
                      <p:cNvPr id="254" name="Imagen 135">
                        <a:extLst>
                          <a:ext uri="{FF2B5EF4-FFF2-40B4-BE49-F238E27FC236}">
                            <a16:creationId xmlns:a16="http://schemas.microsoft.com/office/drawing/2014/main" id="{3A824C0F-EAB9-B017-F342-9006876FB3E8}"/>
                          </a:ext>
                        </a:extLst>
                      </p:cNvPr>
                      <p:cNvPicPr>
                        <a:picLocks noChangeAspect="1"/>
                      </p:cNvPicPr>
                      <p:nvPr/>
                    </p:nvPicPr>
                    <p:blipFill rotWithShape="1">
                      <a:blip r:embed="rId43">
                        <a:duotone>
                          <a:schemeClr val="bg2">
                            <a:shade val="45000"/>
                            <a:satMod val="135000"/>
                          </a:schemeClr>
                          <a:prstClr val="white"/>
                        </a:duotone>
                      </a:blip>
                      <a:srcRect b="44640"/>
                      <a:stretch/>
                    </p:blipFill>
                    <p:spPr>
                      <a:xfrm>
                        <a:off x="5183195" y="3677058"/>
                        <a:ext cx="514373" cy="170588"/>
                      </a:xfrm>
                      <a:prstGeom prst="rect">
                        <a:avLst/>
                      </a:prstGeom>
                    </p:spPr>
                  </p:pic>
                </p:grpSp>
              </p:grpSp>
            </p:grpSp>
            <p:grpSp>
              <p:nvGrpSpPr>
                <p:cNvPr id="64" name="Grupo 59">
                  <a:extLst>
                    <a:ext uri="{FF2B5EF4-FFF2-40B4-BE49-F238E27FC236}">
                      <a16:creationId xmlns:a16="http://schemas.microsoft.com/office/drawing/2014/main" id="{3BD2FB86-5A4B-6EED-2DAD-47B22E4A8F0A}"/>
                    </a:ext>
                  </a:extLst>
                </p:cNvPr>
                <p:cNvGrpSpPr/>
                <p:nvPr/>
              </p:nvGrpSpPr>
              <p:grpSpPr>
                <a:xfrm>
                  <a:off x="6810984" y="3883784"/>
                  <a:ext cx="2096138" cy="2091565"/>
                  <a:chOff x="1202024" y="9284367"/>
                  <a:chExt cx="2207234" cy="2337070"/>
                </a:xfrm>
              </p:grpSpPr>
              <p:pic>
                <p:nvPicPr>
                  <p:cNvPr id="117" name="Imagen 60">
                    <a:extLst>
                      <a:ext uri="{FF2B5EF4-FFF2-40B4-BE49-F238E27FC236}">
                        <a16:creationId xmlns:a16="http://schemas.microsoft.com/office/drawing/2014/main" id="{17F202C3-1C70-6EF7-50C6-86DB3055E60F}"/>
                      </a:ext>
                    </a:extLst>
                  </p:cNvPr>
                  <p:cNvPicPr>
                    <a:picLocks noChangeAspect="1"/>
                  </p:cNvPicPr>
                  <p:nvPr/>
                </p:nvPicPr>
                <p:blipFill>
                  <a:blip r:embed="rId44"/>
                  <a:stretch>
                    <a:fillRect/>
                  </a:stretch>
                </p:blipFill>
                <p:spPr>
                  <a:xfrm>
                    <a:off x="1741531" y="9909089"/>
                    <a:ext cx="1108838" cy="831629"/>
                  </a:xfrm>
                  <a:prstGeom prst="rect">
                    <a:avLst/>
                  </a:prstGeom>
                </p:spPr>
              </p:pic>
              <p:pic>
                <p:nvPicPr>
                  <p:cNvPr id="118" name="Picture 2">
                    <a:extLst>
                      <a:ext uri="{FF2B5EF4-FFF2-40B4-BE49-F238E27FC236}">
                        <a16:creationId xmlns:a16="http://schemas.microsoft.com/office/drawing/2014/main" id="{119EAF6D-F758-EACC-2420-71A418BB9EC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202024" y="9284367"/>
                    <a:ext cx="2207234" cy="233707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a:extLst>
                    <a:ext uri="{FF2B5EF4-FFF2-40B4-BE49-F238E27FC236}">
                      <a16:creationId xmlns:a16="http://schemas.microsoft.com/office/drawing/2014/main" id="{C3DA9B91-16A4-E781-E9A2-F2C6B87AD403}"/>
                    </a:ext>
                  </a:extLst>
                </p:cNvPr>
                <p:cNvSpPr txBox="1"/>
                <p:nvPr/>
              </p:nvSpPr>
              <p:spPr>
                <a:xfrm>
                  <a:off x="8547119" y="3279960"/>
                  <a:ext cx="1548324" cy="523220"/>
                </a:xfrm>
                <a:prstGeom prst="rect">
                  <a:avLst/>
                </a:prstGeom>
                <a:noFill/>
              </p:spPr>
              <p:txBody>
                <a:bodyPr wrap="square" rtlCol="0">
                  <a:spAutoFit/>
                </a:bodyPr>
                <a:lstStyle/>
                <a:p>
                  <a:pPr algn="ctr"/>
                  <a:r>
                    <a:rPr lang="es-ES_tradnl" sz="1400"/>
                    <a:t>AUTONOMUS</a:t>
                  </a:r>
                </a:p>
                <a:p>
                  <a:pPr algn="ctr"/>
                  <a:r>
                    <a:rPr lang="es-ES_tradnl" sz="1400"/>
                    <a:t>NETWORK</a:t>
                  </a:r>
                </a:p>
              </p:txBody>
            </p:sp>
            <p:grpSp>
              <p:nvGrpSpPr>
                <p:cNvPr id="66" name="Grupo 179">
                  <a:extLst>
                    <a:ext uri="{FF2B5EF4-FFF2-40B4-BE49-F238E27FC236}">
                      <a16:creationId xmlns:a16="http://schemas.microsoft.com/office/drawing/2014/main" id="{607BD628-A6E3-364C-1D79-A7DD9FA116E8}"/>
                    </a:ext>
                  </a:extLst>
                </p:cNvPr>
                <p:cNvGrpSpPr/>
                <p:nvPr/>
              </p:nvGrpSpPr>
              <p:grpSpPr>
                <a:xfrm>
                  <a:off x="2695633" y="4797551"/>
                  <a:ext cx="2035625" cy="1149831"/>
                  <a:chOff x="105905" y="4306099"/>
                  <a:chExt cx="1961258" cy="1141128"/>
                </a:xfrm>
              </p:grpSpPr>
              <p:pic>
                <p:nvPicPr>
                  <p:cNvPr id="115" name="Imagen 180" descr="Una caricatura de una persona&#10;&#10;Descripción generada automáticamente con confianza media">
                    <a:extLst>
                      <a:ext uri="{FF2B5EF4-FFF2-40B4-BE49-F238E27FC236}">
                        <a16:creationId xmlns:a16="http://schemas.microsoft.com/office/drawing/2014/main" id="{B88F99CF-834F-5B30-1563-3B29F8A883FE}"/>
                      </a:ext>
                    </a:extLst>
                  </p:cNvPr>
                  <p:cNvPicPr>
                    <a:picLocks noChangeAspect="1"/>
                  </p:cNvPicPr>
                  <p:nvPr/>
                </p:nvPicPr>
                <p:blipFill>
                  <a:blip r:embed="rId46">
                    <a:duotone>
                      <a:schemeClr val="accent4">
                        <a:shade val="45000"/>
                        <a:satMod val="135000"/>
                      </a:schemeClr>
                      <a:prstClr val="white"/>
                    </a:duotone>
                    <a:alphaModFix amt="92000"/>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05905" y="4306099"/>
                    <a:ext cx="1961258" cy="1141128"/>
                  </a:xfrm>
                  <a:prstGeom prst="rect">
                    <a:avLst/>
                  </a:prstGeom>
                </p:spPr>
              </p:pic>
              <p:sp>
                <p:nvSpPr>
                  <p:cNvPr id="116" name="CuadroTexto 181">
                    <a:extLst>
                      <a:ext uri="{FF2B5EF4-FFF2-40B4-BE49-F238E27FC236}">
                        <a16:creationId xmlns:a16="http://schemas.microsoft.com/office/drawing/2014/main" id="{02F4AC77-E80E-FBB9-4DB5-BD8F2EB6F7FD}"/>
                      </a:ext>
                    </a:extLst>
                  </p:cNvPr>
                  <p:cNvSpPr txBox="1"/>
                  <p:nvPr/>
                </p:nvSpPr>
                <p:spPr>
                  <a:xfrm rot="21077161">
                    <a:off x="249193" y="4570368"/>
                    <a:ext cx="1512139" cy="519260"/>
                  </a:xfrm>
                  <a:prstGeom prst="rect">
                    <a:avLst/>
                  </a:prstGeom>
                  <a:noFill/>
                </p:spPr>
                <p:txBody>
                  <a:bodyPr wrap="square">
                    <a:spAutoFit/>
                  </a:bodyPr>
                  <a:lstStyle/>
                  <a:p>
                    <a:pPr lvl="0" algn="ctr">
                      <a:defRPr/>
                    </a:pPr>
                    <a:r>
                      <a:rPr lang="es-AR" sz="1400" b="1">
                        <a:solidFill>
                          <a:schemeClr val="bg2">
                            <a:lumMod val="10000"/>
                          </a:schemeClr>
                        </a:solidFill>
                      </a:rPr>
                      <a:t>Access </a:t>
                    </a:r>
                    <a:r>
                      <a:rPr lang="es-AR" sz="1400" b="1" err="1">
                        <a:solidFill>
                          <a:schemeClr val="bg2">
                            <a:lumMod val="10000"/>
                          </a:schemeClr>
                        </a:solidFill>
                      </a:rPr>
                      <a:t>Virtualization</a:t>
                    </a:r>
                    <a:endParaRPr lang="es-AR" sz="1400" b="1">
                      <a:solidFill>
                        <a:schemeClr val="bg2">
                          <a:lumMod val="10000"/>
                        </a:schemeClr>
                      </a:solidFill>
                    </a:endParaRPr>
                  </a:p>
                </p:txBody>
              </p:sp>
            </p:grpSp>
            <p:grpSp>
              <p:nvGrpSpPr>
                <p:cNvPr id="67" name="Grupo 215">
                  <a:extLst>
                    <a:ext uri="{FF2B5EF4-FFF2-40B4-BE49-F238E27FC236}">
                      <a16:creationId xmlns:a16="http://schemas.microsoft.com/office/drawing/2014/main" id="{7B8B9056-0255-54C1-1A83-242D068BD272}"/>
                    </a:ext>
                  </a:extLst>
                </p:cNvPr>
                <p:cNvGrpSpPr/>
                <p:nvPr/>
              </p:nvGrpSpPr>
              <p:grpSpPr>
                <a:xfrm>
                  <a:off x="2971274" y="1116171"/>
                  <a:ext cx="2035625" cy="1149831"/>
                  <a:chOff x="-1337275" y="4614736"/>
                  <a:chExt cx="1961258" cy="1141128"/>
                </a:xfrm>
              </p:grpSpPr>
              <p:pic>
                <p:nvPicPr>
                  <p:cNvPr id="113" name="Imagen 216" descr="Una caricatura de una persona&#10;&#10;Descripción generada automáticamente con confianza media">
                    <a:extLst>
                      <a:ext uri="{FF2B5EF4-FFF2-40B4-BE49-F238E27FC236}">
                        <a16:creationId xmlns:a16="http://schemas.microsoft.com/office/drawing/2014/main" id="{A377A515-0435-6ACA-28FC-15072305455D}"/>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337275" y="4614736"/>
                    <a:ext cx="1961258" cy="1141128"/>
                  </a:xfrm>
                  <a:prstGeom prst="rect">
                    <a:avLst/>
                  </a:prstGeom>
                </p:spPr>
              </p:pic>
              <p:sp>
                <p:nvSpPr>
                  <p:cNvPr id="114" name="CuadroTexto 217">
                    <a:extLst>
                      <a:ext uri="{FF2B5EF4-FFF2-40B4-BE49-F238E27FC236}">
                        <a16:creationId xmlns:a16="http://schemas.microsoft.com/office/drawing/2014/main" id="{302AEC02-D96B-92E5-450F-7CFFA2C9612E}"/>
                      </a:ext>
                    </a:extLst>
                  </p:cNvPr>
                  <p:cNvSpPr txBox="1"/>
                  <p:nvPr/>
                </p:nvSpPr>
                <p:spPr>
                  <a:xfrm rot="21077161">
                    <a:off x="-1171216" y="4941087"/>
                    <a:ext cx="1512139" cy="519260"/>
                  </a:xfrm>
                  <a:prstGeom prst="rect">
                    <a:avLst/>
                  </a:prstGeom>
                  <a:noFill/>
                </p:spPr>
                <p:txBody>
                  <a:bodyPr wrap="square">
                    <a:spAutoFit/>
                  </a:bodyPr>
                  <a:lstStyle/>
                  <a:p>
                    <a:pPr algn="ctr"/>
                    <a:r>
                      <a:rPr lang="en-US" sz="1400" b="1"/>
                      <a:t>XR</a:t>
                    </a:r>
                  </a:p>
                  <a:p>
                    <a:pPr algn="ctr"/>
                    <a:r>
                      <a:rPr lang="en-US" sz="1400" b="1"/>
                      <a:t>VR/AR/360</a:t>
                    </a:r>
                  </a:p>
                </p:txBody>
              </p:sp>
            </p:grpSp>
            <p:grpSp>
              <p:nvGrpSpPr>
                <p:cNvPr id="68" name="Grupo 218">
                  <a:extLst>
                    <a:ext uri="{FF2B5EF4-FFF2-40B4-BE49-F238E27FC236}">
                      <a16:creationId xmlns:a16="http://schemas.microsoft.com/office/drawing/2014/main" id="{295553A4-BE03-C3E1-58F1-B336F5DB61A3}"/>
                    </a:ext>
                  </a:extLst>
                </p:cNvPr>
                <p:cNvGrpSpPr/>
                <p:nvPr/>
              </p:nvGrpSpPr>
              <p:grpSpPr>
                <a:xfrm>
                  <a:off x="9720329" y="981852"/>
                  <a:ext cx="2035625" cy="1149831"/>
                  <a:chOff x="1975005" y="4406831"/>
                  <a:chExt cx="1961258" cy="1141128"/>
                </a:xfrm>
              </p:grpSpPr>
              <p:pic>
                <p:nvPicPr>
                  <p:cNvPr id="111" name="Imagen 219" descr="Una caricatura de una persona&#10;&#10;Descripción generada automáticamente con confianza media">
                    <a:extLst>
                      <a:ext uri="{FF2B5EF4-FFF2-40B4-BE49-F238E27FC236}">
                        <a16:creationId xmlns:a16="http://schemas.microsoft.com/office/drawing/2014/main" id="{C0ADB8D9-D853-DD11-13D1-96862326ABEE}"/>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975005" y="4406831"/>
                    <a:ext cx="1961258" cy="1141128"/>
                  </a:xfrm>
                  <a:prstGeom prst="rect">
                    <a:avLst/>
                  </a:prstGeom>
                </p:spPr>
              </p:pic>
              <p:sp>
                <p:nvSpPr>
                  <p:cNvPr id="112" name="CuadroTexto 232">
                    <a:extLst>
                      <a:ext uri="{FF2B5EF4-FFF2-40B4-BE49-F238E27FC236}">
                        <a16:creationId xmlns:a16="http://schemas.microsoft.com/office/drawing/2014/main" id="{376BFD31-3F54-B945-3178-8DAFCD9A98DA}"/>
                      </a:ext>
                    </a:extLst>
                  </p:cNvPr>
                  <p:cNvSpPr txBox="1"/>
                  <p:nvPr/>
                </p:nvSpPr>
                <p:spPr>
                  <a:xfrm rot="21077161">
                    <a:off x="2099098" y="4801829"/>
                    <a:ext cx="1512139" cy="305447"/>
                  </a:xfrm>
                  <a:prstGeom prst="rect">
                    <a:avLst/>
                  </a:prstGeom>
                  <a:noFill/>
                </p:spPr>
                <p:txBody>
                  <a:bodyPr wrap="square">
                    <a:spAutoFit/>
                  </a:bodyPr>
                  <a:lstStyle/>
                  <a:p>
                    <a:pPr lvl="0" algn="ctr">
                      <a:defRPr/>
                    </a:pPr>
                    <a:r>
                      <a:rPr lang="es-AR" sz="1400" b="1" err="1">
                        <a:solidFill>
                          <a:schemeClr val="bg2">
                            <a:lumMod val="10000"/>
                          </a:schemeClr>
                        </a:solidFill>
                      </a:rPr>
                      <a:t>Gaming</a:t>
                    </a:r>
                    <a:endParaRPr lang="es-AR" sz="1400" b="1">
                      <a:solidFill>
                        <a:schemeClr val="bg2">
                          <a:lumMod val="10000"/>
                        </a:schemeClr>
                      </a:solidFill>
                    </a:endParaRPr>
                  </a:p>
                </p:txBody>
              </p:sp>
            </p:grpSp>
            <p:grpSp>
              <p:nvGrpSpPr>
                <p:cNvPr id="69" name="Grupo 253">
                  <a:extLst>
                    <a:ext uri="{FF2B5EF4-FFF2-40B4-BE49-F238E27FC236}">
                      <a16:creationId xmlns:a16="http://schemas.microsoft.com/office/drawing/2014/main" id="{05A3C032-1693-54F9-4E16-F8653ED906B4}"/>
                    </a:ext>
                  </a:extLst>
                </p:cNvPr>
                <p:cNvGrpSpPr/>
                <p:nvPr/>
              </p:nvGrpSpPr>
              <p:grpSpPr>
                <a:xfrm>
                  <a:off x="8557502" y="2177948"/>
                  <a:ext cx="2035625" cy="1149831"/>
                  <a:chOff x="126054" y="4344747"/>
                  <a:chExt cx="1961258" cy="1141128"/>
                </a:xfrm>
              </p:grpSpPr>
              <p:pic>
                <p:nvPicPr>
                  <p:cNvPr id="109" name="Imagen 254" descr="Una caricatura de una persona&#10;&#10;Descripción generada automáticamente con confianza media">
                    <a:extLst>
                      <a:ext uri="{FF2B5EF4-FFF2-40B4-BE49-F238E27FC236}">
                        <a16:creationId xmlns:a16="http://schemas.microsoft.com/office/drawing/2014/main" id="{8A044C85-5022-CF79-57DA-6ADA0D93A25E}"/>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26054" y="4344747"/>
                    <a:ext cx="1961258" cy="1141128"/>
                  </a:xfrm>
                  <a:prstGeom prst="rect">
                    <a:avLst/>
                  </a:prstGeom>
                </p:spPr>
              </p:pic>
              <p:sp>
                <p:nvSpPr>
                  <p:cNvPr id="110" name="CuadroTexto 255">
                    <a:extLst>
                      <a:ext uri="{FF2B5EF4-FFF2-40B4-BE49-F238E27FC236}">
                        <a16:creationId xmlns:a16="http://schemas.microsoft.com/office/drawing/2014/main" id="{D72F6739-879E-56BC-FA4F-A5DE6B8DE151}"/>
                      </a:ext>
                    </a:extLst>
                  </p:cNvPr>
                  <p:cNvSpPr txBox="1"/>
                  <p:nvPr/>
                </p:nvSpPr>
                <p:spPr>
                  <a:xfrm rot="21077161">
                    <a:off x="249193" y="4570368"/>
                    <a:ext cx="1512139" cy="519260"/>
                  </a:xfrm>
                  <a:prstGeom prst="rect">
                    <a:avLst/>
                  </a:prstGeom>
                  <a:noFill/>
                </p:spPr>
                <p:txBody>
                  <a:bodyPr wrap="square">
                    <a:spAutoFit/>
                  </a:bodyPr>
                  <a:lstStyle/>
                  <a:p>
                    <a:pPr lvl="0" algn="ctr">
                      <a:defRPr/>
                    </a:pPr>
                    <a:r>
                      <a:rPr lang="es-AR" sz="1400" b="1" err="1">
                        <a:solidFill>
                          <a:schemeClr val="bg2">
                            <a:lumMod val="10000"/>
                          </a:schemeClr>
                        </a:solidFill>
                      </a:rPr>
                      <a:t>HNaaS</a:t>
                    </a:r>
                    <a:endParaRPr lang="es-AR" sz="1400" b="1">
                      <a:solidFill>
                        <a:schemeClr val="bg2">
                          <a:lumMod val="10000"/>
                        </a:schemeClr>
                      </a:solidFill>
                    </a:endParaRPr>
                  </a:p>
                  <a:p>
                    <a:pPr lvl="0" algn="ctr">
                      <a:defRPr/>
                    </a:pPr>
                    <a:r>
                      <a:rPr lang="es-AR" sz="1400" b="1">
                        <a:solidFill>
                          <a:schemeClr val="bg2">
                            <a:lumMod val="10000"/>
                          </a:schemeClr>
                        </a:solidFill>
                      </a:rPr>
                      <a:t>(</a:t>
                    </a:r>
                    <a:r>
                      <a:rPr lang="es-AR" sz="1400" b="1" err="1">
                        <a:solidFill>
                          <a:schemeClr val="bg2">
                            <a:lumMod val="10000"/>
                          </a:schemeClr>
                        </a:solidFill>
                      </a:rPr>
                      <a:t>MiWiFi</a:t>
                    </a:r>
                    <a:r>
                      <a:rPr lang="es-AR" sz="1400" b="1">
                        <a:solidFill>
                          <a:schemeClr val="bg2">
                            <a:lumMod val="10000"/>
                          </a:schemeClr>
                        </a:solidFill>
                      </a:rPr>
                      <a:t>/CODI)</a:t>
                    </a:r>
                  </a:p>
                </p:txBody>
              </p:sp>
            </p:grpSp>
            <p:grpSp>
              <p:nvGrpSpPr>
                <p:cNvPr id="70" name="Grupo 256">
                  <a:extLst>
                    <a:ext uri="{FF2B5EF4-FFF2-40B4-BE49-F238E27FC236}">
                      <a16:creationId xmlns:a16="http://schemas.microsoft.com/office/drawing/2014/main" id="{51597A06-4C13-155A-6CC1-9D7A57930A54}"/>
                    </a:ext>
                  </a:extLst>
                </p:cNvPr>
                <p:cNvGrpSpPr/>
                <p:nvPr/>
              </p:nvGrpSpPr>
              <p:grpSpPr>
                <a:xfrm>
                  <a:off x="6692338" y="1086892"/>
                  <a:ext cx="2035625" cy="1149831"/>
                  <a:chOff x="-2486742" y="4517849"/>
                  <a:chExt cx="1961258" cy="1141128"/>
                </a:xfrm>
              </p:grpSpPr>
              <p:pic>
                <p:nvPicPr>
                  <p:cNvPr id="107" name="Imagen 257" descr="Una caricatura de una persona&#10;&#10;Descripción generada automáticamente con confianza media">
                    <a:extLst>
                      <a:ext uri="{FF2B5EF4-FFF2-40B4-BE49-F238E27FC236}">
                        <a16:creationId xmlns:a16="http://schemas.microsoft.com/office/drawing/2014/main" id="{5DE54BD1-355F-90EF-5C69-3A1EC5BDE40F}"/>
                      </a:ext>
                    </a:extLst>
                  </p:cNvPr>
                  <p:cNvPicPr>
                    <a:picLocks noChangeAspect="1"/>
                  </p:cNvPicPr>
                  <p:nvPr/>
                </p:nvPicPr>
                <p:blipFill>
                  <a:blip r:embed="rId48">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2486742" y="4517849"/>
                    <a:ext cx="1961258" cy="1141128"/>
                  </a:xfrm>
                  <a:prstGeom prst="rect">
                    <a:avLst/>
                  </a:prstGeom>
                </p:spPr>
              </p:pic>
              <p:sp>
                <p:nvSpPr>
                  <p:cNvPr id="108" name="CuadroTexto 258">
                    <a:extLst>
                      <a:ext uri="{FF2B5EF4-FFF2-40B4-BE49-F238E27FC236}">
                        <a16:creationId xmlns:a16="http://schemas.microsoft.com/office/drawing/2014/main" id="{8116474B-2824-3582-D77E-73F6BE384A9D}"/>
                      </a:ext>
                    </a:extLst>
                  </p:cNvPr>
                  <p:cNvSpPr txBox="1"/>
                  <p:nvPr/>
                </p:nvSpPr>
                <p:spPr>
                  <a:xfrm rot="21077161">
                    <a:off x="-2320186" y="4854851"/>
                    <a:ext cx="1512139" cy="519260"/>
                  </a:xfrm>
                  <a:prstGeom prst="rect">
                    <a:avLst/>
                  </a:prstGeom>
                  <a:noFill/>
                </p:spPr>
                <p:txBody>
                  <a:bodyPr wrap="square">
                    <a:spAutoFit/>
                  </a:bodyPr>
                  <a:lstStyle/>
                  <a:p>
                    <a:pPr lvl="0" algn="ctr">
                      <a:defRPr/>
                    </a:pPr>
                    <a:r>
                      <a:rPr lang="es-AR" sz="1400" b="1">
                        <a:solidFill>
                          <a:schemeClr val="bg2">
                            <a:lumMod val="10000"/>
                          </a:schemeClr>
                        </a:solidFill>
                      </a:rPr>
                      <a:t>Content </a:t>
                    </a:r>
                    <a:r>
                      <a:rPr lang="es-AR" sz="1400" b="1" err="1">
                        <a:solidFill>
                          <a:schemeClr val="bg2">
                            <a:lumMod val="10000"/>
                          </a:schemeClr>
                        </a:solidFill>
                      </a:rPr>
                      <a:t>Monetization</a:t>
                    </a:r>
                    <a:endParaRPr lang="es-AR" sz="1400" b="1">
                      <a:solidFill>
                        <a:schemeClr val="bg2">
                          <a:lumMod val="10000"/>
                        </a:schemeClr>
                      </a:solidFill>
                    </a:endParaRPr>
                  </a:p>
                </p:txBody>
              </p:sp>
            </p:grpSp>
            <p:grpSp>
              <p:nvGrpSpPr>
                <p:cNvPr id="71" name="Grupo 10">
                  <a:extLst>
                    <a:ext uri="{FF2B5EF4-FFF2-40B4-BE49-F238E27FC236}">
                      <a16:creationId xmlns:a16="http://schemas.microsoft.com/office/drawing/2014/main" id="{72B65406-45E2-6BE5-A11E-D32DE8EB50B5}"/>
                    </a:ext>
                  </a:extLst>
                </p:cNvPr>
                <p:cNvGrpSpPr/>
                <p:nvPr/>
              </p:nvGrpSpPr>
              <p:grpSpPr>
                <a:xfrm>
                  <a:off x="652013" y="3536316"/>
                  <a:ext cx="2035625" cy="1149831"/>
                  <a:chOff x="261901" y="4422762"/>
                  <a:chExt cx="1961258" cy="1141128"/>
                </a:xfrm>
              </p:grpSpPr>
              <p:pic>
                <p:nvPicPr>
                  <p:cNvPr id="105" name="Imagen 6" descr="Una caricatura de una persona&#10;&#10;Descripción generada automáticamente con confianza media">
                    <a:extLst>
                      <a:ext uri="{FF2B5EF4-FFF2-40B4-BE49-F238E27FC236}">
                        <a16:creationId xmlns:a16="http://schemas.microsoft.com/office/drawing/2014/main" id="{6CABAF0D-9818-381D-0460-252AC01714CA}"/>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261901" y="4422762"/>
                    <a:ext cx="1961258" cy="1141128"/>
                  </a:xfrm>
                  <a:prstGeom prst="rect">
                    <a:avLst/>
                  </a:prstGeom>
                </p:spPr>
              </p:pic>
              <p:sp>
                <p:nvSpPr>
                  <p:cNvPr id="106" name="CuadroTexto 178">
                    <a:extLst>
                      <a:ext uri="{FF2B5EF4-FFF2-40B4-BE49-F238E27FC236}">
                        <a16:creationId xmlns:a16="http://schemas.microsoft.com/office/drawing/2014/main" id="{FD818AED-09F1-2485-B19F-0E0798F93851}"/>
                      </a:ext>
                    </a:extLst>
                  </p:cNvPr>
                  <p:cNvSpPr txBox="1"/>
                  <p:nvPr/>
                </p:nvSpPr>
                <p:spPr>
                  <a:xfrm rot="21077161">
                    <a:off x="421326" y="4731832"/>
                    <a:ext cx="1512139" cy="519260"/>
                  </a:xfrm>
                  <a:prstGeom prst="rect">
                    <a:avLst/>
                  </a:prstGeom>
                  <a:noFill/>
                </p:spPr>
                <p:txBody>
                  <a:bodyPr wrap="square">
                    <a:spAutoFit/>
                  </a:bodyPr>
                  <a:lstStyle/>
                  <a:p>
                    <a:pPr lvl="0" algn="ctr">
                      <a:defRPr/>
                    </a:pPr>
                    <a:r>
                      <a:rPr lang="es-AR" sz="1400" b="1" err="1">
                        <a:solidFill>
                          <a:schemeClr val="bg2">
                            <a:lumMod val="10000"/>
                          </a:schemeClr>
                        </a:solidFill>
                      </a:rPr>
                      <a:t>Private</a:t>
                    </a:r>
                    <a:r>
                      <a:rPr lang="es-AR" sz="1400" b="1">
                        <a:solidFill>
                          <a:schemeClr val="bg2">
                            <a:lumMod val="10000"/>
                          </a:schemeClr>
                        </a:solidFill>
                      </a:rPr>
                      <a:t> Networks LTE/5G</a:t>
                    </a:r>
                  </a:p>
                </p:txBody>
              </p:sp>
            </p:grpSp>
            <p:grpSp>
              <p:nvGrpSpPr>
                <p:cNvPr id="72" name="Grupo 192">
                  <a:extLst>
                    <a:ext uri="{FF2B5EF4-FFF2-40B4-BE49-F238E27FC236}">
                      <a16:creationId xmlns:a16="http://schemas.microsoft.com/office/drawing/2014/main" id="{5601EE96-E862-3002-F04C-7E3FE27143C1}"/>
                    </a:ext>
                  </a:extLst>
                </p:cNvPr>
                <p:cNvGrpSpPr/>
                <p:nvPr/>
              </p:nvGrpSpPr>
              <p:grpSpPr>
                <a:xfrm>
                  <a:off x="1399938" y="2732176"/>
                  <a:ext cx="2035625" cy="1149831"/>
                  <a:chOff x="-96329" y="3944197"/>
                  <a:chExt cx="1961258" cy="1141128"/>
                </a:xfrm>
              </p:grpSpPr>
              <p:pic>
                <p:nvPicPr>
                  <p:cNvPr id="103" name="Imagen 195" descr="Una caricatura de una persona&#10;&#10;Descripción generada automáticamente con confianza media">
                    <a:extLst>
                      <a:ext uri="{FF2B5EF4-FFF2-40B4-BE49-F238E27FC236}">
                        <a16:creationId xmlns:a16="http://schemas.microsoft.com/office/drawing/2014/main" id="{AEB87D27-6FD3-1CA0-AD88-FA062FFC376D}"/>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96329" y="3944197"/>
                    <a:ext cx="1961258" cy="1141128"/>
                  </a:xfrm>
                  <a:prstGeom prst="rect">
                    <a:avLst/>
                  </a:prstGeom>
                </p:spPr>
              </p:pic>
              <p:sp>
                <p:nvSpPr>
                  <p:cNvPr id="104" name="CuadroTexto 196">
                    <a:extLst>
                      <a:ext uri="{FF2B5EF4-FFF2-40B4-BE49-F238E27FC236}">
                        <a16:creationId xmlns:a16="http://schemas.microsoft.com/office/drawing/2014/main" id="{2F3BD29C-7A50-BACF-5A32-4C7E86D94E3C}"/>
                      </a:ext>
                    </a:extLst>
                  </p:cNvPr>
                  <p:cNvSpPr txBox="1"/>
                  <p:nvPr/>
                </p:nvSpPr>
                <p:spPr>
                  <a:xfrm rot="21077161">
                    <a:off x="104478" y="4342467"/>
                    <a:ext cx="1512139" cy="305447"/>
                  </a:xfrm>
                  <a:prstGeom prst="rect">
                    <a:avLst/>
                  </a:prstGeom>
                  <a:noFill/>
                </p:spPr>
                <p:txBody>
                  <a:bodyPr wrap="square">
                    <a:spAutoFit/>
                  </a:bodyPr>
                  <a:lstStyle/>
                  <a:p>
                    <a:pPr lvl="0" algn="ctr">
                      <a:defRPr/>
                    </a:pPr>
                    <a:r>
                      <a:rPr lang="es-AR" sz="1400" b="1">
                        <a:solidFill>
                          <a:schemeClr val="bg2">
                            <a:lumMod val="10000"/>
                          </a:schemeClr>
                        </a:solidFill>
                      </a:rPr>
                      <a:t>MCPTT LTE/5G</a:t>
                    </a:r>
                  </a:p>
                </p:txBody>
              </p:sp>
            </p:grpSp>
            <p:grpSp>
              <p:nvGrpSpPr>
                <p:cNvPr id="73" name="Grupo 182">
                  <a:extLst>
                    <a:ext uri="{FF2B5EF4-FFF2-40B4-BE49-F238E27FC236}">
                      <a16:creationId xmlns:a16="http://schemas.microsoft.com/office/drawing/2014/main" id="{34E9F065-EF58-9506-1FF3-B65A0F7F8AC4}"/>
                    </a:ext>
                  </a:extLst>
                </p:cNvPr>
                <p:cNvGrpSpPr/>
                <p:nvPr/>
              </p:nvGrpSpPr>
              <p:grpSpPr>
                <a:xfrm>
                  <a:off x="5720547" y="4507597"/>
                  <a:ext cx="2035625" cy="1149831"/>
                  <a:chOff x="362188" y="4278202"/>
                  <a:chExt cx="1961258" cy="1141128"/>
                </a:xfrm>
              </p:grpSpPr>
              <p:pic>
                <p:nvPicPr>
                  <p:cNvPr id="101" name="Imagen 183" descr="Una caricatura de una persona&#10;&#10;Descripción generada automáticamente con confianza media">
                    <a:extLst>
                      <a:ext uri="{FF2B5EF4-FFF2-40B4-BE49-F238E27FC236}">
                        <a16:creationId xmlns:a16="http://schemas.microsoft.com/office/drawing/2014/main" id="{88A9C837-7381-0123-8D55-4C321A262033}"/>
                      </a:ext>
                    </a:extLst>
                  </p:cNvPr>
                  <p:cNvPicPr>
                    <a:picLocks noChangeAspect="1"/>
                  </p:cNvPicPr>
                  <p:nvPr/>
                </p:nvPicPr>
                <p:blipFill>
                  <a:blip r:embed="rId49">
                    <a:duotone>
                      <a:schemeClr val="accent4">
                        <a:shade val="45000"/>
                        <a:satMod val="135000"/>
                      </a:schemeClr>
                      <a:prstClr val="white"/>
                    </a:duotone>
                    <a:alphaModFix amt="92000"/>
                    <a:extLst>
                      <a:ext uri="{BEBA8EAE-BF5A-486C-A8C5-ECC9F3942E4B}">
                        <a14:imgProps xmlns:a14="http://schemas.microsoft.com/office/drawing/2010/main">
                          <a14:imgLayer r:embed="rId50">
                            <a14:imgEffect>
                              <a14:colorTemperature colorTemp="4700"/>
                            </a14:imgEffect>
                            <a14:imgEffect>
                              <a14:saturation sat="6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362188" y="4278202"/>
                    <a:ext cx="1961258" cy="1141128"/>
                  </a:xfrm>
                  <a:prstGeom prst="rect">
                    <a:avLst/>
                  </a:prstGeom>
                </p:spPr>
              </p:pic>
              <p:sp>
                <p:nvSpPr>
                  <p:cNvPr id="102" name="CuadroTexto 191">
                    <a:extLst>
                      <a:ext uri="{FF2B5EF4-FFF2-40B4-BE49-F238E27FC236}">
                        <a16:creationId xmlns:a16="http://schemas.microsoft.com/office/drawing/2014/main" id="{800CBCEF-1BCD-C86C-8859-CA331634B7B6}"/>
                      </a:ext>
                    </a:extLst>
                  </p:cNvPr>
                  <p:cNvSpPr txBox="1"/>
                  <p:nvPr/>
                </p:nvSpPr>
                <p:spPr>
                  <a:xfrm rot="21077161">
                    <a:off x="516812" y="4310056"/>
                    <a:ext cx="1550758" cy="946885"/>
                  </a:xfrm>
                  <a:prstGeom prst="rect">
                    <a:avLst/>
                  </a:prstGeom>
                  <a:noFill/>
                </p:spPr>
                <p:txBody>
                  <a:bodyPr wrap="square">
                    <a:spAutoFit/>
                  </a:bodyPr>
                  <a:lstStyle/>
                  <a:p>
                    <a:pPr lvl="0" algn="ctr">
                      <a:defRPr/>
                    </a:pPr>
                    <a:endParaRPr lang="en-US" sz="1400"/>
                  </a:p>
                  <a:p>
                    <a:pPr lvl="0" algn="ctr">
                      <a:defRPr/>
                    </a:pPr>
                    <a:r>
                      <a:rPr lang="en-US" sz="1400" b="1" err="1"/>
                      <a:t>Estrategia</a:t>
                    </a:r>
                    <a:r>
                      <a:rPr lang="en-US" sz="1400" b="1"/>
                      <a:t> Core </a:t>
                    </a:r>
                    <a:r>
                      <a:rPr lang="en-US" sz="1400" b="1" err="1"/>
                      <a:t>Movil</a:t>
                    </a:r>
                    <a:r>
                      <a:rPr lang="en-US" sz="1400" b="1"/>
                      <a:t> (5G Convergente+B2B)</a:t>
                    </a:r>
                    <a:endParaRPr lang="es-AR" sz="1400" b="1">
                      <a:solidFill>
                        <a:schemeClr val="bg2">
                          <a:lumMod val="10000"/>
                        </a:schemeClr>
                      </a:solidFill>
                    </a:endParaRPr>
                  </a:p>
                </p:txBody>
              </p:sp>
            </p:grpSp>
            <p:grpSp>
              <p:nvGrpSpPr>
                <p:cNvPr id="74" name="Grupo 233">
                  <a:extLst>
                    <a:ext uri="{FF2B5EF4-FFF2-40B4-BE49-F238E27FC236}">
                      <a16:creationId xmlns:a16="http://schemas.microsoft.com/office/drawing/2014/main" id="{2F61EEAA-1AA8-3ED7-70FA-E51086E1B534}"/>
                    </a:ext>
                  </a:extLst>
                </p:cNvPr>
                <p:cNvGrpSpPr/>
                <p:nvPr/>
              </p:nvGrpSpPr>
              <p:grpSpPr>
                <a:xfrm>
                  <a:off x="8554686" y="4327482"/>
                  <a:ext cx="2035625" cy="1149831"/>
                  <a:chOff x="105905" y="4306099"/>
                  <a:chExt cx="1961258" cy="1141128"/>
                </a:xfrm>
              </p:grpSpPr>
              <p:pic>
                <p:nvPicPr>
                  <p:cNvPr id="99" name="Imagen 234" descr="Una caricatura de una persona&#10;&#10;Descripción generada automáticamente con confianza media">
                    <a:extLst>
                      <a:ext uri="{FF2B5EF4-FFF2-40B4-BE49-F238E27FC236}">
                        <a16:creationId xmlns:a16="http://schemas.microsoft.com/office/drawing/2014/main" id="{53310EDC-C349-2DAC-E01D-CDC3831F33B2}"/>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05905" y="4306099"/>
                    <a:ext cx="1961258" cy="1141128"/>
                  </a:xfrm>
                  <a:prstGeom prst="rect">
                    <a:avLst/>
                  </a:prstGeom>
                </p:spPr>
              </p:pic>
              <p:sp>
                <p:nvSpPr>
                  <p:cNvPr id="100" name="CuadroTexto 236">
                    <a:extLst>
                      <a:ext uri="{FF2B5EF4-FFF2-40B4-BE49-F238E27FC236}">
                        <a16:creationId xmlns:a16="http://schemas.microsoft.com/office/drawing/2014/main" id="{A3ADDC86-FCE2-D43D-C81F-9D3E07D2C3D3}"/>
                      </a:ext>
                    </a:extLst>
                  </p:cNvPr>
                  <p:cNvSpPr txBox="1"/>
                  <p:nvPr/>
                </p:nvSpPr>
                <p:spPr>
                  <a:xfrm rot="21120000">
                    <a:off x="257830" y="4507945"/>
                    <a:ext cx="1512139" cy="733073"/>
                  </a:xfrm>
                  <a:prstGeom prst="rect">
                    <a:avLst/>
                  </a:prstGeom>
                </p:spPr>
                <p:txBody>
                  <a:bodyPr wrap="square">
                    <a:spAutoFit/>
                  </a:bodyPr>
                  <a:lstStyle/>
                  <a:p>
                    <a:pPr lvl="0" algn="ctr">
                      <a:defRPr/>
                    </a:pPr>
                    <a:r>
                      <a:rPr lang="es-AR" sz="1400" b="1" err="1">
                        <a:solidFill>
                          <a:schemeClr val="bg2">
                            <a:lumMod val="10000"/>
                          </a:schemeClr>
                        </a:solidFill>
                      </a:rPr>
                      <a:t>Autonomous</a:t>
                    </a:r>
                    <a:r>
                      <a:rPr lang="es-AR" sz="1400" b="1">
                        <a:solidFill>
                          <a:schemeClr val="bg2">
                            <a:lumMod val="10000"/>
                          </a:schemeClr>
                        </a:solidFill>
                      </a:rPr>
                      <a:t> Network</a:t>
                    </a:r>
                  </a:p>
                  <a:p>
                    <a:pPr lvl="0" algn="ctr">
                      <a:defRPr/>
                    </a:pPr>
                    <a:r>
                      <a:rPr lang="es-AR" sz="1400" b="1">
                        <a:solidFill>
                          <a:schemeClr val="bg2">
                            <a:lumMod val="10000"/>
                          </a:schemeClr>
                        </a:solidFill>
                      </a:rPr>
                      <a:t>Roadmap</a:t>
                    </a:r>
                  </a:p>
                </p:txBody>
              </p:sp>
            </p:grpSp>
            <p:grpSp>
              <p:nvGrpSpPr>
                <p:cNvPr id="75" name="Grupo 179">
                  <a:extLst>
                    <a:ext uri="{FF2B5EF4-FFF2-40B4-BE49-F238E27FC236}">
                      <a16:creationId xmlns:a16="http://schemas.microsoft.com/office/drawing/2014/main" id="{BA924D2A-7406-E382-0742-768E5C5F7624}"/>
                    </a:ext>
                  </a:extLst>
                </p:cNvPr>
                <p:cNvGrpSpPr/>
                <p:nvPr/>
              </p:nvGrpSpPr>
              <p:grpSpPr>
                <a:xfrm>
                  <a:off x="440239" y="4705647"/>
                  <a:ext cx="2035625" cy="1149831"/>
                  <a:chOff x="440239" y="4705647"/>
                  <a:chExt cx="1961258" cy="1141128"/>
                </a:xfrm>
              </p:grpSpPr>
              <p:pic>
                <p:nvPicPr>
                  <p:cNvPr id="97" name="Imagen 180" descr="Una caricatura de una persona&#10;&#10;Descripción generada automáticamente con confianza media">
                    <a:extLst>
                      <a:ext uri="{FF2B5EF4-FFF2-40B4-BE49-F238E27FC236}">
                        <a16:creationId xmlns:a16="http://schemas.microsoft.com/office/drawing/2014/main" id="{8EF6C504-10D1-F895-6246-02696744BA45}"/>
                      </a:ext>
                    </a:extLst>
                  </p:cNvPr>
                  <p:cNvPicPr>
                    <a:picLocks noChangeAspect="1"/>
                  </p:cNvPicPr>
                  <p:nvPr/>
                </p:nvPicPr>
                <p:blipFill>
                  <a:blip r:embed="rId46">
                    <a:duotone>
                      <a:schemeClr val="accent4">
                        <a:shade val="45000"/>
                        <a:satMod val="135000"/>
                      </a:schemeClr>
                      <a:prstClr val="white"/>
                    </a:duotone>
                    <a:alphaModFix amt="92000"/>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440239" y="4705647"/>
                    <a:ext cx="1961258" cy="1141128"/>
                  </a:xfrm>
                  <a:prstGeom prst="rect">
                    <a:avLst/>
                  </a:prstGeom>
                </p:spPr>
              </p:pic>
              <p:sp>
                <p:nvSpPr>
                  <p:cNvPr id="98" name="CuadroTexto 181">
                    <a:extLst>
                      <a:ext uri="{FF2B5EF4-FFF2-40B4-BE49-F238E27FC236}">
                        <a16:creationId xmlns:a16="http://schemas.microsoft.com/office/drawing/2014/main" id="{45C1151F-4550-27F8-9699-6A4E6EB8CBCE}"/>
                      </a:ext>
                    </a:extLst>
                  </p:cNvPr>
                  <p:cNvSpPr txBox="1"/>
                  <p:nvPr/>
                </p:nvSpPr>
                <p:spPr>
                  <a:xfrm rot="21077161">
                    <a:off x="583527" y="4969916"/>
                    <a:ext cx="1512139" cy="519260"/>
                  </a:xfrm>
                  <a:prstGeom prst="rect">
                    <a:avLst/>
                  </a:prstGeom>
                  <a:noFill/>
                </p:spPr>
                <p:txBody>
                  <a:bodyPr wrap="square" lIns="91440" tIns="45720" rIns="91440" bIns="45720" anchor="t">
                    <a:spAutoFit/>
                  </a:bodyPr>
                  <a:lst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s-AR" sz="1400" b="1">
                        <a:ea typeface="+mn-lt"/>
                        <a:cs typeface="+mn-lt"/>
                      </a:rPr>
                      <a:t>Network </a:t>
                    </a:r>
                    <a:r>
                      <a:rPr lang="es-AR" sz="1400" b="1" err="1">
                        <a:ea typeface="+mn-lt"/>
                        <a:cs typeface="+mn-lt"/>
                      </a:rPr>
                      <a:t>Programmability</a:t>
                    </a:r>
                    <a:endParaRPr lang="es-AR" sz="1400">
                      <a:ea typeface="+mn-lt"/>
                      <a:cs typeface="+mn-lt"/>
                    </a:endParaRPr>
                  </a:p>
                </p:txBody>
              </p:sp>
            </p:grpSp>
            <p:grpSp>
              <p:nvGrpSpPr>
                <p:cNvPr id="76" name="Grupo 179">
                  <a:extLst>
                    <a:ext uri="{FF2B5EF4-FFF2-40B4-BE49-F238E27FC236}">
                      <a16:creationId xmlns:a16="http://schemas.microsoft.com/office/drawing/2014/main" id="{28BADFF1-E95A-46B7-5C7C-B96BA977D5D4}"/>
                    </a:ext>
                  </a:extLst>
                </p:cNvPr>
                <p:cNvGrpSpPr/>
                <p:nvPr/>
              </p:nvGrpSpPr>
              <p:grpSpPr>
                <a:xfrm>
                  <a:off x="4436211" y="3364379"/>
                  <a:ext cx="2035625" cy="1149831"/>
                  <a:chOff x="3373220" y="3929270"/>
                  <a:chExt cx="1961258" cy="1141128"/>
                </a:xfrm>
              </p:grpSpPr>
              <p:pic>
                <p:nvPicPr>
                  <p:cNvPr id="95" name="Imagen 180" descr="Una caricatura de una persona&#10;&#10;Descripción generada automáticamente con confianza media">
                    <a:extLst>
                      <a:ext uri="{FF2B5EF4-FFF2-40B4-BE49-F238E27FC236}">
                        <a16:creationId xmlns:a16="http://schemas.microsoft.com/office/drawing/2014/main" id="{F5DDCB62-BF0A-182E-6C29-63A99FC596B2}"/>
                      </a:ext>
                    </a:extLst>
                  </p:cNvPr>
                  <p:cNvPicPr>
                    <a:picLocks noChangeAspect="1"/>
                  </p:cNvPicPr>
                  <p:nvPr/>
                </p:nvPicPr>
                <p:blipFill>
                  <a:blip r:embed="rId46">
                    <a:duotone>
                      <a:schemeClr val="accent4">
                        <a:shade val="45000"/>
                        <a:satMod val="135000"/>
                      </a:schemeClr>
                      <a:prstClr val="white"/>
                    </a:duotone>
                    <a:alphaModFix amt="92000"/>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3373220" y="3929270"/>
                    <a:ext cx="1961258" cy="1141128"/>
                  </a:xfrm>
                  <a:prstGeom prst="rect">
                    <a:avLst/>
                  </a:prstGeom>
                </p:spPr>
              </p:pic>
              <p:sp>
                <p:nvSpPr>
                  <p:cNvPr id="96" name="CuadroTexto 181">
                    <a:extLst>
                      <a:ext uri="{FF2B5EF4-FFF2-40B4-BE49-F238E27FC236}">
                        <a16:creationId xmlns:a16="http://schemas.microsoft.com/office/drawing/2014/main" id="{AAEB1656-01BA-7F62-59B1-C543537F6271}"/>
                      </a:ext>
                    </a:extLst>
                  </p:cNvPr>
                  <p:cNvSpPr txBox="1"/>
                  <p:nvPr/>
                </p:nvSpPr>
                <p:spPr>
                  <a:xfrm rot="21077161">
                    <a:off x="3516508" y="4300444"/>
                    <a:ext cx="1512139" cy="305447"/>
                  </a:xfrm>
                  <a:prstGeom prst="rect">
                    <a:avLst/>
                  </a:prstGeom>
                  <a:noFill/>
                </p:spPr>
                <p:txBody>
                  <a:bodyPr wrap="square" lIns="91440" tIns="45720" rIns="91440" bIns="45720" anchor="t">
                    <a:spAutoFit/>
                  </a:bodyPr>
                  <a:lst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s-AR" sz="1400" b="1">
                        <a:solidFill>
                          <a:schemeClr val="bg2">
                            <a:lumMod val="10000"/>
                          </a:schemeClr>
                        </a:solidFill>
                        <a:cs typeface="Calibri"/>
                      </a:rPr>
                      <a:t>FANS</a:t>
                    </a:r>
                  </a:p>
                </p:txBody>
              </p:sp>
            </p:grpSp>
            <p:grpSp>
              <p:nvGrpSpPr>
                <p:cNvPr id="77" name="Grupo 192">
                  <a:extLst>
                    <a:ext uri="{FF2B5EF4-FFF2-40B4-BE49-F238E27FC236}">
                      <a16:creationId xmlns:a16="http://schemas.microsoft.com/office/drawing/2014/main" id="{F4C2B7BC-1CD9-E120-2431-7A58CFA62CD0}"/>
                    </a:ext>
                  </a:extLst>
                </p:cNvPr>
                <p:cNvGrpSpPr/>
                <p:nvPr/>
              </p:nvGrpSpPr>
              <p:grpSpPr>
                <a:xfrm>
                  <a:off x="3074713" y="3185987"/>
                  <a:ext cx="2035625" cy="1149831"/>
                  <a:chOff x="105905" y="4306099"/>
                  <a:chExt cx="1961258" cy="1141128"/>
                </a:xfrm>
              </p:grpSpPr>
              <p:pic>
                <p:nvPicPr>
                  <p:cNvPr id="93" name="Imagen 195" descr="Una caricatura de una persona&#10;&#10;Descripción generada automáticamente con confianza media">
                    <a:extLst>
                      <a:ext uri="{FF2B5EF4-FFF2-40B4-BE49-F238E27FC236}">
                        <a16:creationId xmlns:a16="http://schemas.microsoft.com/office/drawing/2014/main" id="{CE3B1638-8AD7-9F4C-5DFE-B96F4B063BBB}"/>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05905" y="4306099"/>
                    <a:ext cx="1961258" cy="1141128"/>
                  </a:xfrm>
                  <a:prstGeom prst="rect">
                    <a:avLst/>
                  </a:prstGeom>
                </p:spPr>
              </p:pic>
              <p:sp>
                <p:nvSpPr>
                  <p:cNvPr id="94" name="CuadroTexto 196">
                    <a:extLst>
                      <a:ext uri="{FF2B5EF4-FFF2-40B4-BE49-F238E27FC236}">
                        <a16:creationId xmlns:a16="http://schemas.microsoft.com/office/drawing/2014/main" id="{0D263EF2-5D92-0FEC-6368-D213D9793D8C}"/>
                      </a:ext>
                    </a:extLst>
                  </p:cNvPr>
                  <p:cNvSpPr txBox="1"/>
                  <p:nvPr/>
                </p:nvSpPr>
                <p:spPr>
                  <a:xfrm rot="21077161">
                    <a:off x="214580" y="4704188"/>
                    <a:ext cx="1512139" cy="305447"/>
                  </a:xfrm>
                  <a:prstGeom prst="rect">
                    <a:avLst/>
                  </a:prstGeom>
                  <a:noFill/>
                </p:spPr>
                <p:txBody>
                  <a:bodyPr wrap="square">
                    <a:spAutoFit/>
                  </a:bodyPr>
                  <a:lstStyle/>
                  <a:p>
                    <a:pPr lvl="0" algn="ctr">
                      <a:defRPr/>
                    </a:pPr>
                    <a:r>
                      <a:rPr lang="es-AR" sz="1400" b="1">
                        <a:solidFill>
                          <a:schemeClr val="bg2">
                            <a:lumMod val="10000"/>
                          </a:schemeClr>
                        </a:solidFill>
                      </a:rPr>
                      <a:t>MEC/</a:t>
                    </a:r>
                    <a:r>
                      <a:rPr lang="es-AR" sz="1400" b="1" err="1">
                        <a:solidFill>
                          <a:schemeClr val="bg2">
                            <a:lumMod val="10000"/>
                          </a:schemeClr>
                        </a:solidFill>
                      </a:rPr>
                      <a:t>FABRICs</a:t>
                    </a:r>
                    <a:endParaRPr lang="es-AR" sz="1400" b="1">
                      <a:solidFill>
                        <a:schemeClr val="bg2">
                          <a:lumMod val="10000"/>
                        </a:schemeClr>
                      </a:solidFill>
                    </a:endParaRPr>
                  </a:p>
                </p:txBody>
              </p:sp>
            </p:grpSp>
            <p:grpSp>
              <p:nvGrpSpPr>
                <p:cNvPr id="78" name="Grupo 218">
                  <a:extLst>
                    <a:ext uri="{FF2B5EF4-FFF2-40B4-BE49-F238E27FC236}">
                      <a16:creationId xmlns:a16="http://schemas.microsoft.com/office/drawing/2014/main" id="{B4E772DB-0456-1AAF-8C9C-06AD774CD40F}"/>
                    </a:ext>
                  </a:extLst>
                </p:cNvPr>
                <p:cNvGrpSpPr/>
                <p:nvPr/>
              </p:nvGrpSpPr>
              <p:grpSpPr>
                <a:xfrm>
                  <a:off x="8134974" y="1023012"/>
                  <a:ext cx="2035625" cy="1149831"/>
                  <a:chOff x="2011732" y="4430883"/>
                  <a:chExt cx="1961258" cy="1141128"/>
                </a:xfrm>
              </p:grpSpPr>
              <p:pic>
                <p:nvPicPr>
                  <p:cNvPr id="91" name="Imagen 219" descr="Una caricatura de una persona&#10;&#10;Descripción generada automáticamente con confianza media">
                    <a:extLst>
                      <a:ext uri="{FF2B5EF4-FFF2-40B4-BE49-F238E27FC236}">
                        <a16:creationId xmlns:a16="http://schemas.microsoft.com/office/drawing/2014/main" id="{6883D532-5C18-4224-EDC7-88FEB623B1A5}"/>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2011732" y="4430883"/>
                    <a:ext cx="1961258" cy="1141128"/>
                  </a:xfrm>
                  <a:prstGeom prst="rect">
                    <a:avLst/>
                  </a:prstGeom>
                </p:spPr>
              </p:pic>
              <p:sp>
                <p:nvSpPr>
                  <p:cNvPr id="92" name="CuadroTexto 232">
                    <a:extLst>
                      <a:ext uri="{FF2B5EF4-FFF2-40B4-BE49-F238E27FC236}">
                        <a16:creationId xmlns:a16="http://schemas.microsoft.com/office/drawing/2014/main" id="{0FA0B3F6-0727-1008-BEFA-AA9F8E005266}"/>
                      </a:ext>
                    </a:extLst>
                  </p:cNvPr>
                  <p:cNvSpPr txBox="1"/>
                  <p:nvPr/>
                </p:nvSpPr>
                <p:spPr>
                  <a:xfrm rot="21077161">
                    <a:off x="2111387" y="4472160"/>
                    <a:ext cx="1512139" cy="946885"/>
                  </a:xfrm>
                  <a:prstGeom prst="rect">
                    <a:avLst/>
                  </a:prstGeom>
                  <a:noFill/>
                </p:spPr>
                <p:txBody>
                  <a:bodyPr wrap="square">
                    <a:spAutoFit/>
                  </a:bodyPr>
                  <a:lstStyle/>
                  <a:p>
                    <a:pPr lvl="0" algn="ctr">
                      <a:defRPr/>
                    </a:pPr>
                    <a:endParaRPr lang="es-AR" sz="1400" b="1">
                      <a:solidFill>
                        <a:schemeClr val="bg2">
                          <a:lumMod val="10000"/>
                        </a:schemeClr>
                      </a:solidFill>
                    </a:endParaRPr>
                  </a:p>
                  <a:p>
                    <a:pPr lvl="0" algn="ctr">
                      <a:defRPr/>
                    </a:pPr>
                    <a:r>
                      <a:rPr lang="es-AR" sz="1400" b="1">
                        <a:solidFill>
                          <a:schemeClr val="bg2">
                            <a:lumMod val="10000"/>
                          </a:schemeClr>
                        </a:solidFill>
                      </a:rPr>
                      <a:t>Home Network</a:t>
                    </a:r>
                  </a:p>
                  <a:p>
                    <a:pPr lvl="0" algn="ctr">
                      <a:defRPr/>
                    </a:pPr>
                    <a:r>
                      <a:rPr lang="es-AR" sz="1400" b="1">
                        <a:solidFill>
                          <a:schemeClr val="bg2">
                            <a:lumMod val="10000"/>
                          </a:schemeClr>
                        </a:solidFill>
                      </a:rPr>
                      <a:t>&amp;</a:t>
                    </a:r>
                  </a:p>
                  <a:p>
                    <a:pPr lvl="0" algn="ctr">
                      <a:defRPr/>
                    </a:pPr>
                    <a:r>
                      <a:rPr lang="es-AR" sz="1400" b="1">
                        <a:solidFill>
                          <a:schemeClr val="bg2">
                            <a:lumMod val="10000"/>
                          </a:schemeClr>
                        </a:solidFill>
                      </a:rPr>
                      <a:t>Smart Home</a:t>
                    </a:r>
                  </a:p>
                </p:txBody>
              </p:sp>
            </p:grpSp>
            <p:grpSp>
              <p:nvGrpSpPr>
                <p:cNvPr id="79" name="Grupo 253">
                  <a:extLst>
                    <a:ext uri="{FF2B5EF4-FFF2-40B4-BE49-F238E27FC236}">
                      <a16:creationId xmlns:a16="http://schemas.microsoft.com/office/drawing/2014/main" id="{1EB49DCF-2445-C3A6-ED83-9F0FCFC2851A}"/>
                    </a:ext>
                  </a:extLst>
                </p:cNvPr>
                <p:cNvGrpSpPr/>
                <p:nvPr/>
              </p:nvGrpSpPr>
              <p:grpSpPr>
                <a:xfrm>
                  <a:off x="4218103" y="5054084"/>
                  <a:ext cx="2035625" cy="1149831"/>
                  <a:chOff x="126054" y="4344747"/>
                  <a:chExt cx="1961258" cy="1141128"/>
                </a:xfrm>
              </p:grpSpPr>
              <p:pic>
                <p:nvPicPr>
                  <p:cNvPr id="89" name="Imagen 254" descr="Una caricatura de una persona&#10;&#10;Descripción generada automáticamente con confianza media">
                    <a:extLst>
                      <a:ext uri="{FF2B5EF4-FFF2-40B4-BE49-F238E27FC236}">
                        <a16:creationId xmlns:a16="http://schemas.microsoft.com/office/drawing/2014/main" id="{070AFC71-29E2-FA07-AC4A-DF13F362DCDC}"/>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26054" y="4344747"/>
                    <a:ext cx="1961258" cy="1141128"/>
                  </a:xfrm>
                  <a:prstGeom prst="rect">
                    <a:avLst/>
                  </a:prstGeom>
                </p:spPr>
              </p:pic>
              <p:sp>
                <p:nvSpPr>
                  <p:cNvPr id="90" name="CuadroTexto 255">
                    <a:extLst>
                      <a:ext uri="{FF2B5EF4-FFF2-40B4-BE49-F238E27FC236}">
                        <a16:creationId xmlns:a16="http://schemas.microsoft.com/office/drawing/2014/main" id="{A85767FA-C1B8-50BE-0445-E6DFD26C7EBF}"/>
                      </a:ext>
                    </a:extLst>
                  </p:cNvPr>
                  <p:cNvSpPr txBox="1"/>
                  <p:nvPr/>
                </p:nvSpPr>
                <p:spPr>
                  <a:xfrm rot="21077161">
                    <a:off x="249193" y="4570368"/>
                    <a:ext cx="1512139" cy="519260"/>
                  </a:xfrm>
                  <a:prstGeom prst="rect">
                    <a:avLst/>
                  </a:prstGeom>
                  <a:noFill/>
                </p:spPr>
                <p:txBody>
                  <a:bodyPr wrap="square">
                    <a:spAutoFit/>
                  </a:bodyPr>
                  <a:lstStyle/>
                  <a:p>
                    <a:pPr lvl="0" algn="ctr">
                      <a:defRPr/>
                    </a:pPr>
                    <a:endParaRPr lang="es-AR" sz="1400" b="1">
                      <a:solidFill>
                        <a:schemeClr val="bg2">
                          <a:lumMod val="10000"/>
                        </a:schemeClr>
                      </a:solidFill>
                    </a:endParaRPr>
                  </a:p>
                  <a:p>
                    <a:pPr lvl="0" algn="ctr">
                      <a:defRPr/>
                    </a:pPr>
                    <a:r>
                      <a:rPr lang="es-AR" sz="1400" b="1">
                        <a:solidFill>
                          <a:schemeClr val="bg2">
                            <a:lumMod val="10000"/>
                          </a:schemeClr>
                        </a:solidFill>
                      </a:rPr>
                      <a:t>WWC</a:t>
                    </a:r>
                  </a:p>
                </p:txBody>
              </p:sp>
            </p:grpSp>
            <p:grpSp>
              <p:nvGrpSpPr>
                <p:cNvPr id="80" name="Grupo 253">
                  <a:extLst>
                    <a:ext uri="{FF2B5EF4-FFF2-40B4-BE49-F238E27FC236}">
                      <a16:creationId xmlns:a16="http://schemas.microsoft.com/office/drawing/2014/main" id="{951AA71F-5247-91D8-C4C6-6408FBEF93DE}"/>
                    </a:ext>
                  </a:extLst>
                </p:cNvPr>
                <p:cNvGrpSpPr/>
                <p:nvPr/>
              </p:nvGrpSpPr>
              <p:grpSpPr>
                <a:xfrm>
                  <a:off x="1807043" y="4017407"/>
                  <a:ext cx="2035625" cy="1149831"/>
                  <a:chOff x="171359" y="4179472"/>
                  <a:chExt cx="1961258" cy="1141128"/>
                </a:xfrm>
              </p:grpSpPr>
              <p:pic>
                <p:nvPicPr>
                  <p:cNvPr id="87" name="Imagen 254" descr="Una caricatura de una persona&#10;&#10;Descripción generada automáticamente con confianza media">
                    <a:extLst>
                      <a:ext uri="{FF2B5EF4-FFF2-40B4-BE49-F238E27FC236}">
                        <a16:creationId xmlns:a16="http://schemas.microsoft.com/office/drawing/2014/main" id="{2328FAC3-0029-6BCA-8C3D-C7E36B8C2EEE}"/>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71359" y="4179472"/>
                    <a:ext cx="1961258" cy="1141128"/>
                  </a:xfrm>
                  <a:prstGeom prst="rect">
                    <a:avLst/>
                  </a:prstGeom>
                </p:spPr>
              </p:pic>
              <p:sp>
                <p:nvSpPr>
                  <p:cNvPr id="88" name="CuadroTexto 255">
                    <a:extLst>
                      <a:ext uri="{FF2B5EF4-FFF2-40B4-BE49-F238E27FC236}">
                        <a16:creationId xmlns:a16="http://schemas.microsoft.com/office/drawing/2014/main" id="{93F16D55-C9C7-11B5-290E-C9FCBF486C91}"/>
                      </a:ext>
                    </a:extLst>
                  </p:cNvPr>
                  <p:cNvSpPr txBox="1"/>
                  <p:nvPr/>
                </p:nvSpPr>
                <p:spPr>
                  <a:xfrm rot="21077161">
                    <a:off x="266202" y="4395337"/>
                    <a:ext cx="1512139" cy="519260"/>
                  </a:xfrm>
                  <a:prstGeom prst="rect">
                    <a:avLst/>
                  </a:prstGeom>
                  <a:noFill/>
                </p:spPr>
                <p:txBody>
                  <a:bodyPr wrap="square">
                    <a:spAutoFit/>
                  </a:bodyPr>
                  <a:lstStyle/>
                  <a:p>
                    <a:pPr lvl="0" algn="ctr">
                      <a:defRPr/>
                    </a:pPr>
                    <a:endParaRPr lang="es-AR" sz="1400" b="1">
                      <a:solidFill>
                        <a:schemeClr val="bg2">
                          <a:lumMod val="10000"/>
                        </a:schemeClr>
                      </a:solidFill>
                    </a:endParaRPr>
                  </a:p>
                  <a:p>
                    <a:pPr lvl="0" algn="ctr">
                      <a:defRPr/>
                    </a:pPr>
                    <a:r>
                      <a:rPr lang="es-AR" sz="1400" b="1">
                        <a:solidFill>
                          <a:schemeClr val="bg2">
                            <a:lumMod val="10000"/>
                          </a:schemeClr>
                        </a:solidFill>
                      </a:rPr>
                      <a:t>Slicing</a:t>
                    </a:r>
                  </a:p>
                </p:txBody>
              </p:sp>
            </p:grpSp>
            <p:grpSp>
              <p:nvGrpSpPr>
                <p:cNvPr id="81" name="Grupo 253">
                  <a:extLst>
                    <a:ext uri="{FF2B5EF4-FFF2-40B4-BE49-F238E27FC236}">
                      <a16:creationId xmlns:a16="http://schemas.microsoft.com/office/drawing/2014/main" id="{75BB3BE0-92E8-D27D-934B-A3F3356AC2BA}"/>
                    </a:ext>
                  </a:extLst>
                </p:cNvPr>
                <p:cNvGrpSpPr/>
                <p:nvPr/>
              </p:nvGrpSpPr>
              <p:grpSpPr>
                <a:xfrm>
                  <a:off x="4763747" y="2313241"/>
                  <a:ext cx="2035625" cy="1179507"/>
                  <a:chOff x="-1626025" y="3780242"/>
                  <a:chExt cx="1961258" cy="1170579"/>
                </a:xfrm>
              </p:grpSpPr>
              <p:pic>
                <p:nvPicPr>
                  <p:cNvPr id="85" name="Imagen 254" descr="Una caricatura de una persona&#10;&#10;Descripción generada automáticamente con confianza media">
                    <a:extLst>
                      <a:ext uri="{FF2B5EF4-FFF2-40B4-BE49-F238E27FC236}">
                        <a16:creationId xmlns:a16="http://schemas.microsoft.com/office/drawing/2014/main" id="{0303B099-CC46-2136-6549-1E3266908575}"/>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626025" y="3809693"/>
                    <a:ext cx="1961258" cy="1141128"/>
                  </a:xfrm>
                  <a:prstGeom prst="rect">
                    <a:avLst/>
                  </a:prstGeom>
                </p:spPr>
              </p:pic>
              <p:sp>
                <p:nvSpPr>
                  <p:cNvPr id="86" name="CuadroTexto 255">
                    <a:extLst>
                      <a:ext uri="{FF2B5EF4-FFF2-40B4-BE49-F238E27FC236}">
                        <a16:creationId xmlns:a16="http://schemas.microsoft.com/office/drawing/2014/main" id="{8715D40C-9515-6EBE-BA52-1166D18C29F7}"/>
                      </a:ext>
                    </a:extLst>
                  </p:cNvPr>
                  <p:cNvSpPr txBox="1"/>
                  <p:nvPr/>
                </p:nvSpPr>
                <p:spPr>
                  <a:xfrm rot="21077161">
                    <a:off x="-1437035" y="3780242"/>
                    <a:ext cx="1512139" cy="1038520"/>
                  </a:xfrm>
                  <a:prstGeom prst="rect">
                    <a:avLst/>
                  </a:prstGeom>
                  <a:noFill/>
                </p:spPr>
                <p:txBody>
                  <a:bodyPr wrap="square">
                    <a:spAutoFit/>
                  </a:bodyPr>
                  <a:lstStyle/>
                  <a:p>
                    <a:pPr lvl="0" algn="ctr">
                      <a:defRPr/>
                    </a:pPr>
                    <a:endParaRPr lang="es-AR" sz="1400" b="1">
                      <a:solidFill>
                        <a:schemeClr val="bg2">
                          <a:lumMod val="10000"/>
                        </a:schemeClr>
                      </a:solidFill>
                    </a:endParaRPr>
                  </a:p>
                  <a:p>
                    <a:pPr lvl="0" algn="ctr">
                      <a:defRPr/>
                    </a:pPr>
                    <a:r>
                      <a:rPr lang="es-AR" sz="1400" b="1">
                        <a:solidFill>
                          <a:schemeClr val="bg2">
                            <a:lumMod val="10000"/>
                          </a:schemeClr>
                        </a:solidFill>
                      </a:rPr>
                      <a:t>Catalogo </a:t>
                    </a:r>
                    <a:r>
                      <a:rPr lang="es-AR" sz="1400" b="1" err="1">
                        <a:solidFill>
                          <a:schemeClr val="bg2">
                            <a:lumMod val="10000"/>
                          </a:schemeClr>
                        </a:solidFill>
                      </a:rPr>
                      <a:t>APIs</a:t>
                    </a:r>
                    <a:r>
                      <a:rPr lang="es-AR" sz="1400" b="1">
                        <a:solidFill>
                          <a:schemeClr val="bg2">
                            <a:lumMod val="10000"/>
                          </a:schemeClr>
                        </a:solidFill>
                      </a:rPr>
                      <a:t> de Red y Servicios</a:t>
                    </a:r>
                  </a:p>
                  <a:p>
                    <a:pPr lvl="0" algn="ctr">
                      <a:defRPr/>
                    </a:pPr>
                    <a:r>
                      <a:rPr lang="es-AR" sz="1000" b="1">
                        <a:solidFill>
                          <a:schemeClr val="bg2">
                            <a:lumMod val="10000"/>
                          </a:schemeClr>
                        </a:solidFill>
                      </a:rPr>
                      <a:t>(CAMARA/</a:t>
                    </a:r>
                    <a:r>
                      <a:rPr lang="es-AR" sz="1000" b="1" err="1">
                        <a:solidFill>
                          <a:schemeClr val="bg2">
                            <a:lumMod val="10000"/>
                          </a:schemeClr>
                        </a:solidFill>
                      </a:rPr>
                      <a:t>OpenGW</a:t>
                    </a:r>
                    <a:r>
                      <a:rPr lang="es-AR" sz="1000" b="1">
                        <a:solidFill>
                          <a:schemeClr val="bg2">
                            <a:lumMod val="10000"/>
                          </a:schemeClr>
                        </a:solidFill>
                      </a:rPr>
                      <a:t>/NEG/MEF/TMF)</a:t>
                    </a:r>
                  </a:p>
                </p:txBody>
              </p:sp>
            </p:grpSp>
            <p:grpSp>
              <p:nvGrpSpPr>
                <p:cNvPr id="82" name="Grupo 179">
                  <a:extLst>
                    <a:ext uri="{FF2B5EF4-FFF2-40B4-BE49-F238E27FC236}">
                      <a16:creationId xmlns:a16="http://schemas.microsoft.com/office/drawing/2014/main" id="{EEBCFD0A-7416-9265-C12A-DEB8328D6EDF}"/>
                    </a:ext>
                  </a:extLst>
                </p:cNvPr>
                <p:cNvGrpSpPr/>
                <p:nvPr/>
              </p:nvGrpSpPr>
              <p:grpSpPr>
                <a:xfrm>
                  <a:off x="3811744" y="4340381"/>
                  <a:ext cx="1739197" cy="1087380"/>
                  <a:chOff x="105905" y="4306099"/>
                  <a:chExt cx="1961258" cy="1141128"/>
                </a:xfrm>
              </p:grpSpPr>
              <p:pic>
                <p:nvPicPr>
                  <p:cNvPr id="83" name="Imagen 180" descr="Una caricatura de una persona&#10;&#10;Descripción generada automáticamente con confianza media">
                    <a:extLst>
                      <a:ext uri="{FF2B5EF4-FFF2-40B4-BE49-F238E27FC236}">
                        <a16:creationId xmlns:a16="http://schemas.microsoft.com/office/drawing/2014/main" id="{D649FD90-F488-3829-4F5B-F54DA5EA4EDB}"/>
                      </a:ext>
                    </a:extLst>
                  </p:cNvPr>
                  <p:cNvPicPr>
                    <a:picLocks noChangeAspect="1"/>
                  </p:cNvPicPr>
                  <p:nvPr/>
                </p:nvPicPr>
                <p:blipFill>
                  <a:blip r:embed="rId46">
                    <a:duotone>
                      <a:schemeClr val="accent4">
                        <a:shade val="45000"/>
                        <a:satMod val="135000"/>
                      </a:schemeClr>
                      <a:prstClr val="white"/>
                    </a:duotone>
                    <a:alphaModFix amt="92000"/>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05905" y="4306099"/>
                    <a:ext cx="1961258" cy="1141128"/>
                  </a:xfrm>
                  <a:prstGeom prst="rect">
                    <a:avLst/>
                  </a:prstGeom>
                </p:spPr>
              </p:pic>
              <p:sp>
                <p:nvSpPr>
                  <p:cNvPr id="84" name="CuadroTexto 181">
                    <a:extLst>
                      <a:ext uri="{FF2B5EF4-FFF2-40B4-BE49-F238E27FC236}">
                        <a16:creationId xmlns:a16="http://schemas.microsoft.com/office/drawing/2014/main" id="{74884398-56BE-1CBC-24EC-FC4E3D719B7A}"/>
                      </a:ext>
                    </a:extLst>
                  </p:cNvPr>
                  <p:cNvSpPr txBox="1"/>
                  <p:nvPr/>
                </p:nvSpPr>
                <p:spPr>
                  <a:xfrm rot="21077161">
                    <a:off x="249193" y="4570368"/>
                    <a:ext cx="1512139" cy="519260"/>
                  </a:xfrm>
                  <a:prstGeom prst="rect">
                    <a:avLst/>
                  </a:prstGeom>
                  <a:noFill/>
                </p:spPr>
                <p:txBody>
                  <a:bodyPr wrap="square">
                    <a:spAutoFit/>
                  </a:bodyPr>
                  <a:lstStyle/>
                  <a:p>
                    <a:pPr lvl="0" algn="ctr">
                      <a:defRPr/>
                    </a:pPr>
                    <a:r>
                      <a:rPr lang="es-AR" sz="1400" b="1" err="1">
                        <a:solidFill>
                          <a:schemeClr val="bg2">
                            <a:lumMod val="10000"/>
                          </a:schemeClr>
                        </a:solidFill>
                      </a:rPr>
                      <a:t>Estr</a:t>
                    </a:r>
                    <a:r>
                      <a:rPr lang="es-AR" sz="1400" b="1">
                        <a:solidFill>
                          <a:schemeClr val="bg2">
                            <a:lumMod val="10000"/>
                          </a:schemeClr>
                        </a:solidFill>
                      </a:rPr>
                      <a:t>. Acceso Largo Plazo</a:t>
                    </a:r>
                  </a:p>
                </p:txBody>
              </p:sp>
            </p:grpSp>
          </p:grpSp>
          <p:grpSp>
            <p:nvGrpSpPr>
              <p:cNvPr id="4" name="Grupo 212">
                <a:extLst>
                  <a:ext uri="{FF2B5EF4-FFF2-40B4-BE49-F238E27FC236}">
                    <a16:creationId xmlns:a16="http://schemas.microsoft.com/office/drawing/2014/main" id="{04ED0E3F-F440-B087-DF28-4718DCC17332}"/>
                  </a:ext>
                </a:extLst>
              </p:cNvPr>
              <p:cNvGrpSpPr/>
              <p:nvPr/>
            </p:nvGrpSpPr>
            <p:grpSpPr>
              <a:xfrm>
                <a:off x="981704" y="1120271"/>
                <a:ext cx="2035625" cy="1149831"/>
                <a:chOff x="105905" y="4306099"/>
                <a:chExt cx="1961258" cy="1141128"/>
              </a:xfrm>
            </p:grpSpPr>
            <p:pic>
              <p:nvPicPr>
                <p:cNvPr id="13" name="Imagen 213" descr="Una caricatura de una persona&#10;&#10;Descripción generada automáticamente con confianza media">
                  <a:extLst>
                    <a:ext uri="{FF2B5EF4-FFF2-40B4-BE49-F238E27FC236}">
                      <a16:creationId xmlns:a16="http://schemas.microsoft.com/office/drawing/2014/main" id="{75E5DDFB-CB5D-E455-97F8-E67A98806CDC}"/>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05905" y="4306099"/>
                  <a:ext cx="1961258" cy="1141128"/>
                </a:xfrm>
                <a:prstGeom prst="rect">
                  <a:avLst/>
                </a:prstGeom>
              </p:spPr>
            </p:pic>
            <p:sp>
              <p:nvSpPr>
                <p:cNvPr id="14" name="CuadroTexto 214">
                  <a:extLst>
                    <a:ext uri="{FF2B5EF4-FFF2-40B4-BE49-F238E27FC236}">
                      <a16:creationId xmlns:a16="http://schemas.microsoft.com/office/drawing/2014/main" id="{49534F24-4382-F550-E4BC-CBA6B7FCB3DB}"/>
                    </a:ext>
                  </a:extLst>
                </p:cNvPr>
                <p:cNvSpPr txBox="1"/>
                <p:nvPr/>
              </p:nvSpPr>
              <p:spPr>
                <a:xfrm rot="21077161">
                  <a:off x="254325" y="4630309"/>
                  <a:ext cx="1512139" cy="519260"/>
                </a:xfrm>
                <a:prstGeom prst="rect">
                  <a:avLst/>
                </a:prstGeom>
                <a:noFill/>
              </p:spPr>
              <p:txBody>
                <a:bodyPr wrap="square">
                  <a:spAutoFit/>
                </a:bodyPr>
                <a:lstStyle/>
                <a:p>
                  <a:pPr lvl="0" algn="ctr">
                    <a:defRPr/>
                  </a:pPr>
                  <a:r>
                    <a:rPr lang="es-AR" sz="1400" b="1" err="1">
                      <a:solidFill>
                        <a:schemeClr val="bg2">
                          <a:lumMod val="10000"/>
                        </a:schemeClr>
                      </a:solidFill>
                    </a:rPr>
                    <a:t>Computer</a:t>
                  </a:r>
                  <a:endParaRPr lang="es-AR" sz="1400" b="1">
                    <a:solidFill>
                      <a:schemeClr val="bg2">
                        <a:lumMod val="10000"/>
                      </a:schemeClr>
                    </a:solidFill>
                  </a:endParaRPr>
                </a:p>
                <a:p>
                  <a:pPr lvl="0" algn="ctr">
                    <a:defRPr/>
                  </a:pPr>
                  <a:r>
                    <a:rPr lang="es-AR" sz="1400" b="1" err="1">
                      <a:solidFill>
                        <a:schemeClr val="bg2">
                          <a:lumMod val="10000"/>
                        </a:schemeClr>
                      </a:solidFill>
                    </a:rPr>
                    <a:t>Vision</a:t>
                  </a:r>
                  <a:endParaRPr lang="es-AR" sz="1400" b="1">
                    <a:solidFill>
                      <a:schemeClr val="bg2">
                        <a:lumMod val="10000"/>
                      </a:schemeClr>
                    </a:solidFill>
                  </a:endParaRPr>
                </a:p>
              </p:txBody>
            </p:sp>
          </p:grpSp>
          <p:grpSp>
            <p:nvGrpSpPr>
              <p:cNvPr id="5" name="Grupo 212">
                <a:extLst>
                  <a:ext uri="{FF2B5EF4-FFF2-40B4-BE49-F238E27FC236}">
                    <a16:creationId xmlns:a16="http://schemas.microsoft.com/office/drawing/2014/main" id="{6D710929-E710-1F45-1458-A32F07D4E393}"/>
                  </a:ext>
                </a:extLst>
              </p:cNvPr>
              <p:cNvGrpSpPr/>
              <p:nvPr/>
            </p:nvGrpSpPr>
            <p:grpSpPr>
              <a:xfrm>
                <a:off x="5249946" y="1110735"/>
                <a:ext cx="2035625" cy="1149831"/>
                <a:chOff x="105905" y="4306099"/>
                <a:chExt cx="1961258" cy="1141128"/>
              </a:xfrm>
            </p:grpSpPr>
            <p:pic>
              <p:nvPicPr>
                <p:cNvPr id="11" name="Imagen 213" descr="Una caricatura de una persona&#10;&#10;Descripción generada automáticamente con confianza media">
                  <a:extLst>
                    <a:ext uri="{FF2B5EF4-FFF2-40B4-BE49-F238E27FC236}">
                      <a16:creationId xmlns:a16="http://schemas.microsoft.com/office/drawing/2014/main" id="{60CCACC9-6DEB-17D1-BFEC-98F5CF948B15}"/>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05905" y="4306099"/>
                  <a:ext cx="1961258" cy="1141128"/>
                </a:xfrm>
                <a:prstGeom prst="rect">
                  <a:avLst/>
                </a:prstGeom>
              </p:spPr>
            </p:pic>
            <p:sp>
              <p:nvSpPr>
                <p:cNvPr id="12" name="CuadroTexto 214">
                  <a:extLst>
                    <a:ext uri="{FF2B5EF4-FFF2-40B4-BE49-F238E27FC236}">
                      <a16:creationId xmlns:a16="http://schemas.microsoft.com/office/drawing/2014/main" id="{25887F07-1B83-C603-B801-285B06FA329B}"/>
                    </a:ext>
                  </a:extLst>
                </p:cNvPr>
                <p:cNvSpPr txBox="1"/>
                <p:nvPr/>
              </p:nvSpPr>
              <p:spPr>
                <a:xfrm rot="21077161">
                  <a:off x="255405" y="4548173"/>
                  <a:ext cx="1512139" cy="733073"/>
                </a:xfrm>
                <a:prstGeom prst="rect">
                  <a:avLst/>
                </a:prstGeom>
                <a:noFill/>
              </p:spPr>
              <p:txBody>
                <a:bodyPr wrap="square">
                  <a:spAutoFit/>
                </a:bodyPr>
                <a:lstStyle/>
                <a:p>
                  <a:pPr lvl="0" algn="ctr">
                    <a:defRPr/>
                  </a:pPr>
                  <a:r>
                    <a:rPr lang="es-AR" sz="1400" b="1">
                      <a:solidFill>
                        <a:schemeClr val="bg2">
                          <a:lumMod val="10000"/>
                        </a:schemeClr>
                      </a:solidFill>
                    </a:rPr>
                    <a:t>Estrategia codificación y </a:t>
                  </a:r>
                  <a:r>
                    <a:rPr lang="es-AR" sz="1400" b="1" err="1">
                      <a:solidFill>
                        <a:schemeClr val="bg2">
                          <a:lumMod val="10000"/>
                        </a:schemeClr>
                      </a:solidFill>
                    </a:rPr>
                    <a:t>distr</a:t>
                  </a:r>
                  <a:r>
                    <a:rPr lang="es-AR" sz="1400" b="1">
                      <a:solidFill>
                        <a:schemeClr val="bg2">
                          <a:lumMod val="10000"/>
                        </a:schemeClr>
                      </a:solidFill>
                    </a:rPr>
                    <a:t>. Multimedia</a:t>
                  </a:r>
                </a:p>
              </p:txBody>
            </p:sp>
          </p:grpSp>
          <p:grpSp>
            <p:nvGrpSpPr>
              <p:cNvPr id="6" name="Grupo 212">
                <a:extLst>
                  <a:ext uri="{FF2B5EF4-FFF2-40B4-BE49-F238E27FC236}">
                    <a16:creationId xmlns:a16="http://schemas.microsoft.com/office/drawing/2014/main" id="{F8E3633D-32C3-4799-1D04-B933793B52F8}"/>
                  </a:ext>
                </a:extLst>
              </p:cNvPr>
              <p:cNvGrpSpPr/>
              <p:nvPr/>
            </p:nvGrpSpPr>
            <p:grpSpPr>
              <a:xfrm>
                <a:off x="9966262" y="5247504"/>
                <a:ext cx="2035625" cy="1149831"/>
                <a:chOff x="105905" y="4306099"/>
                <a:chExt cx="1961258" cy="1141128"/>
              </a:xfrm>
            </p:grpSpPr>
            <p:pic>
              <p:nvPicPr>
                <p:cNvPr id="9" name="Imagen 213" descr="Una caricatura de una persona&#10;&#10;Descripción generada automáticamente con confianza media">
                  <a:extLst>
                    <a:ext uri="{FF2B5EF4-FFF2-40B4-BE49-F238E27FC236}">
                      <a16:creationId xmlns:a16="http://schemas.microsoft.com/office/drawing/2014/main" id="{8E7FFA78-E745-4C11-DB8A-DB815FA7C136}"/>
                    </a:ext>
                  </a:extLst>
                </p:cNvPr>
                <p:cNvPicPr>
                  <a:picLocks noChangeAspect="1"/>
                </p:cNvPicPr>
                <p:nvPr/>
              </p:nvPicPr>
              <p:blipFill>
                <a:blip r:embed="rId46">
                  <a:alphaModFix amt="92000"/>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105905" y="4306099"/>
                  <a:ext cx="1961258" cy="1141128"/>
                </a:xfrm>
                <a:prstGeom prst="rect">
                  <a:avLst/>
                </a:prstGeom>
              </p:spPr>
            </p:pic>
            <p:sp>
              <p:nvSpPr>
                <p:cNvPr id="10" name="CuadroTexto 214">
                  <a:extLst>
                    <a:ext uri="{FF2B5EF4-FFF2-40B4-BE49-F238E27FC236}">
                      <a16:creationId xmlns:a16="http://schemas.microsoft.com/office/drawing/2014/main" id="{304A529E-4B02-EE5A-0525-8ACB3B568439}"/>
                    </a:ext>
                  </a:extLst>
                </p:cNvPr>
                <p:cNvSpPr txBox="1"/>
                <p:nvPr/>
              </p:nvSpPr>
              <p:spPr>
                <a:xfrm rot="21077161">
                  <a:off x="207890" y="4581289"/>
                  <a:ext cx="1512139" cy="519260"/>
                </a:xfrm>
                <a:prstGeom prst="rect">
                  <a:avLst/>
                </a:prstGeom>
                <a:noFill/>
              </p:spPr>
              <p:txBody>
                <a:bodyPr wrap="square">
                  <a:spAutoFit/>
                </a:bodyPr>
                <a:lstStyle/>
                <a:p>
                  <a:pPr lvl="0" algn="ctr">
                    <a:defRPr/>
                  </a:pPr>
                  <a:r>
                    <a:rPr lang="es-AR" sz="1400" b="1">
                      <a:solidFill>
                        <a:schemeClr val="bg2">
                          <a:lumMod val="10000"/>
                        </a:schemeClr>
                      </a:solidFill>
                    </a:rPr>
                    <a:t>Eficiencia Energética</a:t>
                  </a:r>
                </a:p>
              </p:txBody>
            </p:sp>
          </p:grpSp>
          <p:pic>
            <p:nvPicPr>
              <p:cNvPr id="7" name="Imagen 180" descr="Una caricatura de una persona&#10;&#10;Descripción generada automáticamente con confianza media">
                <a:extLst>
                  <a:ext uri="{FF2B5EF4-FFF2-40B4-BE49-F238E27FC236}">
                    <a16:creationId xmlns:a16="http://schemas.microsoft.com/office/drawing/2014/main" id="{99CD65AE-7487-78C7-5F4A-4BAADC005096}"/>
                  </a:ext>
                </a:extLst>
              </p:cNvPr>
              <p:cNvPicPr>
                <a:picLocks noChangeAspect="1"/>
              </p:cNvPicPr>
              <p:nvPr/>
            </p:nvPicPr>
            <p:blipFill>
              <a:blip r:embed="rId46">
                <a:duotone>
                  <a:schemeClr val="accent4">
                    <a:shade val="45000"/>
                    <a:satMod val="135000"/>
                  </a:schemeClr>
                  <a:prstClr val="white"/>
                </a:duotone>
                <a:alphaModFix amt="92000"/>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rot="21128934">
                <a:off x="6280817" y="3206595"/>
                <a:ext cx="2035625" cy="1149831"/>
              </a:xfrm>
              <a:prstGeom prst="rect">
                <a:avLst/>
              </a:prstGeom>
            </p:spPr>
          </p:pic>
          <p:sp>
            <p:nvSpPr>
              <p:cNvPr id="8" name="CuadroTexto 181">
                <a:extLst>
                  <a:ext uri="{FF2B5EF4-FFF2-40B4-BE49-F238E27FC236}">
                    <a16:creationId xmlns:a16="http://schemas.microsoft.com/office/drawing/2014/main" id="{18710CD9-9A2E-12CA-407C-A37266FACC29}"/>
                  </a:ext>
                </a:extLst>
              </p:cNvPr>
              <p:cNvSpPr txBox="1"/>
              <p:nvPr/>
            </p:nvSpPr>
            <p:spPr>
              <a:xfrm rot="21077161">
                <a:off x="6439567" y="3429066"/>
                <a:ext cx="1569476" cy="738664"/>
              </a:xfrm>
              <a:prstGeom prst="rect">
                <a:avLst/>
              </a:prstGeom>
              <a:noFill/>
            </p:spPr>
            <p:txBody>
              <a:bodyPr wrap="square" lIns="91440" tIns="45720" rIns="91440" bIns="45720" anchor="t">
                <a:spAutoFit/>
              </a:bodyPr>
              <a:lst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s-AR" sz="1400" b="1" err="1">
                    <a:solidFill>
                      <a:schemeClr val="bg2">
                        <a:lumMod val="10000"/>
                      </a:schemeClr>
                    </a:solidFill>
                    <a:cs typeface="Calibri"/>
                  </a:rPr>
                  <a:t>Estr</a:t>
                </a:r>
                <a:r>
                  <a:rPr lang="es-AR" sz="1400" b="1">
                    <a:solidFill>
                      <a:schemeClr val="bg2">
                        <a:lumMod val="10000"/>
                      </a:schemeClr>
                    </a:solidFill>
                    <a:cs typeface="Calibri"/>
                  </a:rPr>
                  <a:t> </a:t>
                </a:r>
                <a:r>
                  <a:rPr lang="es-AR" sz="1400" b="1" err="1">
                    <a:solidFill>
                      <a:schemeClr val="bg2">
                        <a:lumMod val="10000"/>
                      </a:schemeClr>
                    </a:solidFill>
                    <a:cs typeface="Calibri"/>
                  </a:rPr>
                  <a:t>Plat</a:t>
                </a:r>
                <a:r>
                  <a:rPr lang="es-AR" sz="1400" b="1">
                    <a:solidFill>
                      <a:schemeClr val="bg2">
                        <a:lumMod val="10000"/>
                      </a:schemeClr>
                    </a:solidFill>
                    <a:cs typeface="Calibri"/>
                  </a:rPr>
                  <a:t> de servicios y soporte al servicio</a:t>
                </a:r>
              </a:p>
            </p:txBody>
          </p:sp>
        </p:grpSp>
      </p:grpSp>
    </p:spTree>
    <p:extLst>
      <p:ext uri="{BB962C8B-B14F-4D97-AF65-F5344CB8AC3E}">
        <p14:creationId xmlns:p14="http://schemas.microsoft.com/office/powerpoint/2010/main" val="3119689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Evolución 5G – Core Convergente</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Expone: Gerardo </a:t>
            </a:r>
            <a:r>
              <a:rPr kumimoji="0" lang="es-AR" sz="1100" b="1" i="0" u="none" strike="noStrike" kern="1200" cap="none" spc="0" normalizeH="0" baseline="0" noProof="0" err="1">
                <a:ln>
                  <a:noFill/>
                </a:ln>
                <a:solidFill>
                  <a:prstClr val="white"/>
                </a:solidFill>
                <a:effectLst/>
                <a:uLnTx/>
                <a:uFillTx/>
                <a:latin typeface="Roboto"/>
                <a:ea typeface="Roboto"/>
                <a:cs typeface="+mn-cs"/>
              </a:rPr>
              <a:t>Gruszka</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Responde en el chat: Claudio Alí Santoro/ Juan Carlos</a:t>
            </a:r>
            <a:endParaRPr kumimoji="0" lang="es-AR" sz="1100" b="1" i="0" u="none" strike="noStrike" kern="1200" cap="none" spc="0" normalizeH="0" baseline="0" noProof="0">
              <a:ln>
                <a:noFill/>
              </a:ln>
              <a:solidFill>
                <a:prstClr val="white"/>
              </a:solidFill>
              <a:effectLst/>
              <a:uLnTx/>
              <a:uFillTx/>
              <a:latin typeface="Roboto"/>
              <a:ea typeface="Roboto"/>
              <a:cs typeface="Roboto"/>
            </a:endParaRPr>
          </a:p>
        </p:txBody>
      </p:sp>
      <p:sp>
        <p:nvSpPr>
          <p:cNvPr id="4" name="Rectángulo redondeado 5">
            <a:extLst>
              <a:ext uri="{FF2B5EF4-FFF2-40B4-BE49-F238E27FC236}">
                <a16:creationId xmlns:a16="http://schemas.microsoft.com/office/drawing/2014/main" id="{6CE18E0E-E0AE-1CCA-C4D0-D6F45CE50209}"/>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9282674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Evolución 5G – Core Convergente</a:t>
            </a:r>
            <a:endParaRPr kumimoji="0" lang="es-AR" sz="1800" b="1" i="0" u="none" strike="noStrike" kern="1200" cap="none" spc="0" normalizeH="0" baseline="0" noProof="0">
              <a:ln>
                <a:noFill/>
              </a:ln>
              <a:solidFill>
                <a:prstClr val="white"/>
              </a:solidFill>
              <a:effectLst/>
              <a:highlight>
                <a:srgbClr val="BC3CF9"/>
              </a:highlight>
              <a:uLnTx/>
              <a:uFillTx/>
              <a:latin typeface="Calibri" panose="020F0502020204030204"/>
              <a:ea typeface="+mn-ea"/>
              <a:cs typeface="+mn-cs"/>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88536" y="753929"/>
            <a:ext cx="7588577" cy="34470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Áreas involucradas</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TRS Servicio Móvil, Plataforma de Core y Servicios, Plataforma de Transporte.</a:t>
            </a:r>
            <a:endParaRPr kumimoji="0" lang="es-AR" sz="12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Despliegue de capacidad en redes actuales mediante la renovación tecnológica del Core 2G/3G/4G/5G NSA de servicios móviles, habilitación de servicios 5G SA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Continuar explotando los servicios legados en forma segura, habiendo realizado la renovación tecnológica por obsolescencia y la ampliación de capacidad, e introducir las funciones de red necesarias para los servicios de 5G SA con una visión final hacia los servicios de alta velocidad, baja latencia, alta confiabilidad y masividad.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Renovación y ampliación de capacidad del Core Móvil Huawei hacia la nueva infraestructura e incorporar las funciones de red básicas para los servicios sobre acceso 5G SA.</a:t>
            </a:r>
            <a:endParaRPr kumimoji="0" lang="es-AR" sz="1300" b="0" i="0" u="sng" strike="noStrike" kern="1200" cap="none" spc="0" normalizeH="0" baseline="0" noProof="0">
              <a:ln>
                <a:noFill/>
              </a:ln>
              <a:solidFill>
                <a:prstClr val="white"/>
              </a:solidFill>
              <a:effectLst/>
              <a:uLnTx/>
              <a:uFillTx/>
              <a:latin typeface="Roboto"/>
              <a:ea typeface="Roboto"/>
              <a:cs typeface="Lato"/>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008689" y="4983909"/>
            <a:ext cx="540000" cy="545400"/>
          </a:xfrm>
          <a:prstGeom prst="rect">
            <a:avLst/>
          </a:prstGeom>
          <a:noFill/>
        </p:spPr>
      </p:pic>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032509"/>
            <a:ext cx="2880402" cy="156966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Enabler Tecnológico/Nuevo Servicio</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Sí.</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Transformación Tecnológica y Cultural</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Sí</a:t>
            </a:r>
            <a:endParaRPr kumimoji="0" lang="es-AR" sz="1100" b="0" i="0" u="none" strike="noStrike" kern="1200" cap="none" spc="0" normalizeH="0" baseline="0" noProof="0">
              <a:ln>
                <a:noFill/>
              </a:ln>
              <a:solidFill>
                <a:prstClr val="white"/>
              </a:solidFill>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Reducción Opex/Capex</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TBD-Sí.</a:t>
            </a:r>
            <a:endParaRPr kumimoji="0" lang="es-AR" sz="10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Eficiencia operativa/Aumento de capacidad de una Plataforma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Sí.</a:t>
            </a:r>
          </a:p>
        </p:txBody>
      </p:sp>
      <p:pic>
        <p:nvPicPr>
          <p:cNvPr id="2050" name="Picture 2" descr="The 5G standard is finally finished with new standalone specification - The  Verge">
            <a:extLst>
              <a:ext uri="{FF2B5EF4-FFF2-40B4-BE49-F238E27FC236}">
                <a16:creationId xmlns:a16="http://schemas.microsoft.com/office/drawing/2014/main" id="{699C8D16-E287-E9AB-0489-B30E8DDAAD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5846" y="13801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9961F-0623-C6CC-7438-B486F45FF6DA}"/>
              </a:ext>
            </a:extLst>
          </p:cNvPr>
          <p:cNvSpPr txBox="1"/>
          <p:nvPr/>
        </p:nvSpPr>
        <p:spPr>
          <a:xfrm>
            <a:off x="7548689" y="4963391"/>
            <a:ext cx="4580978"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1100" b="1">
                <a:latin typeface="Roboto"/>
                <a:ea typeface="Roboto"/>
                <a:cs typeface="+mn-lt"/>
              </a:rPr>
              <a:t>Objetivo Q2</a:t>
            </a:r>
            <a:r>
              <a:rPr lang="es-AR" sz="1100">
                <a:latin typeface="Roboto"/>
                <a:ea typeface="Roboto"/>
                <a:cs typeface="+mn-lt"/>
              </a:rPr>
              <a:t>: </a:t>
            </a:r>
            <a:r>
              <a:rPr lang="es-ES" sz="1100"/>
              <a:t>Estar listos para comenzar la primera fase de homologación sobre el Core Convergente</a:t>
            </a:r>
          </a:p>
          <a:p>
            <a:pPr>
              <a:defRPr/>
            </a:pPr>
            <a:endParaRPr lang="es-ES" sz="1100">
              <a:latin typeface="Roboto"/>
              <a:ea typeface="Roboto"/>
              <a:cs typeface="+mn-lt"/>
            </a:endParaRPr>
          </a:p>
          <a:p>
            <a:pPr>
              <a:defRPr/>
            </a:pPr>
            <a:endParaRPr lang="es-AR" sz="1100">
              <a:latin typeface="Roboto"/>
              <a:ea typeface="Roboto"/>
              <a:cs typeface="+mn-lt"/>
            </a:endParaRPr>
          </a:p>
          <a:p>
            <a:pPr>
              <a:defRPr/>
            </a:pPr>
            <a:r>
              <a:rPr lang="es-AR" sz="1100">
                <a:latin typeface="Roboto"/>
                <a:ea typeface="Roboto"/>
                <a:cs typeface="+mn-lt"/>
              </a:rPr>
              <a:t>Key </a:t>
            </a:r>
            <a:r>
              <a:rPr lang="es-AR" sz="1100" err="1">
                <a:latin typeface="Roboto"/>
                <a:ea typeface="Roboto"/>
                <a:cs typeface="+mn-lt"/>
              </a:rPr>
              <a:t>Results</a:t>
            </a:r>
            <a:r>
              <a:rPr lang="es-AR" sz="1100">
                <a:latin typeface="Roboto"/>
                <a:ea typeface="Roboto"/>
                <a:cs typeface="+mn-lt"/>
              </a:rPr>
              <a:t> Q2</a:t>
            </a:r>
          </a:p>
          <a:p>
            <a:pPr>
              <a:defRPr/>
            </a:pPr>
            <a:endParaRPr lang="es-AR" sz="1100">
              <a:latin typeface="Roboto"/>
              <a:ea typeface="Roboto"/>
              <a:cs typeface="+mn-lt"/>
            </a:endParaRPr>
          </a:p>
          <a:p>
            <a:pPr>
              <a:defRPr/>
            </a:pPr>
            <a:endParaRPr lang="es-AR" sz="1100">
              <a:latin typeface="Roboto"/>
              <a:ea typeface="Roboto"/>
              <a:cs typeface="+mn-lt"/>
            </a:endParaRPr>
          </a:p>
          <a:p>
            <a:pPr marL="228600" indent="-228600">
              <a:buAutoNum type="arabicPeriod"/>
              <a:defRPr/>
            </a:pPr>
            <a:r>
              <a:rPr lang="es-AR" sz="1100">
                <a:latin typeface="Roboto"/>
                <a:ea typeface="Roboto"/>
                <a:cs typeface="+mn-lt"/>
              </a:rPr>
              <a:t>Despliegue inicial de </a:t>
            </a:r>
            <a:r>
              <a:rPr lang="es-AR" sz="1100" err="1">
                <a:latin typeface="Roboto"/>
                <a:ea typeface="Roboto"/>
                <a:cs typeface="+mn-lt"/>
              </a:rPr>
              <a:t>VNFs</a:t>
            </a:r>
            <a:r>
              <a:rPr lang="es-AR" sz="1100">
                <a:latin typeface="Roboto"/>
                <a:ea typeface="Roboto"/>
                <a:cs typeface="+mn-lt"/>
              </a:rPr>
              <a:t> en </a:t>
            </a:r>
            <a:r>
              <a:rPr lang="es-AR" sz="1100" err="1">
                <a:latin typeface="Roboto"/>
                <a:ea typeface="Roboto"/>
                <a:cs typeface="+mn-lt"/>
              </a:rPr>
              <a:t>EDCs</a:t>
            </a:r>
            <a:r>
              <a:rPr lang="es-AR" sz="1100">
                <a:latin typeface="Roboto"/>
                <a:ea typeface="Roboto"/>
                <a:cs typeface="+mn-lt"/>
              </a:rPr>
              <a:t> de GLF, HOR, SLO </a:t>
            </a:r>
            <a:r>
              <a:rPr lang="es-AR" sz="1100" b="1">
                <a:solidFill>
                  <a:schemeClr val="accent6">
                    <a:lumMod val="75000"/>
                  </a:schemeClr>
                </a:solidFill>
                <a:latin typeface="Roboto"/>
                <a:ea typeface="Roboto"/>
                <a:cs typeface="+mn-lt"/>
              </a:rPr>
              <a:t>100%</a:t>
            </a:r>
          </a:p>
          <a:p>
            <a:pPr marL="228600" indent="-228600">
              <a:buAutoNum type="arabicPeriod"/>
              <a:defRPr/>
            </a:pPr>
            <a:r>
              <a:rPr lang="es-AR" sz="1100">
                <a:latin typeface="Roboto"/>
                <a:ea typeface="Roboto"/>
                <a:cs typeface="+mn-lt"/>
              </a:rPr>
              <a:t>Despliegue de infra y virtualización de </a:t>
            </a:r>
            <a:r>
              <a:rPr lang="es-AR" sz="1100" err="1">
                <a:latin typeface="Roboto"/>
                <a:ea typeface="Roboto"/>
                <a:cs typeface="+mn-lt"/>
              </a:rPr>
              <a:t>CDCs</a:t>
            </a:r>
            <a:r>
              <a:rPr lang="es-AR" sz="1100">
                <a:latin typeface="Roboto"/>
                <a:ea typeface="Roboto"/>
                <a:cs typeface="+mn-lt"/>
              </a:rPr>
              <a:t> en GLF, HOR, SLO</a:t>
            </a:r>
            <a:r>
              <a:rPr lang="es-AR" sz="1100" b="1">
                <a:solidFill>
                  <a:schemeClr val="accent6">
                    <a:lumMod val="75000"/>
                  </a:schemeClr>
                </a:solidFill>
                <a:latin typeface="Roboto"/>
                <a:ea typeface="Roboto"/>
                <a:cs typeface="+mn-lt"/>
              </a:rPr>
              <a:t> 80%</a:t>
            </a:r>
          </a:p>
          <a:p>
            <a:pPr marL="228600" indent="-228600">
              <a:buAutoNum type="arabicPeriod"/>
              <a:defRPr/>
            </a:pPr>
            <a:r>
              <a:rPr lang="es-AR" sz="1100">
                <a:latin typeface="Roboto"/>
                <a:ea typeface="Roboto"/>
                <a:cs typeface="+mn-lt"/>
              </a:rPr>
              <a:t>Adecuar el control de cuota para </a:t>
            </a:r>
            <a:r>
              <a:rPr lang="es-AR" sz="1100" err="1">
                <a:latin typeface="Roboto"/>
                <a:ea typeface="Roboto"/>
                <a:cs typeface="+mn-lt"/>
              </a:rPr>
              <a:t>eMBB</a:t>
            </a:r>
            <a:r>
              <a:rPr lang="es-AR" sz="1100">
                <a:latin typeface="Roboto"/>
                <a:ea typeface="Roboto"/>
                <a:cs typeface="+mn-lt"/>
              </a:rPr>
              <a:t> </a:t>
            </a:r>
            <a:r>
              <a:rPr lang="es-AR" sz="1100" b="1">
                <a:solidFill>
                  <a:schemeClr val="accent6">
                    <a:lumMod val="75000"/>
                  </a:schemeClr>
                </a:solidFill>
                <a:latin typeface="Roboto"/>
                <a:ea typeface="Roboto"/>
                <a:cs typeface="+mn-lt"/>
              </a:rPr>
              <a:t>90%</a:t>
            </a:r>
          </a:p>
        </p:txBody>
      </p:sp>
      <p:sp>
        <p:nvSpPr>
          <p:cNvPr id="13" name="Rectángulo redondeado 5">
            <a:extLst>
              <a:ext uri="{FF2B5EF4-FFF2-40B4-BE49-F238E27FC236}">
                <a16:creationId xmlns:a16="http://schemas.microsoft.com/office/drawing/2014/main" id="{18BD5F3C-B9EA-7E3E-1EF5-8C1C9A21F551}"/>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
        <p:nvSpPr>
          <p:cNvPr id="10" name="Rectángulo redondeado 9">
            <a:extLst>
              <a:ext uri="{FF2B5EF4-FFF2-40B4-BE49-F238E27FC236}">
                <a16:creationId xmlns:a16="http://schemas.microsoft.com/office/drawing/2014/main" id="{B10107FC-2F0C-E2D4-A749-6AC924F679D5}"/>
              </a:ext>
            </a:extLst>
          </p:cNvPr>
          <p:cNvSpPr/>
          <p:nvPr/>
        </p:nvSpPr>
        <p:spPr>
          <a:xfrm>
            <a:off x="5130173" y="357879"/>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Estrategia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Core Móvil</a:t>
            </a:r>
          </a:p>
        </p:txBody>
      </p:sp>
    </p:spTree>
    <p:extLst>
      <p:ext uri="{BB962C8B-B14F-4D97-AF65-F5344CB8AC3E}">
        <p14:creationId xmlns:p14="http://schemas.microsoft.com/office/powerpoint/2010/main" val="1929642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A64B8B2D-2D36-6118-46C6-11E282F3B846}"/>
              </a:ext>
            </a:extLst>
          </p:cNvPr>
          <p:cNvSpPr txBox="1"/>
          <p:nvPr/>
        </p:nvSpPr>
        <p:spPr>
          <a:xfrm>
            <a:off x="188537" y="310547"/>
            <a:ext cx="5130596" cy="369332"/>
          </a:xfrm>
          <a:prstGeom prst="rect">
            <a:avLst/>
          </a:prstGeom>
          <a:noFill/>
        </p:spPr>
        <p:txBody>
          <a:bodyPr wrap="square" lIns="91440" tIns="45720" rIns="91440" bIns="45720" rtlCol="0" anchor="t">
            <a:spAutoFit/>
          </a:bodyPr>
          <a:lstStyle/>
          <a:p>
            <a:r>
              <a:rPr lang="es-AR" sz="1800" b="1">
                <a:solidFill>
                  <a:schemeClr val="bg1"/>
                </a:solidFill>
              </a:rPr>
              <a:t>Core Convergente, Activación 5G y </a:t>
            </a:r>
            <a:r>
              <a:rPr lang="es-AR" sz="1800" b="1" err="1">
                <a:solidFill>
                  <a:schemeClr val="bg1"/>
                </a:solidFill>
              </a:rPr>
              <a:t>Roadmap</a:t>
            </a:r>
            <a:endParaRPr lang="es-AR" sz="1800" b="1">
              <a:solidFill>
                <a:schemeClr val="bg1"/>
              </a:solidFill>
            </a:endParaRPr>
          </a:p>
        </p:txBody>
      </p:sp>
      <p:sp>
        <p:nvSpPr>
          <p:cNvPr id="7" name="CuadroTexto 6">
            <a:extLst>
              <a:ext uri="{FF2B5EF4-FFF2-40B4-BE49-F238E27FC236}">
                <a16:creationId xmlns:a16="http://schemas.microsoft.com/office/drawing/2014/main" id="{DBBF7E54-60E5-9F38-BD6C-5D69DE3481EC}"/>
              </a:ext>
            </a:extLst>
          </p:cNvPr>
          <p:cNvSpPr txBox="1"/>
          <p:nvPr/>
        </p:nvSpPr>
        <p:spPr>
          <a:xfrm>
            <a:off x="188536" y="980471"/>
            <a:ext cx="3212587" cy="2800767"/>
          </a:xfrm>
          <a:prstGeom prst="rect">
            <a:avLst/>
          </a:prstGeom>
          <a:noFill/>
        </p:spPr>
        <p:txBody>
          <a:bodyPr wrap="square" rtlCol="0">
            <a:spAutoFit/>
          </a:bodyPr>
          <a:lstStyle/>
          <a:p>
            <a:r>
              <a:rPr lang="es-AR" sz="1600" b="1">
                <a:solidFill>
                  <a:schemeClr val="bg1"/>
                </a:solidFill>
              </a:rPr>
              <a:t>Core Convergente y Activación 5G</a:t>
            </a:r>
          </a:p>
          <a:p>
            <a:endParaRPr lang="es-AR" sz="1600">
              <a:solidFill>
                <a:schemeClr val="bg1"/>
              </a:solidFill>
            </a:endParaRPr>
          </a:p>
          <a:p>
            <a:r>
              <a:rPr lang="es-AR" sz="1600" u="sng">
                <a:solidFill>
                  <a:schemeClr val="bg1"/>
                </a:solidFill>
              </a:rPr>
              <a:t>Estrategia</a:t>
            </a:r>
          </a:p>
          <a:p>
            <a:endParaRPr lang="es-AR" sz="1600">
              <a:solidFill>
                <a:schemeClr val="bg1"/>
              </a:solidFill>
            </a:endParaRPr>
          </a:p>
          <a:p>
            <a:pPr marL="342900" indent="-342900">
              <a:buFont typeface="+mj-lt"/>
              <a:buAutoNum type="alphaUcPeriod"/>
            </a:pPr>
            <a:r>
              <a:rPr lang="es-AR" sz="1600">
                <a:solidFill>
                  <a:srgbClr val="E1D5E7"/>
                </a:solidFill>
              </a:rPr>
              <a:t>Asegurar capacidad para red actual y lanzamiento 5G NSA en 3.5GHz</a:t>
            </a:r>
          </a:p>
          <a:p>
            <a:pPr marL="342900" indent="-342900">
              <a:buFont typeface="+mj-lt"/>
              <a:buAutoNum type="alphaUcPeriod"/>
            </a:pPr>
            <a:r>
              <a:rPr lang="es-AR" sz="1600">
                <a:solidFill>
                  <a:srgbClr val="D5E9D4"/>
                </a:solidFill>
              </a:rPr>
              <a:t>Crecer en capacidad de tráfico en AMBA, TUC y RES</a:t>
            </a:r>
          </a:p>
          <a:p>
            <a:pPr marL="342900" indent="-342900">
              <a:buFont typeface="+mj-lt"/>
              <a:buAutoNum type="alphaUcPeriod"/>
            </a:pPr>
            <a:r>
              <a:rPr lang="es-AR" sz="1600">
                <a:solidFill>
                  <a:srgbClr val="2A8A00"/>
                </a:solidFill>
              </a:rPr>
              <a:t>Homologar Core Convergente, 5GC para 5G SA y SVC</a:t>
            </a:r>
          </a:p>
        </p:txBody>
      </p:sp>
      <p:pic>
        <p:nvPicPr>
          <p:cNvPr id="1026" name="Picture 2" descr="Minimum Viable Team | Sachin Rekhi">
            <a:extLst>
              <a:ext uri="{FF2B5EF4-FFF2-40B4-BE49-F238E27FC236}">
                <a16:creationId xmlns:a16="http://schemas.microsoft.com/office/drawing/2014/main" id="{9F86F076-87F3-3AF6-760D-16DB50ED237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20849" y1="61229" x2="26641" y2="65957"/>
                        <a14:backgroundMark x1="53861" y1="46809" x2="53861" y2="46809"/>
                      </a14:backgroundRemoval>
                    </a14:imgEffect>
                  </a14:imgLayer>
                </a14:imgProps>
              </a:ext>
              <a:ext uri="{28A0092B-C50C-407E-A947-70E740481C1C}">
                <a14:useLocalDpi xmlns:a14="http://schemas.microsoft.com/office/drawing/2010/main" val="0"/>
              </a:ext>
            </a:extLst>
          </a:blip>
          <a:srcRect/>
          <a:stretch>
            <a:fillRect/>
          </a:stretch>
        </p:blipFill>
        <p:spPr bwMode="auto">
          <a:xfrm>
            <a:off x="762299" y="4482166"/>
            <a:ext cx="1929872" cy="157593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redondeado 5">
            <a:extLst>
              <a:ext uri="{FF2B5EF4-FFF2-40B4-BE49-F238E27FC236}">
                <a16:creationId xmlns:a16="http://schemas.microsoft.com/office/drawing/2014/main" id="{F203E480-EA0D-464A-77A3-0622F5D56362}"/>
              </a:ext>
            </a:extLst>
          </p:cNvPr>
          <p:cNvSpPr/>
          <p:nvPr/>
        </p:nvSpPr>
        <p:spPr>
          <a:xfrm>
            <a:off x="325616" y="6178732"/>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
        <p:nvSpPr>
          <p:cNvPr id="3" name="Rectángulo redondeado 5">
            <a:extLst>
              <a:ext uri="{FF2B5EF4-FFF2-40B4-BE49-F238E27FC236}">
                <a16:creationId xmlns:a16="http://schemas.microsoft.com/office/drawing/2014/main" id="{A5D8281B-C7EB-4F57-1684-D747784FE54C}"/>
              </a:ext>
            </a:extLst>
          </p:cNvPr>
          <p:cNvSpPr/>
          <p:nvPr/>
        </p:nvSpPr>
        <p:spPr>
          <a:xfrm>
            <a:off x="325616" y="4231152"/>
            <a:ext cx="1073740" cy="20996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PCS</a:t>
            </a:r>
          </a:p>
        </p:txBody>
      </p:sp>
      <p:sp>
        <p:nvSpPr>
          <p:cNvPr id="5" name="Rectángulo redondeado 5">
            <a:extLst>
              <a:ext uri="{FF2B5EF4-FFF2-40B4-BE49-F238E27FC236}">
                <a16:creationId xmlns:a16="http://schemas.microsoft.com/office/drawing/2014/main" id="{F593DF56-26FE-CD88-9687-2DA3B609F6F0}"/>
              </a:ext>
            </a:extLst>
          </p:cNvPr>
          <p:cNvSpPr/>
          <p:nvPr/>
        </p:nvSpPr>
        <p:spPr>
          <a:xfrm>
            <a:off x="1938082" y="4231151"/>
            <a:ext cx="1073740" cy="209963"/>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Plataforma TX</a:t>
            </a:r>
          </a:p>
        </p:txBody>
      </p:sp>
      <p:sp>
        <p:nvSpPr>
          <p:cNvPr id="8" name="Rectángulo redondeado 5">
            <a:extLst>
              <a:ext uri="{FF2B5EF4-FFF2-40B4-BE49-F238E27FC236}">
                <a16:creationId xmlns:a16="http://schemas.microsoft.com/office/drawing/2014/main" id="{CC2BBDF1-6AEC-7A1A-2A18-2ED5CD9D8EE2}"/>
              </a:ext>
            </a:extLst>
          </p:cNvPr>
          <p:cNvSpPr/>
          <p:nvPr/>
        </p:nvSpPr>
        <p:spPr>
          <a:xfrm>
            <a:off x="1938082" y="6181635"/>
            <a:ext cx="1073740" cy="209963"/>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Edificios</a:t>
            </a:r>
          </a:p>
        </p:txBody>
      </p:sp>
      <p:sp>
        <p:nvSpPr>
          <p:cNvPr id="9" name="Rectángulo redondeado 5">
            <a:extLst>
              <a:ext uri="{FF2B5EF4-FFF2-40B4-BE49-F238E27FC236}">
                <a16:creationId xmlns:a16="http://schemas.microsoft.com/office/drawing/2014/main" id="{4C3072F4-CE0F-9004-3F29-ABC472E39E09}"/>
              </a:ext>
            </a:extLst>
          </p:cNvPr>
          <p:cNvSpPr/>
          <p:nvPr/>
        </p:nvSpPr>
        <p:spPr>
          <a:xfrm>
            <a:off x="1131946" y="3895811"/>
            <a:ext cx="1073740" cy="209963"/>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err="1"/>
              <a:t>Plat</a:t>
            </a:r>
            <a:r>
              <a:rPr lang="es-AR" sz="1000"/>
              <a:t>. Acceso</a:t>
            </a:r>
          </a:p>
        </p:txBody>
      </p:sp>
      <p:pic>
        <p:nvPicPr>
          <p:cNvPr id="10" name="Imagen 9">
            <a:extLst>
              <a:ext uri="{FF2B5EF4-FFF2-40B4-BE49-F238E27FC236}">
                <a16:creationId xmlns:a16="http://schemas.microsoft.com/office/drawing/2014/main" id="{1D25EE6A-C357-B5AB-9619-CAC535044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7627" y="72251"/>
            <a:ext cx="8315836" cy="6713497"/>
          </a:xfrm>
          <a:prstGeom prst="rect">
            <a:avLst/>
          </a:prstGeom>
        </p:spPr>
      </p:pic>
      <p:pic>
        <p:nvPicPr>
          <p:cNvPr id="11" name="Imagen 10">
            <a:extLst>
              <a:ext uri="{FF2B5EF4-FFF2-40B4-BE49-F238E27FC236}">
                <a16:creationId xmlns:a16="http://schemas.microsoft.com/office/drawing/2014/main" id="{08165401-4FD3-1BDB-60BD-A54B9688D979}"/>
              </a:ext>
            </a:extLst>
          </p:cNvPr>
          <p:cNvPicPr>
            <a:picLocks noChangeAspect="1"/>
          </p:cNvPicPr>
          <p:nvPr/>
        </p:nvPicPr>
        <p:blipFill>
          <a:blip r:embed="rId6"/>
          <a:stretch>
            <a:fillRect/>
          </a:stretch>
        </p:blipFill>
        <p:spPr>
          <a:xfrm>
            <a:off x="7707086" y="1144785"/>
            <a:ext cx="1999985" cy="803757"/>
          </a:xfrm>
          <a:prstGeom prst="rect">
            <a:avLst/>
          </a:prstGeom>
        </p:spPr>
      </p:pic>
      <p:sp>
        <p:nvSpPr>
          <p:cNvPr id="12" name="Rectángulo redondeado 5">
            <a:extLst>
              <a:ext uri="{FF2B5EF4-FFF2-40B4-BE49-F238E27FC236}">
                <a16:creationId xmlns:a16="http://schemas.microsoft.com/office/drawing/2014/main" id="{9183A5A5-BD11-AFA2-0DA7-C8DA84543D6C}"/>
              </a:ext>
            </a:extLst>
          </p:cNvPr>
          <p:cNvSpPr/>
          <p:nvPr/>
        </p:nvSpPr>
        <p:spPr>
          <a:xfrm>
            <a:off x="2383386" y="5800002"/>
            <a:ext cx="1073740" cy="20996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Ciberseguridad</a:t>
            </a:r>
          </a:p>
        </p:txBody>
      </p:sp>
      <p:sp>
        <p:nvSpPr>
          <p:cNvPr id="13" name="Rectángulo redondeado 5">
            <a:extLst>
              <a:ext uri="{FF2B5EF4-FFF2-40B4-BE49-F238E27FC236}">
                <a16:creationId xmlns:a16="http://schemas.microsoft.com/office/drawing/2014/main" id="{8ADDD862-23B4-FC27-6230-BF6440A99219}"/>
              </a:ext>
            </a:extLst>
          </p:cNvPr>
          <p:cNvSpPr/>
          <p:nvPr/>
        </p:nvSpPr>
        <p:spPr>
          <a:xfrm>
            <a:off x="88749" y="5805461"/>
            <a:ext cx="1073740" cy="209963"/>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Tasación</a:t>
            </a:r>
          </a:p>
        </p:txBody>
      </p:sp>
      <p:sp>
        <p:nvSpPr>
          <p:cNvPr id="14" name="Rectángulo redondeado 5">
            <a:extLst>
              <a:ext uri="{FF2B5EF4-FFF2-40B4-BE49-F238E27FC236}">
                <a16:creationId xmlns:a16="http://schemas.microsoft.com/office/drawing/2014/main" id="{F05801E3-78CD-8607-2E2F-7D15FD9B6020}"/>
              </a:ext>
            </a:extLst>
          </p:cNvPr>
          <p:cNvSpPr/>
          <p:nvPr/>
        </p:nvSpPr>
        <p:spPr>
          <a:xfrm>
            <a:off x="1131946" y="6509323"/>
            <a:ext cx="1073740" cy="209963"/>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a:t>Domino Negocio</a:t>
            </a:r>
          </a:p>
        </p:txBody>
      </p:sp>
      <p:sp>
        <p:nvSpPr>
          <p:cNvPr id="15" name="Rectángulo redondeado 14">
            <a:extLst>
              <a:ext uri="{FF2B5EF4-FFF2-40B4-BE49-F238E27FC236}">
                <a16:creationId xmlns:a16="http://schemas.microsoft.com/office/drawing/2014/main" id="{9C93F92E-8FCA-2BC9-8BB4-4EBCB1DD5D13}"/>
              </a:ext>
            </a:extLst>
          </p:cNvPr>
          <p:cNvSpPr/>
          <p:nvPr/>
        </p:nvSpPr>
        <p:spPr>
          <a:xfrm>
            <a:off x="4284353" y="746952"/>
            <a:ext cx="1197421" cy="342445"/>
          </a:xfrm>
          <a:prstGeom prst="roundRect">
            <a:avLst>
              <a:gd name="adj" fmla="val 3237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000" b="1">
                <a:solidFill>
                  <a:schemeClr val="tx1"/>
                </a:solidFill>
              </a:rPr>
              <a:t>Estrategia</a:t>
            </a:r>
          </a:p>
          <a:p>
            <a:pPr algn="ctr"/>
            <a:r>
              <a:rPr lang="es-AR" sz="1000" b="1">
                <a:solidFill>
                  <a:schemeClr val="tx1"/>
                </a:solidFill>
              </a:rPr>
              <a:t>Core Móvil</a:t>
            </a:r>
          </a:p>
        </p:txBody>
      </p:sp>
    </p:spTree>
    <p:extLst>
      <p:ext uri="{BB962C8B-B14F-4D97-AF65-F5344CB8AC3E}">
        <p14:creationId xmlns:p14="http://schemas.microsoft.com/office/powerpoint/2010/main" val="3142102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Exposición de Servicios</a:t>
            </a:r>
            <a:endParaRPr lang="es-AR" sz="4800">
              <a:cs typeface="Calibri Light"/>
            </a:endParaRPr>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050" b="1" i="0" u="none" strike="noStrike" kern="1200" cap="none" spc="0" normalizeH="0" baseline="0" noProof="0">
                <a:ln>
                  <a:noFill/>
                </a:ln>
                <a:solidFill>
                  <a:prstClr val="white"/>
                </a:solidFill>
                <a:effectLst/>
                <a:uLnTx/>
                <a:uFillTx/>
                <a:latin typeface="Roboto"/>
                <a:ea typeface="Roboto"/>
                <a:cs typeface="+mn-cs"/>
              </a:rPr>
              <a:t>Expone: Claudio Alí Santoro / Juan Carlos Goncalves</a:t>
            </a:r>
            <a:endParaRPr kumimoji="0" lang="es-AR" sz="105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050" b="1" i="0" u="none" strike="noStrike" kern="1200" cap="none" spc="0" normalizeH="0" baseline="0" noProof="0">
                <a:ln>
                  <a:noFill/>
                </a:ln>
                <a:solidFill>
                  <a:prstClr val="white"/>
                </a:solidFill>
                <a:effectLst/>
                <a:uLnTx/>
                <a:uFillTx/>
                <a:latin typeface="Roboto"/>
                <a:ea typeface="Roboto"/>
                <a:cs typeface="+mn-cs"/>
              </a:rPr>
              <a:t>Responde en el chat: Claudio Alí Santoro / Juan Carlos Goncalves</a:t>
            </a:r>
          </a:p>
        </p:txBody>
      </p:sp>
      <p:sp>
        <p:nvSpPr>
          <p:cNvPr id="4" name="Rectángulo redondeado 5">
            <a:extLst>
              <a:ext uri="{FF2B5EF4-FFF2-40B4-BE49-F238E27FC236}">
                <a16:creationId xmlns:a16="http://schemas.microsoft.com/office/drawing/2014/main" id="{A199DB46-0F82-A223-A126-378725AE6959}"/>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3600231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406265"/>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Exposición de Servicios</a:t>
            </a: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225406" y="753929"/>
            <a:ext cx="6313617" cy="34470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Áreas involucradas</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TRS Servicio Móvil</a:t>
            </a: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Lograr presentar la red como </a:t>
            </a:r>
            <a:r>
              <a:rPr kumimoji="0" lang="es-AR" sz="1200" b="0" i="0" u="none" strike="noStrike" kern="1200" cap="none" spc="0" normalizeH="0" baseline="0" noProof="0" err="1">
                <a:ln>
                  <a:noFill/>
                </a:ln>
                <a:solidFill>
                  <a:prstClr val="white"/>
                </a:solidFill>
                <a:effectLst/>
                <a:uLnTx/>
                <a:uFillTx/>
                <a:latin typeface="Calibri" panose="020F0502020204030204"/>
                <a:ea typeface="+mn-lt"/>
                <a:cs typeface="Calibri" panose="020F0502020204030204"/>
              </a:rPr>
              <a:t>NaaS</a:t>
            </a: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 (Network-As-A-</a:t>
            </a:r>
            <a:r>
              <a:rPr kumimoji="0" lang="es-AR" sz="1200" b="0" i="0" u="none" strike="noStrike" kern="1200" cap="none" spc="0" normalizeH="0" baseline="0" noProof="0" err="1">
                <a:ln>
                  <a:noFill/>
                </a:ln>
                <a:solidFill>
                  <a:prstClr val="white"/>
                </a:solidFill>
                <a:effectLst/>
                <a:uLnTx/>
                <a:uFillTx/>
                <a:latin typeface="Calibri" panose="020F0502020204030204"/>
                <a:ea typeface="+mn-lt"/>
                <a:cs typeface="Calibri" panose="020F0502020204030204"/>
              </a:rPr>
              <a:t>Service</a:t>
            </a: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 con el objetivo de lograr nuevos negocios en la compañía.</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La exposición de servicios en forma estandarizada agiliza la generación de nuevos servicios, con nuevos actores no incumbentes en el negocio de las </a:t>
            </a:r>
            <a:r>
              <a:rPr kumimoji="0" lang="es-AR" sz="1200" b="0" i="0" u="none" strike="noStrike" kern="1200" cap="none" spc="0" normalizeH="0" baseline="0" noProof="0" err="1">
                <a:ln>
                  <a:noFill/>
                </a:ln>
                <a:solidFill>
                  <a:prstClr val="white"/>
                </a:solidFill>
                <a:effectLst/>
                <a:uLnTx/>
                <a:uFillTx/>
                <a:latin typeface="Calibri" panose="020F0502020204030204"/>
                <a:ea typeface="+mn-lt"/>
                <a:cs typeface="Calibri" panose="020F0502020204030204"/>
              </a:rPr>
              <a:t>Telcos</a:t>
            </a: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En el marco del 3GPP, el NEF es la función de red de 5G SA encargada de exponer de forma segura los servicios de red a terceros.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AR" sz="12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650682"/>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530333" y="4969532"/>
            <a:ext cx="540000" cy="545400"/>
          </a:xfrm>
          <a:prstGeom prst="rect">
            <a:avLst/>
          </a:prstGeom>
          <a:noFill/>
        </p:spPr>
      </p:pic>
      <p:pic>
        <p:nvPicPr>
          <p:cNvPr id="8" name="Imagen 8">
            <a:extLst>
              <a:ext uri="{FF2B5EF4-FFF2-40B4-BE49-F238E27FC236}">
                <a16:creationId xmlns:a16="http://schemas.microsoft.com/office/drawing/2014/main" id="{7BFE7E69-0768-AF16-798A-F947F072A9EE}"/>
              </a:ext>
            </a:extLst>
          </p:cNvPr>
          <p:cNvPicPr>
            <a:picLocks noChangeAspect="1"/>
          </p:cNvPicPr>
          <p:nvPr/>
        </p:nvPicPr>
        <p:blipFill rotWithShape="1">
          <a:blip r:embed="rId4"/>
          <a:srcRect t="11216"/>
          <a:stretch/>
        </p:blipFill>
        <p:spPr>
          <a:xfrm>
            <a:off x="281586" y="5068832"/>
            <a:ext cx="540000" cy="568635"/>
          </a:xfrm>
          <a:prstGeom prst="rect">
            <a:avLst/>
          </a:prstGeom>
        </p:spPr>
      </p:pic>
      <p:pic>
        <p:nvPicPr>
          <p:cNvPr id="18" name="Imagen 10">
            <a:extLst>
              <a:ext uri="{FF2B5EF4-FFF2-40B4-BE49-F238E27FC236}">
                <a16:creationId xmlns:a16="http://schemas.microsoft.com/office/drawing/2014/main" id="{40517B00-C55A-C353-0AF7-A33E5B37F49C}"/>
              </a:ext>
            </a:extLst>
          </p:cNvPr>
          <p:cNvPicPr>
            <a:picLocks noChangeAspect="1"/>
          </p:cNvPicPr>
          <p:nvPr/>
        </p:nvPicPr>
        <p:blipFill rotWithShape="1">
          <a:blip r:embed="rId5"/>
          <a:srcRect t="4631" b="11123"/>
          <a:stretch/>
        </p:blipFill>
        <p:spPr>
          <a:xfrm>
            <a:off x="281586" y="6045139"/>
            <a:ext cx="540000" cy="502314"/>
          </a:xfrm>
          <a:prstGeom prst="rect">
            <a:avLst/>
          </a:prstGeom>
        </p:spPr>
      </p:pic>
      <p:sp>
        <p:nvSpPr>
          <p:cNvPr id="20" name="TextBox 17">
            <a:extLst>
              <a:ext uri="{FF2B5EF4-FFF2-40B4-BE49-F238E27FC236}">
                <a16:creationId xmlns:a16="http://schemas.microsoft.com/office/drawing/2014/main" id="{5116B7D4-0496-9F92-FA35-F413216FBAB5}"/>
              </a:ext>
            </a:extLst>
          </p:cNvPr>
          <p:cNvSpPr txBox="1"/>
          <p:nvPr/>
        </p:nvSpPr>
        <p:spPr>
          <a:xfrm>
            <a:off x="821587" y="5032509"/>
            <a:ext cx="2880402" cy="156966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Enabler Tecnológico/Nuevo Servicio</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Transformación Tecnológica y Cultural</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Si</a:t>
            </a:r>
            <a:endParaRPr kumimoji="0" lang="es-AR" sz="1100" b="0" i="0" u="none" strike="noStrike" kern="1200" cap="none" spc="0" normalizeH="0" baseline="0" noProof="0">
              <a:ln>
                <a:noFill/>
              </a:ln>
              <a:solidFill>
                <a:prstClr val="white"/>
              </a:solidFill>
              <a:effectLst/>
              <a:uLnTx/>
              <a:uFillTx/>
              <a:latin typeface="Roboto"/>
              <a:ea typeface="Roboto"/>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45586DDC-5326-1CA9-46A5-F74FCDE9031D}"/>
              </a:ext>
            </a:extLst>
          </p:cNvPr>
          <p:cNvPicPr>
            <a:picLocks noChangeAspect="1"/>
          </p:cNvPicPr>
          <p:nvPr/>
        </p:nvPicPr>
        <p:blipFill>
          <a:blip r:embed="rId6"/>
          <a:stretch>
            <a:fillRect/>
          </a:stretch>
        </p:blipFill>
        <p:spPr>
          <a:xfrm>
            <a:off x="3775863" y="5032509"/>
            <a:ext cx="591893" cy="496800"/>
          </a:xfrm>
          <a:prstGeom prst="rect">
            <a:avLst/>
          </a:prstGeom>
        </p:spPr>
      </p:pic>
      <p:pic>
        <p:nvPicPr>
          <p:cNvPr id="24" name="Imagen 23">
            <a:extLst>
              <a:ext uri="{FF2B5EF4-FFF2-40B4-BE49-F238E27FC236}">
                <a16:creationId xmlns:a16="http://schemas.microsoft.com/office/drawing/2014/main" id="{FE96BE9E-5DE8-4344-256A-1D7845F401B3}"/>
              </a:ext>
            </a:extLst>
          </p:cNvPr>
          <p:cNvPicPr>
            <a:picLocks noChangeAspect="1"/>
          </p:cNvPicPr>
          <p:nvPr/>
        </p:nvPicPr>
        <p:blipFill>
          <a:blip r:embed="rId7"/>
          <a:stretch>
            <a:fillRect/>
          </a:stretch>
        </p:blipFill>
        <p:spPr>
          <a:xfrm>
            <a:off x="3775863" y="6022618"/>
            <a:ext cx="591893" cy="488070"/>
          </a:xfrm>
          <a:prstGeom prst="rect">
            <a:avLst/>
          </a:prstGeom>
        </p:spPr>
      </p:pic>
      <p:sp>
        <p:nvSpPr>
          <p:cNvPr id="26" name="TextBox 20">
            <a:extLst>
              <a:ext uri="{FF2B5EF4-FFF2-40B4-BE49-F238E27FC236}">
                <a16:creationId xmlns:a16="http://schemas.microsoft.com/office/drawing/2014/main" id="{5BA82B18-054F-B9F0-7222-E328A40F1639}"/>
              </a:ext>
            </a:extLst>
          </p:cNvPr>
          <p:cNvSpPr txBox="1"/>
          <p:nvPr/>
        </p:nvSpPr>
        <p:spPr>
          <a:xfrm>
            <a:off x="4431758" y="4993967"/>
            <a:ext cx="2973876"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Reducción Opex/Capex</a:t>
            </a:r>
            <a:r>
              <a:rPr kumimoji="0" lang="es-AR" sz="11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 </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No.</a:t>
            </a:r>
            <a:endParaRPr kumimoji="0" lang="es-AR" sz="1000" b="0" i="0" u="none" strike="noStrike" kern="1200" cap="none" spc="0" normalizeH="0" baseline="0" noProof="0">
              <a:ln>
                <a:noFill/>
              </a:ln>
              <a:solidFill>
                <a:prstClr val="white"/>
              </a:solidFill>
              <a:effectLst/>
              <a:uLnTx/>
              <a:uFillTx/>
              <a:latin typeface="Roboto"/>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Eficiencia operativa/Aumento de capacidad de una Plataforma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mn-cs"/>
              </a:rPr>
              <a:t>No</a:t>
            </a:r>
            <a:endParaRPr kumimoji="0" lang="es-AR" sz="1100" b="0" i="0" u="none" strike="noStrike" kern="1200" cap="none" spc="0" normalizeH="0" baseline="0" noProof="0">
              <a:ln>
                <a:noFill/>
              </a:ln>
              <a:solidFill>
                <a:prstClr val="white"/>
              </a:solidFill>
              <a:effectLst/>
              <a:uLnTx/>
              <a:uFillTx/>
              <a:latin typeface="Roboto"/>
              <a:ea typeface="Roboto"/>
              <a:cs typeface="Roboto"/>
            </a:endParaRPr>
          </a:p>
        </p:txBody>
      </p:sp>
      <p:sp>
        <p:nvSpPr>
          <p:cNvPr id="11" name="Rectángulo redondeado 5">
            <a:extLst>
              <a:ext uri="{FF2B5EF4-FFF2-40B4-BE49-F238E27FC236}">
                <a16:creationId xmlns:a16="http://schemas.microsoft.com/office/drawing/2014/main" id="{DD36F4A2-15B5-122C-B81F-932E085EF779}"/>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pic>
        <p:nvPicPr>
          <p:cNvPr id="12" name="Imagen 11">
            <a:extLst>
              <a:ext uri="{FF2B5EF4-FFF2-40B4-BE49-F238E27FC236}">
                <a16:creationId xmlns:a16="http://schemas.microsoft.com/office/drawing/2014/main" id="{C84F8FEA-6377-445B-1526-CF3A6A82DCEB}"/>
              </a:ext>
            </a:extLst>
          </p:cNvPr>
          <p:cNvPicPr>
            <a:picLocks noChangeAspect="1"/>
          </p:cNvPicPr>
          <p:nvPr/>
        </p:nvPicPr>
        <p:blipFill>
          <a:blip r:embed="rId8"/>
          <a:stretch>
            <a:fillRect/>
          </a:stretch>
        </p:blipFill>
        <p:spPr>
          <a:xfrm>
            <a:off x="6539023" y="690780"/>
            <a:ext cx="5266255" cy="3063240"/>
          </a:xfrm>
          <a:prstGeom prst="rect">
            <a:avLst/>
          </a:prstGeom>
        </p:spPr>
      </p:pic>
      <p:sp>
        <p:nvSpPr>
          <p:cNvPr id="5" name="TextBox 4">
            <a:extLst>
              <a:ext uri="{FF2B5EF4-FFF2-40B4-BE49-F238E27FC236}">
                <a16:creationId xmlns:a16="http://schemas.microsoft.com/office/drawing/2014/main" id="{3CA98CF8-5E5A-1A71-3456-F949BE93DC43}"/>
              </a:ext>
            </a:extLst>
          </p:cNvPr>
          <p:cNvSpPr txBox="1"/>
          <p:nvPr/>
        </p:nvSpPr>
        <p:spPr>
          <a:xfrm>
            <a:off x="8061198" y="5032509"/>
            <a:ext cx="352388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1100" b="1">
                <a:latin typeface="Roboto"/>
                <a:ea typeface="Roboto"/>
                <a:cs typeface="+mn-lt"/>
              </a:rPr>
              <a:t>Q2</a:t>
            </a:r>
            <a:r>
              <a:rPr lang="es-AR" sz="1100">
                <a:latin typeface="Roboto"/>
                <a:ea typeface="Roboto"/>
                <a:cs typeface="+mn-lt"/>
              </a:rPr>
              <a:t>:</a:t>
            </a:r>
          </a:p>
          <a:p>
            <a:pPr marL="171450" indent="-171450">
              <a:buFont typeface="Arial" panose="020B0604020202020204" pitchFamily="34" charset="0"/>
              <a:buChar char="•"/>
              <a:defRPr/>
            </a:pPr>
            <a:r>
              <a:rPr lang="es-AR" sz="1100">
                <a:latin typeface="Roboto"/>
                <a:ea typeface="Roboto"/>
                <a:cs typeface="+mn-lt"/>
              </a:rPr>
              <a:t>Demo a las Plataformas </a:t>
            </a:r>
          </a:p>
          <a:p>
            <a:pPr marL="171450" indent="-171450">
              <a:buFont typeface="Arial" panose="020B0604020202020204" pitchFamily="34" charset="0"/>
              <a:buChar char="•"/>
              <a:defRPr/>
            </a:pPr>
            <a:endParaRPr lang="es-AR" sz="1100">
              <a:latin typeface="Roboto"/>
              <a:ea typeface="Roboto"/>
              <a:cs typeface="+mn-lt"/>
            </a:endParaRPr>
          </a:p>
          <a:p>
            <a:pPr marL="171450" indent="-171450">
              <a:buFont typeface="Arial" panose="020B0604020202020204" pitchFamily="34" charset="0"/>
              <a:buChar char="•"/>
              <a:defRPr/>
            </a:pPr>
            <a:r>
              <a:rPr lang="es-ES" sz="1100">
                <a:latin typeface="Roboto"/>
                <a:ea typeface="Roboto"/>
                <a:cs typeface="+mn-lt"/>
              </a:rPr>
              <a:t>Participación en célula de Open Gateway</a:t>
            </a:r>
          </a:p>
          <a:p>
            <a:pPr marL="628650" lvl="1" indent="-171450">
              <a:buFont typeface="Courier New" panose="02070309020205020404" pitchFamily="49" charset="0"/>
              <a:buChar char="o"/>
              <a:defRPr/>
            </a:pPr>
            <a:r>
              <a:rPr lang="es-ES" sz="1100">
                <a:latin typeface="Roboto"/>
                <a:ea typeface="Roboto"/>
                <a:cs typeface="+mn-lt"/>
              </a:rPr>
              <a:t>API SIM Swap basada en información de aprovisionamiento</a:t>
            </a:r>
          </a:p>
          <a:p>
            <a:pPr marL="628650" lvl="1" indent="-171450">
              <a:buFont typeface="Courier New" panose="02070309020205020404" pitchFamily="49" charset="0"/>
              <a:buChar char="o"/>
              <a:defRPr/>
            </a:pPr>
            <a:r>
              <a:rPr lang="es-ES" sz="1100">
                <a:latin typeface="Roboto"/>
                <a:ea typeface="Roboto"/>
                <a:cs typeface="+mn-lt"/>
              </a:rPr>
              <a:t>Propuesta de nueva API a presentar en GSMA Open GW</a:t>
            </a:r>
            <a:endParaRPr lang="es-AR" sz="1100">
              <a:latin typeface="Roboto"/>
              <a:ea typeface="Roboto"/>
              <a:cs typeface="+mn-lt"/>
            </a:endParaRPr>
          </a:p>
        </p:txBody>
      </p:sp>
      <p:pic>
        <p:nvPicPr>
          <p:cNvPr id="9" name="Picture 2">
            <a:extLst>
              <a:ext uri="{FF2B5EF4-FFF2-40B4-BE49-F238E27FC236}">
                <a16:creationId xmlns:a16="http://schemas.microsoft.com/office/drawing/2014/main" id="{57452D68-F665-36E8-B9C2-45C728DC3B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85080" y="5122471"/>
            <a:ext cx="512703" cy="42795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descr="Imagen que contiene béisbol, objeto, murciélago, jugador&#10;&#10;Descripción generada automáticamente">
            <a:extLst>
              <a:ext uri="{FF2B5EF4-FFF2-40B4-BE49-F238E27FC236}">
                <a16:creationId xmlns:a16="http://schemas.microsoft.com/office/drawing/2014/main" id="{59AF1510-3FB2-6160-DB23-B42169835031}"/>
              </a:ext>
            </a:extLst>
          </p:cNvPr>
          <p:cNvPicPr>
            <a:picLocks noChangeAspect="1"/>
          </p:cNvPicPr>
          <p:nvPr/>
        </p:nvPicPr>
        <p:blipFill>
          <a:blip r:embed="rId10"/>
          <a:stretch>
            <a:fillRect/>
          </a:stretch>
        </p:blipFill>
        <p:spPr>
          <a:xfrm>
            <a:off x="11585080" y="5764806"/>
            <a:ext cx="422724" cy="422724"/>
          </a:xfrm>
          <a:prstGeom prst="rect">
            <a:avLst/>
          </a:prstGeom>
        </p:spPr>
      </p:pic>
      <p:sp>
        <p:nvSpPr>
          <p:cNvPr id="10" name="Rectángulo redondeado 9">
            <a:extLst>
              <a:ext uri="{FF2B5EF4-FFF2-40B4-BE49-F238E27FC236}">
                <a16:creationId xmlns:a16="http://schemas.microsoft.com/office/drawing/2014/main" id="{9ACC4256-2DB5-8F40-B086-E8A8111DE8D6}"/>
              </a:ext>
            </a:extLst>
          </p:cNvPr>
          <p:cNvSpPr/>
          <p:nvPr/>
        </p:nvSpPr>
        <p:spPr>
          <a:xfrm>
            <a:off x="3833047" y="323990"/>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APIs</a:t>
            </a: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 Red y Servicios</a:t>
            </a:r>
          </a:p>
        </p:txBody>
      </p:sp>
    </p:spTree>
    <p:extLst>
      <p:ext uri="{BB962C8B-B14F-4D97-AF65-F5344CB8AC3E}">
        <p14:creationId xmlns:p14="http://schemas.microsoft.com/office/powerpoint/2010/main" val="424465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CuadroTexto 35">
            <a:extLst>
              <a:ext uri="{FF2B5EF4-FFF2-40B4-BE49-F238E27FC236}">
                <a16:creationId xmlns:a16="http://schemas.microsoft.com/office/drawing/2014/main" id="{244070CB-1CAF-C51D-B46F-6195713D28FF}"/>
              </a:ext>
            </a:extLst>
          </p:cNvPr>
          <p:cNvSpPr txBox="1"/>
          <p:nvPr/>
        </p:nvSpPr>
        <p:spPr>
          <a:xfrm>
            <a:off x="193794" y="760416"/>
            <a:ext cx="8220227" cy="2488077"/>
          </a:xfrm>
          <a:prstGeom prst="rect">
            <a:avLst/>
          </a:prstGeom>
        </p:spPr>
        <p:txBody>
          <a:bodyPr vert="horz" lIns="91440" tIns="45720" rIns="91440" bIns="45720" rtlCol="0" anchor="ctr">
            <a:noAutofit/>
          </a:bodyPr>
          <a:lstStyle/>
          <a:p>
            <a:pPr marL="228600" indent="-228600">
              <a:spcBef>
                <a:spcPct val="0"/>
              </a:spcBef>
              <a:buFont typeface="Arial" panose="020B0604020202020204" pitchFamily="34" charset="0"/>
              <a:buChar char="•"/>
            </a:pPr>
            <a:r>
              <a:rPr lang="en-US" sz="1600">
                <a:latin typeface="Calibri"/>
                <a:ea typeface="Roboto"/>
                <a:cs typeface="Times New Roman"/>
              </a:rPr>
              <a:t>GSMA Open Gateway / CAMARA es un </a:t>
            </a:r>
            <a:r>
              <a:rPr lang="en-US" sz="1600" err="1">
                <a:latin typeface="Calibri"/>
                <a:ea typeface="Roboto"/>
                <a:cs typeface="Times New Roman"/>
              </a:rPr>
              <a:t>proyecto</a:t>
            </a:r>
            <a:r>
              <a:rPr lang="en-US" sz="1600">
                <a:latin typeface="Calibri"/>
                <a:ea typeface="Roboto"/>
                <a:cs typeface="Times New Roman"/>
              </a:rPr>
              <a:t> de </a:t>
            </a:r>
            <a:r>
              <a:rPr lang="en-US" sz="1600" err="1">
                <a:latin typeface="Calibri"/>
                <a:ea typeface="Roboto"/>
                <a:cs typeface="Times New Roman"/>
              </a:rPr>
              <a:t>código</a:t>
            </a:r>
            <a:r>
              <a:rPr lang="en-US" sz="1600">
                <a:latin typeface="Calibri"/>
                <a:ea typeface="Roboto"/>
                <a:cs typeface="Times New Roman"/>
              </a:rPr>
              <a:t> </a:t>
            </a:r>
            <a:r>
              <a:rPr lang="en-US" sz="1600" err="1">
                <a:latin typeface="Calibri"/>
                <a:ea typeface="Roboto"/>
                <a:cs typeface="Times New Roman"/>
              </a:rPr>
              <a:t>abierto</a:t>
            </a:r>
            <a:r>
              <a:rPr lang="en-US" sz="1600">
                <a:latin typeface="Calibri"/>
                <a:ea typeface="Roboto"/>
                <a:cs typeface="Times New Roman"/>
              </a:rPr>
              <a:t> de Linux </a:t>
            </a:r>
            <a:r>
              <a:rPr lang="en-US" sz="1600" err="1">
                <a:latin typeface="Calibri"/>
                <a:ea typeface="Roboto"/>
                <a:cs typeface="Times New Roman"/>
              </a:rPr>
              <a:t>Fundation</a:t>
            </a:r>
            <a:r>
              <a:rPr lang="en-US" sz="1600">
                <a:latin typeface="Calibri"/>
                <a:ea typeface="Roboto"/>
                <a:cs typeface="Times New Roman"/>
              </a:rPr>
              <a:t> para </a:t>
            </a:r>
            <a:r>
              <a:rPr lang="en-US" sz="1600" err="1">
                <a:latin typeface="Calibri"/>
                <a:ea typeface="Roboto"/>
                <a:cs typeface="Times New Roman"/>
              </a:rPr>
              <a:t>definir</a:t>
            </a:r>
            <a:r>
              <a:rPr lang="en-US" sz="1600">
                <a:latin typeface="Calibri"/>
                <a:ea typeface="Roboto"/>
                <a:cs typeface="Times New Roman"/>
              </a:rPr>
              <a:t>, </a:t>
            </a:r>
            <a:r>
              <a:rPr lang="en-US" sz="1600" err="1">
                <a:latin typeface="Calibri"/>
                <a:ea typeface="Roboto"/>
                <a:cs typeface="Times New Roman"/>
              </a:rPr>
              <a:t>desarrollar</a:t>
            </a:r>
            <a:r>
              <a:rPr lang="en-US" sz="1600">
                <a:latin typeface="Calibri"/>
                <a:ea typeface="Roboto"/>
                <a:cs typeface="Times New Roman"/>
              </a:rPr>
              <a:t> y </a:t>
            </a:r>
            <a:r>
              <a:rPr lang="en-US" sz="1600" err="1">
                <a:latin typeface="Calibri"/>
                <a:ea typeface="Roboto"/>
                <a:cs typeface="Times New Roman"/>
              </a:rPr>
              <a:t>probar</a:t>
            </a:r>
            <a:r>
              <a:rPr lang="en-US" sz="1600">
                <a:latin typeface="Calibri"/>
                <a:ea typeface="Roboto"/>
                <a:cs typeface="Times New Roman"/>
              </a:rPr>
              <a:t> las APIs que </a:t>
            </a:r>
            <a:r>
              <a:rPr lang="en-US" sz="1600" err="1">
                <a:latin typeface="Calibri"/>
                <a:ea typeface="Roboto"/>
                <a:cs typeface="Times New Roman"/>
              </a:rPr>
              <a:t>abstraen</a:t>
            </a:r>
            <a:r>
              <a:rPr lang="en-US" sz="1600">
                <a:latin typeface="Calibri"/>
                <a:ea typeface="Roboto"/>
                <a:cs typeface="Times New Roman"/>
              </a:rPr>
              <a:t> </a:t>
            </a:r>
            <a:r>
              <a:rPr lang="en-US" sz="1600" err="1">
                <a:latin typeface="Calibri"/>
                <a:ea typeface="Roboto"/>
                <a:cs typeface="Times New Roman"/>
              </a:rPr>
              <a:t>los</a:t>
            </a:r>
            <a:r>
              <a:rPr lang="en-US" sz="1600">
                <a:latin typeface="Calibri"/>
                <a:ea typeface="Roboto"/>
                <a:cs typeface="Times New Roman"/>
              </a:rPr>
              <a:t> </a:t>
            </a:r>
            <a:r>
              <a:rPr lang="en-US" sz="1600" err="1">
                <a:latin typeface="Calibri"/>
                <a:ea typeface="Roboto"/>
                <a:cs typeface="Times New Roman"/>
              </a:rPr>
              <a:t>servicios</a:t>
            </a:r>
            <a:r>
              <a:rPr lang="en-US" sz="1600">
                <a:latin typeface="Calibri"/>
                <a:ea typeface="Roboto"/>
                <a:cs typeface="Times New Roman"/>
              </a:rPr>
              <a:t> </a:t>
            </a:r>
            <a:r>
              <a:rPr lang="en-US" sz="1600" err="1">
                <a:latin typeface="Calibri"/>
                <a:ea typeface="Roboto"/>
                <a:cs typeface="Times New Roman"/>
              </a:rPr>
              <a:t>expuestos</a:t>
            </a:r>
            <a:r>
              <a:rPr lang="en-US" sz="1600">
                <a:latin typeface="Calibri"/>
                <a:ea typeface="Roboto"/>
                <a:cs typeface="Times New Roman"/>
              </a:rPr>
              <a:t> </a:t>
            </a:r>
            <a:r>
              <a:rPr lang="en-US" sz="1600" err="1">
                <a:latin typeface="Calibri"/>
                <a:ea typeface="Roboto"/>
                <a:cs typeface="Times New Roman"/>
              </a:rPr>
              <a:t>por</a:t>
            </a:r>
            <a:r>
              <a:rPr lang="en-US" sz="1600">
                <a:latin typeface="Calibri"/>
                <a:ea typeface="Roboto"/>
                <a:cs typeface="Times New Roman"/>
              </a:rPr>
              <a:t> la red. </a:t>
            </a:r>
            <a:endParaRPr lang="en-US" sz="1600">
              <a:ea typeface="Roboto"/>
              <a:cs typeface="Times New Roman"/>
            </a:endParaRPr>
          </a:p>
          <a:p>
            <a:pPr marL="228600" indent="-228600">
              <a:spcBef>
                <a:spcPct val="0"/>
              </a:spcBef>
              <a:buFont typeface="Arial" panose="020B0604020202020204" pitchFamily="34" charset="0"/>
              <a:buChar char="•"/>
            </a:pPr>
            <a:r>
              <a:rPr lang="en-US" sz="1600">
                <a:latin typeface="Calibri"/>
                <a:ea typeface="Roboto"/>
                <a:cs typeface="Times New Roman"/>
              </a:rPr>
              <a:t>CAMARA </a:t>
            </a:r>
            <a:r>
              <a:rPr lang="en-US" sz="1600" err="1">
                <a:latin typeface="Calibri"/>
                <a:ea typeface="Roboto"/>
                <a:cs typeface="Times New Roman"/>
              </a:rPr>
              <a:t>trabaja</a:t>
            </a:r>
            <a:r>
              <a:rPr lang="en-US" sz="1600">
                <a:latin typeface="Calibri"/>
                <a:ea typeface="Roboto"/>
                <a:cs typeface="Times New Roman"/>
              </a:rPr>
              <a:t> </a:t>
            </a:r>
            <a:r>
              <a:rPr lang="en-US" sz="1600" err="1">
                <a:latin typeface="Calibri"/>
                <a:ea typeface="Roboto"/>
                <a:cs typeface="Times New Roman"/>
              </a:rPr>
              <a:t>en</a:t>
            </a:r>
            <a:r>
              <a:rPr lang="en-US" sz="1600">
                <a:latin typeface="Calibri"/>
                <a:ea typeface="Roboto"/>
                <a:cs typeface="Times New Roman"/>
              </a:rPr>
              <a:t> </a:t>
            </a:r>
            <a:r>
              <a:rPr lang="en-US" sz="1600" err="1">
                <a:latin typeface="Calibri"/>
                <a:ea typeface="Roboto"/>
                <a:cs typeface="Times New Roman"/>
              </a:rPr>
              <a:t>estrecha</a:t>
            </a:r>
            <a:r>
              <a:rPr lang="en-US" sz="1600">
                <a:latin typeface="Calibri"/>
                <a:ea typeface="Roboto"/>
                <a:cs typeface="Times New Roman"/>
              </a:rPr>
              <a:t> </a:t>
            </a:r>
            <a:r>
              <a:rPr lang="en-US" sz="1600" err="1">
                <a:latin typeface="Calibri"/>
                <a:ea typeface="Roboto"/>
                <a:cs typeface="Times New Roman"/>
              </a:rPr>
              <a:t>colaboración</a:t>
            </a:r>
            <a:r>
              <a:rPr lang="en-US" sz="1600">
                <a:latin typeface="Calibri"/>
                <a:ea typeface="Roboto"/>
                <a:cs typeface="Times New Roman"/>
              </a:rPr>
              <a:t> con la GSMA Operator Platform Group para </a:t>
            </a:r>
            <a:r>
              <a:rPr lang="en-US" sz="1600" err="1">
                <a:latin typeface="Calibri"/>
                <a:ea typeface="Roboto"/>
                <a:cs typeface="Times New Roman"/>
              </a:rPr>
              <a:t>alinear</a:t>
            </a:r>
            <a:r>
              <a:rPr lang="en-US" sz="1600">
                <a:latin typeface="Calibri"/>
                <a:ea typeface="Roboto"/>
                <a:cs typeface="Times New Roman"/>
              </a:rPr>
              <a:t> </a:t>
            </a:r>
            <a:r>
              <a:rPr lang="en-US" sz="1600" err="1">
                <a:latin typeface="Calibri"/>
                <a:ea typeface="Roboto"/>
                <a:cs typeface="Times New Roman"/>
              </a:rPr>
              <a:t>los</a:t>
            </a:r>
            <a:r>
              <a:rPr lang="en-US" sz="1600">
                <a:latin typeface="Calibri"/>
                <a:ea typeface="Roboto"/>
                <a:cs typeface="Times New Roman"/>
              </a:rPr>
              <a:t> </a:t>
            </a:r>
            <a:r>
              <a:rPr lang="en-US" sz="1600" err="1">
                <a:latin typeface="Calibri"/>
                <a:ea typeface="Roboto"/>
                <a:cs typeface="Times New Roman"/>
              </a:rPr>
              <a:t>requerimientos</a:t>
            </a:r>
            <a:r>
              <a:rPr lang="en-US" sz="1600">
                <a:latin typeface="Calibri"/>
                <a:ea typeface="Roboto"/>
                <a:cs typeface="Times New Roman"/>
              </a:rPr>
              <a:t> de las APIs y </a:t>
            </a:r>
            <a:r>
              <a:rPr lang="en-US" sz="1600" err="1">
                <a:latin typeface="Calibri"/>
                <a:ea typeface="Roboto"/>
                <a:cs typeface="Times New Roman"/>
              </a:rPr>
              <a:t>publicar</a:t>
            </a:r>
            <a:r>
              <a:rPr lang="en-US" sz="1600">
                <a:latin typeface="Calibri"/>
                <a:ea typeface="Roboto"/>
                <a:cs typeface="Times New Roman"/>
              </a:rPr>
              <a:t> las </a:t>
            </a:r>
            <a:r>
              <a:rPr lang="en-US" sz="1600" err="1">
                <a:latin typeface="Calibri"/>
                <a:ea typeface="Roboto"/>
                <a:cs typeface="Times New Roman"/>
              </a:rPr>
              <a:t>definiciones</a:t>
            </a:r>
            <a:r>
              <a:rPr lang="en-US" sz="1600">
                <a:latin typeface="Calibri"/>
                <a:ea typeface="Roboto"/>
                <a:cs typeface="Times New Roman"/>
              </a:rPr>
              <a:t> de las </a:t>
            </a:r>
            <a:r>
              <a:rPr lang="en-US" sz="1600" err="1">
                <a:latin typeface="Calibri"/>
                <a:ea typeface="Roboto"/>
                <a:cs typeface="Times New Roman"/>
              </a:rPr>
              <a:t>mismas</a:t>
            </a:r>
            <a:r>
              <a:rPr lang="en-US" sz="1600">
                <a:latin typeface="Calibri"/>
                <a:ea typeface="Roboto"/>
                <a:cs typeface="Times New Roman"/>
              </a:rPr>
              <a:t>.</a:t>
            </a:r>
          </a:p>
          <a:p>
            <a:pPr marL="228600" indent="-228600">
              <a:spcBef>
                <a:spcPct val="0"/>
              </a:spcBef>
              <a:buFont typeface="Arial" panose="020B0604020202020204" pitchFamily="34" charset="0"/>
              <a:buChar char="•"/>
            </a:pPr>
            <a:r>
              <a:rPr lang="en-US" sz="1600" err="1">
                <a:latin typeface="Calibri"/>
                <a:ea typeface="Roboto"/>
                <a:cs typeface="Times New Roman"/>
              </a:rPr>
              <a:t>En</a:t>
            </a:r>
            <a:r>
              <a:rPr lang="en-US" sz="1600">
                <a:latin typeface="Calibri"/>
                <a:ea typeface="Roboto"/>
                <a:cs typeface="Times New Roman"/>
              </a:rPr>
              <a:t> GitHub </a:t>
            </a:r>
            <a:r>
              <a:rPr lang="en-US" sz="1600" err="1">
                <a:latin typeface="Calibri"/>
                <a:ea typeface="Roboto"/>
                <a:cs typeface="Times New Roman"/>
              </a:rPr>
              <a:t>ya</a:t>
            </a:r>
            <a:r>
              <a:rPr lang="en-US" sz="1600">
                <a:latin typeface="Calibri"/>
                <a:ea typeface="Roboto"/>
                <a:cs typeface="Times New Roman"/>
              </a:rPr>
              <a:t> es </a:t>
            </a:r>
            <a:r>
              <a:rPr lang="en-US" sz="1600" err="1">
                <a:latin typeface="Calibri"/>
                <a:ea typeface="Roboto"/>
                <a:cs typeface="Times New Roman"/>
              </a:rPr>
              <a:t>posible</a:t>
            </a:r>
            <a:r>
              <a:rPr lang="en-US" sz="1600">
                <a:latin typeface="Calibri"/>
                <a:ea typeface="Roboto"/>
                <a:cs typeface="Times New Roman"/>
              </a:rPr>
              <a:t> </a:t>
            </a:r>
            <a:r>
              <a:rPr lang="en-US" sz="1600" err="1">
                <a:latin typeface="Calibri"/>
                <a:ea typeface="Roboto"/>
                <a:cs typeface="Times New Roman"/>
              </a:rPr>
              <a:t>encontrar</a:t>
            </a:r>
            <a:r>
              <a:rPr lang="en-US" sz="1600">
                <a:latin typeface="Calibri"/>
                <a:ea typeface="Roboto"/>
                <a:cs typeface="Times New Roman"/>
              </a:rPr>
              <a:t> </a:t>
            </a:r>
            <a:r>
              <a:rPr lang="en-US" sz="1600" err="1">
                <a:latin typeface="Calibri"/>
                <a:ea typeface="Roboto"/>
                <a:cs typeface="Times New Roman"/>
              </a:rPr>
              <a:t>ocho</a:t>
            </a:r>
            <a:r>
              <a:rPr lang="en-US" sz="1600">
                <a:latin typeface="Calibri"/>
                <a:ea typeface="Roboto"/>
                <a:cs typeface="Times New Roman"/>
              </a:rPr>
              <a:t> </a:t>
            </a:r>
            <a:r>
              <a:rPr lang="en-US" sz="1600" err="1">
                <a:latin typeface="Calibri"/>
                <a:ea typeface="Roboto"/>
                <a:cs typeface="Times New Roman"/>
              </a:rPr>
              <a:t>casos</a:t>
            </a:r>
            <a:r>
              <a:rPr lang="en-US" sz="1600">
                <a:latin typeface="Calibri"/>
                <a:ea typeface="Roboto"/>
                <a:cs typeface="Times New Roman"/>
              </a:rPr>
              <a:t> de </a:t>
            </a:r>
            <a:r>
              <a:rPr lang="en-US" sz="1600" err="1">
                <a:latin typeface="Calibri"/>
                <a:ea typeface="Roboto"/>
                <a:cs typeface="Times New Roman"/>
              </a:rPr>
              <a:t>uso</a:t>
            </a:r>
            <a:r>
              <a:rPr lang="en-US" sz="1600">
                <a:latin typeface="Calibri"/>
                <a:ea typeface="Roboto"/>
                <a:cs typeface="Times New Roman"/>
              </a:rPr>
              <a:t> con sus APIs </a:t>
            </a:r>
            <a:r>
              <a:rPr lang="en-US" sz="1600" err="1">
                <a:latin typeface="Calibri"/>
                <a:ea typeface="Roboto"/>
                <a:cs typeface="Times New Roman"/>
              </a:rPr>
              <a:t>correspondientes</a:t>
            </a:r>
            <a:r>
              <a:rPr lang="en-US" sz="1600">
                <a:latin typeface="Calibri"/>
                <a:ea typeface="Roboto"/>
                <a:cs typeface="Times New Roman"/>
              </a:rPr>
              <a:t>.</a:t>
            </a:r>
            <a:endParaRPr lang="en-US" sz="1600">
              <a:latin typeface="Calibri"/>
              <a:ea typeface="Roboto"/>
              <a:cs typeface="Calibri"/>
            </a:endParaRPr>
          </a:p>
          <a:p>
            <a:pPr marL="228600" indent="-228600">
              <a:spcBef>
                <a:spcPct val="0"/>
              </a:spcBef>
              <a:buFont typeface="Arial" panose="020B0604020202020204" pitchFamily="34" charset="0"/>
              <a:buChar char="•"/>
            </a:pPr>
            <a:r>
              <a:rPr lang="en-US" sz="1600">
                <a:latin typeface="Calibri"/>
                <a:ea typeface="Roboto"/>
                <a:cs typeface="Calibri"/>
              </a:rPr>
              <a:t>Telecom Argentina se </a:t>
            </a:r>
            <a:r>
              <a:rPr lang="en-US" sz="1600" err="1">
                <a:latin typeface="Calibri"/>
                <a:ea typeface="Roboto"/>
                <a:cs typeface="Calibri"/>
              </a:rPr>
              <a:t>unió</a:t>
            </a:r>
            <a:r>
              <a:rPr lang="en-US" sz="1600">
                <a:latin typeface="Calibri"/>
                <a:ea typeface="Roboto"/>
                <a:cs typeface="Calibri"/>
              </a:rPr>
              <a:t> </a:t>
            </a:r>
            <a:r>
              <a:rPr lang="en-US" sz="1600" err="1">
                <a:latin typeface="Calibri"/>
                <a:ea typeface="Roboto"/>
                <a:cs typeface="Calibri"/>
              </a:rPr>
              <a:t>este</a:t>
            </a:r>
            <a:r>
              <a:rPr lang="en-US" sz="1600">
                <a:latin typeface="Calibri"/>
                <a:ea typeface="Roboto"/>
                <a:cs typeface="Calibri"/>
              </a:rPr>
              <a:t> </a:t>
            </a:r>
            <a:r>
              <a:rPr lang="en-US" sz="1600" err="1">
                <a:latin typeface="Calibri"/>
                <a:ea typeface="Roboto"/>
                <a:cs typeface="Calibri"/>
              </a:rPr>
              <a:t>año</a:t>
            </a:r>
            <a:r>
              <a:rPr lang="en-US" sz="1600">
                <a:latin typeface="Calibri"/>
                <a:ea typeface="Roboto"/>
                <a:cs typeface="Calibri"/>
              </a:rPr>
              <a:t> a la </a:t>
            </a:r>
            <a:r>
              <a:rPr lang="en-US" sz="1600" err="1">
                <a:latin typeface="Calibri"/>
                <a:ea typeface="Roboto"/>
                <a:cs typeface="Calibri"/>
              </a:rPr>
              <a:t>iniciativa</a:t>
            </a:r>
            <a:r>
              <a:rPr lang="en-US" sz="1600">
                <a:latin typeface="Calibri"/>
                <a:ea typeface="Roboto"/>
                <a:cs typeface="Calibri"/>
              </a:rPr>
              <a:t> de GSMA Open Gateway.</a:t>
            </a:r>
            <a:endParaRPr lang="en-US" sz="1600">
              <a:ea typeface="+mn-lt"/>
              <a:cs typeface="+mn-lt"/>
            </a:endParaRPr>
          </a:p>
          <a:p>
            <a:pPr marL="228600" indent="-228600">
              <a:spcBef>
                <a:spcPct val="0"/>
              </a:spcBef>
              <a:buFont typeface="Arial" panose="020B0604020202020204" pitchFamily="34" charset="0"/>
              <a:buChar char="•"/>
            </a:pPr>
            <a:endParaRPr lang="en-US" sz="1600">
              <a:latin typeface="Calibri"/>
              <a:ea typeface="Roboto"/>
              <a:cs typeface="Times New Roman"/>
            </a:endParaRPr>
          </a:p>
          <a:p>
            <a:pPr marL="228600" indent="-228600">
              <a:spcBef>
                <a:spcPct val="0"/>
              </a:spcBef>
              <a:buFont typeface="Arial" panose="020B0604020202020204" pitchFamily="34" charset="0"/>
              <a:buChar char="•"/>
            </a:pPr>
            <a:endParaRPr lang="en-US" sz="1600">
              <a:latin typeface="Calibri"/>
              <a:ea typeface="Roboto"/>
              <a:cs typeface="Times New Roman"/>
            </a:endParaRPr>
          </a:p>
          <a:p>
            <a:pPr marL="228600" indent="-228600">
              <a:spcBef>
                <a:spcPct val="0"/>
              </a:spcBef>
              <a:buFont typeface="Arial" panose="020B0604020202020204" pitchFamily="34" charset="0"/>
              <a:buChar char="•"/>
            </a:pPr>
            <a:endParaRPr lang="en-US" sz="1600">
              <a:latin typeface="Calibri"/>
              <a:ea typeface="Roboto"/>
              <a:cs typeface="Times New Roman"/>
            </a:endParaRPr>
          </a:p>
        </p:txBody>
      </p:sp>
      <p:sp>
        <p:nvSpPr>
          <p:cNvPr id="5" name="TextBox 1">
            <a:extLst>
              <a:ext uri="{FF2B5EF4-FFF2-40B4-BE49-F238E27FC236}">
                <a16:creationId xmlns:a16="http://schemas.microsoft.com/office/drawing/2014/main" id="{809B30A3-AA74-12B0-E30A-C70F69069648}"/>
              </a:ext>
            </a:extLst>
          </p:cNvPr>
          <p:cNvSpPr txBox="1"/>
          <p:nvPr/>
        </p:nvSpPr>
        <p:spPr>
          <a:xfrm>
            <a:off x="188536" y="2514761"/>
            <a:ext cx="7588577" cy="369332"/>
          </a:xfrm>
          <a:prstGeom prst="rect">
            <a:avLst/>
          </a:prstGeom>
          <a:noFill/>
        </p:spPr>
        <p:txBody>
          <a:bodyPr wrap="square" lIns="91440" tIns="45720" rIns="91440" bIns="45720" rtlCol="0" anchor="t">
            <a:spAutoFit/>
          </a:bodyPr>
          <a:lstStyle/>
          <a:p>
            <a:pPr>
              <a:defRPr/>
            </a:pPr>
            <a:r>
              <a:rPr lang="es-AR" b="1" err="1">
                <a:latin typeface="Calibri" panose="020F0502020204030204"/>
              </a:rPr>
              <a:t>APIs</a:t>
            </a:r>
            <a:r>
              <a:rPr lang="es-AR" b="1">
                <a:latin typeface="Calibri" panose="020F0502020204030204"/>
              </a:rPr>
              <a:t> disponibles</a:t>
            </a:r>
            <a:endParaRPr lang="es-AR" b="1">
              <a:cs typeface="Calibri"/>
            </a:endParaRPr>
          </a:p>
        </p:txBody>
      </p:sp>
      <p:sp>
        <p:nvSpPr>
          <p:cNvPr id="6" name="Rectángulo redondeado 5">
            <a:extLst>
              <a:ext uri="{FF2B5EF4-FFF2-40B4-BE49-F238E27FC236}">
                <a16:creationId xmlns:a16="http://schemas.microsoft.com/office/drawing/2014/main" id="{2F300E0A-673A-63B7-5C98-AEBF81790ADB}"/>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pic>
        <p:nvPicPr>
          <p:cNvPr id="1026" name="Picture 2">
            <a:extLst>
              <a:ext uri="{FF2B5EF4-FFF2-40B4-BE49-F238E27FC236}">
                <a16:creationId xmlns:a16="http://schemas.microsoft.com/office/drawing/2014/main" id="{3FF89F88-1E8B-C674-281A-973EBE6DD6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24" t="11847" r="7833" b="21650"/>
          <a:stretch/>
        </p:blipFill>
        <p:spPr bwMode="auto">
          <a:xfrm>
            <a:off x="9223289" y="1314438"/>
            <a:ext cx="2714039" cy="1403362"/>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3" name="TextBox 1">
            <a:extLst>
              <a:ext uri="{FF2B5EF4-FFF2-40B4-BE49-F238E27FC236}">
                <a16:creationId xmlns:a16="http://schemas.microsoft.com/office/drawing/2014/main" id="{5A1ABFBF-6A10-BE84-1A39-B19029A4E814}"/>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Exposición de Se</a:t>
            </a:r>
            <a:r>
              <a:rPr kumimoji="0" lang="es-AR" sz="1800" i="0" u="none" strike="noStrike" kern="1200" cap="none" spc="0" normalizeH="0" baseline="0" noProof="0">
                <a:ln>
                  <a:noFill/>
                </a:ln>
                <a:solidFill>
                  <a:prstClr val="white"/>
                </a:solidFill>
                <a:effectLst/>
                <a:uLnTx/>
                <a:uFillTx/>
                <a:latin typeface="Calibri" panose="020F0502020204030204"/>
                <a:ea typeface="+mn-ea"/>
                <a:cs typeface="+mn-cs"/>
              </a:rPr>
              <a:t>rvicios - </a:t>
            </a:r>
            <a:r>
              <a:rPr lang="es-AR">
                <a:latin typeface="Calibri" panose="020F0502020204030204"/>
              </a:rPr>
              <a:t>Proyecto GSMA Open Gateway / CAMARA</a:t>
            </a:r>
            <a:endParaRPr lang="es-ES">
              <a:cs typeface="Calibri"/>
            </a:endParaRPr>
          </a:p>
        </p:txBody>
      </p:sp>
      <p:pic>
        <p:nvPicPr>
          <p:cNvPr id="7" name="Picture 2" descr="Camara Project">
            <a:extLst>
              <a:ext uri="{FF2B5EF4-FFF2-40B4-BE49-F238E27FC236}">
                <a16:creationId xmlns:a16="http://schemas.microsoft.com/office/drawing/2014/main" id="{B38A524E-8506-7B40-4A46-07612C6AE2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596"/>
          <a:stretch/>
        </p:blipFill>
        <p:spPr bwMode="auto">
          <a:xfrm>
            <a:off x="9090417" y="432810"/>
            <a:ext cx="709716" cy="676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amara Project">
            <a:extLst>
              <a:ext uri="{FF2B5EF4-FFF2-40B4-BE49-F238E27FC236}">
                <a16:creationId xmlns:a16="http://schemas.microsoft.com/office/drawing/2014/main" id="{7895AE2D-FDD4-BB87-C768-D1F2F4193B67}"/>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9089"/>
          <a:stretch/>
        </p:blipFill>
        <p:spPr bwMode="auto">
          <a:xfrm>
            <a:off x="9800133" y="515900"/>
            <a:ext cx="2198930" cy="502495"/>
          </a:xfrm>
          <a:prstGeom prst="rect">
            <a:avLst/>
          </a:prstGeom>
          <a:noFill/>
          <a:extLst>
            <a:ext uri="{909E8E84-426E-40DD-AFC4-6F175D3DCCD1}">
              <a14:hiddenFill xmlns:a14="http://schemas.microsoft.com/office/drawing/2010/main">
                <a:solidFill>
                  <a:srgbClr val="FFFFFF"/>
                </a:solidFill>
              </a14:hiddenFill>
            </a:ext>
          </a:extLst>
        </p:spPr>
      </p:pic>
      <p:grpSp>
        <p:nvGrpSpPr>
          <p:cNvPr id="1041" name="Gruppieren 37">
            <a:extLst>
              <a:ext uri="{FF2B5EF4-FFF2-40B4-BE49-F238E27FC236}">
                <a16:creationId xmlns:a16="http://schemas.microsoft.com/office/drawing/2014/main" id="{EBB53B47-7DA6-1F54-2774-CDDA0E99636B}"/>
              </a:ext>
            </a:extLst>
          </p:cNvPr>
          <p:cNvGrpSpPr/>
          <p:nvPr/>
        </p:nvGrpSpPr>
        <p:grpSpPr>
          <a:xfrm>
            <a:off x="7150632" y="2960659"/>
            <a:ext cx="1999338" cy="2531882"/>
            <a:chOff x="7170011" y="1743433"/>
            <a:chExt cx="1999338" cy="2531882"/>
          </a:xfrm>
        </p:grpSpPr>
        <p:sp>
          <p:nvSpPr>
            <p:cNvPr id="1042" name="Rectangle: Rounded Corners 10">
              <a:extLst>
                <a:ext uri="{FF2B5EF4-FFF2-40B4-BE49-F238E27FC236}">
                  <a16:creationId xmlns:a16="http://schemas.microsoft.com/office/drawing/2014/main" id="{ED468922-A4DB-F2AF-1045-07B92459112F}"/>
                </a:ext>
              </a:extLst>
            </p:cNvPr>
            <p:cNvSpPr/>
            <p:nvPr/>
          </p:nvSpPr>
          <p:spPr>
            <a:xfrm>
              <a:off x="7277258" y="3010382"/>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Identity and Consent </a:t>
              </a:r>
              <a:r>
                <a:rPr lang="en-US" sz="1400" err="1">
                  <a:solidFill>
                    <a:srgbClr val="FFFFFF"/>
                  </a:solidFill>
                  <a:latin typeface="Montserrat SemiBold" panose="00000700000000000000" pitchFamily="2" charset="0"/>
                  <a:cs typeface="Arial" panose="020B0604020202020204" pitchFamily="34" charset="0"/>
                </a:rPr>
                <a:t>Mgmt</a:t>
              </a:r>
              <a:endParaRPr lang="en-US" sz="1400">
                <a:solidFill>
                  <a:srgbClr val="FFFFFF"/>
                </a:solidFill>
                <a:latin typeface="Montserrat SemiBold" panose="00000700000000000000" pitchFamily="2" charset="0"/>
                <a:cs typeface="Arial" panose="020B0604020202020204" pitchFamily="34" charset="0"/>
              </a:endParaRPr>
            </a:p>
          </p:txBody>
        </p:sp>
        <p:sp>
          <p:nvSpPr>
            <p:cNvPr id="1043" name="TextBox 11">
              <a:extLst>
                <a:ext uri="{FF2B5EF4-FFF2-40B4-BE49-F238E27FC236}">
                  <a16:creationId xmlns:a16="http://schemas.microsoft.com/office/drawing/2014/main" id="{A57CC939-5D92-235F-E107-2E7053BACAB8}"/>
                </a:ext>
              </a:extLst>
            </p:cNvPr>
            <p:cNvSpPr txBox="1"/>
            <p:nvPr/>
          </p:nvSpPr>
          <p:spPr>
            <a:xfrm>
              <a:off x="7170011" y="3628984"/>
              <a:ext cx="1939785"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Provides solutions to capture, store and manage user consent</a:t>
              </a:r>
            </a:p>
          </p:txBody>
        </p:sp>
        <p:sp>
          <p:nvSpPr>
            <p:cNvPr id="1044" name="Rectangle: Rounded Corners 17">
              <a:extLst>
                <a:ext uri="{FF2B5EF4-FFF2-40B4-BE49-F238E27FC236}">
                  <a16:creationId xmlns:a16="http://schemas.microsoft.com/office/drawing/2014/main" id="{CD93CE4A-2ED3-76B9-7C3A-28A224C1520D}"/>
                </a:ext>
              </a:extLst>
            </p:cNvPr>
            <p:cNvSpPr/>
            <p:nvPr/>
          </p:nvSpPr>
          <p:spPr>
            <a:xfrm>
              <a:off x="7277258"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Device Identifier</a:t>
              </a:r>
            </a:p>
          </p:txBody>
        </p:sp>
        <p:sp>
          <p:nvSpPr>
            <p:cNvPr id="1045" name="TextBox 30">
              <a:extLst>
                <a:ext uri="{FF2B5EF4-FFF2-40B4-BE49-F238E27FC236}">
                  <a16:creationId xmlns:a16="http://schemas.microsoft.com/office/drawing/2014/main" id="{9640C60D-D35F-6E89-336F-0BC1B20F7D47}"/>
                </a:ext>
              </a:extLst>
            </p:cNvPr>
            <p:cNvSpPr txBox="1"/>
            <p:nvPr/>
          </p:nvSpPr>
          <p:spPr>
            <a:xfrm>
              <a:off x="7170011" y="2341583"/>
              <a:ext cx="1999338" cy="461665"/>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Check the identity of the subscribers’ device</a:t>
              </a:r>
            </a:p>
          </p:txBody>
        </p:sp>
      </p:grpSp>
      <p:grpSp>
        <p:nvGrpSpPr>
          <p:cNvPr id="1046" name="Gruppieren 35">
            <a:extLst>
              <a:ext uri="{FF2B5EF4-FFF2-40B4-BE49-F238E27FC236}">
                <a16:creationId xmlns:a16="http://schemas.microsoft.com/office/drawing/2014/main" id="{32A2996D-63F5-9B8F-665C-63FB43E5C52D}"/>
              </a:ext>
            </a:extLst>
          </p:cNvPr>
          <p:cNvGrpSpPr/>
          <p:nvPr/>
        </p:nvGrpSpPr>
        <p:grpSpPr>
          <a:xfrm>
            <a:off x="2375238" y="2960659"/>
            <a:ext cx="2400619" cy="3807862"/>
            <a:chOff x="2315347" y="1743433"/>
            <a:chExt cx="2400619" cy="3807862"/>
          </a:xfrm>
        </p:grpSpPr>
        <p:sp>
          <p:nvSpPr>
            <p:cNvPr id="1047" name="TextBox 8">
              <a:extLst>
                <a:ext uri="{FF2B5EF4-FFF2-40B4-BE49-F238E27FC236}">
                  <a16:creationId xmlns:a16="http://schemas.microsoft.com/office/drawing/2014/main" id="{13BAA72A-90E7-E37F-76A0-C1A3D4A64C9C}"/>
                </a:ext>
              </a:extLst>
            </p:cNvPr>
            <p:cNvSpPr txBox="1"/>
            <p:nvPr/>
          </p:nvSpPr>
          <p:spPr>
            <a:xfrm>
              <a:off x="2399630" y="4904964"/>
              <a:ext cx="231633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a:latin typeface="Montserrat Light" panose="00000400000000000000" pitchFamily="2" charset="0"/>
                </a:rPr>
                <a:t>Allows users to set mobile connection quality </a:t>
              </a:r>
            </a:p>
            <a:p>
              <a:r>
                <a:rPr lang="en-US" sz="1200">
                  <a:latin typeface="Montserrat Light" panose="00000400000000000000" pitchFamily="2" charset="0"/>
                </a:rPr>
                <a:t>and get notifications</a:t>
              </a:r>
            </a:p>
          </p:txBody>
        </p:sp>
        <p:sp>
          <p:nvSpPr>
            <p:cNvPr id="1048" name="Rectangle: Rounded Corners 12">
              <a:extLst>
                <a:ext uri="{FF2B5EF4-FFF2-40B4-BE49-F238E27FC236}">
                  <a16:creationId xmlns:a16="http://schemas.microsoft.com/office/drawing/2014/main" id="{4ADB3D52-C7CD-EE8D-150E-A558BA27F8EC}"/>
                </a:ext>
              </a:extLst>
            </p:cNvPr>
            <p:cNvSpPr/>
            <p:nvPr/>
          </p:nvSpPr>
          <p:spPr>
            <a:xfrm>
              <a:off x="2577303" y="4277921"/>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rgbClr val="FFFFFF"/>
                  </a:solidFill>
                  <a:latin typeface="Montserrat SemiBold" panose="00000700000000000000" pitchFamily="2" charset="0"/>
                  <a:cs typeface="Arial" panose="020B0604020202020204" pitchFamily="34" charset="0"/>
                </a:rPr>
                <a:t>Quality on Demand</a:t>
              </a:r>
            </a:p>
          </p:txBody>
        </p:sp>
        <p:sp>
          <p:nvSpPr>
            <p:cNvPr id="1049" name="Rectangle: Rounded Corners 13">
              <a:extLst>
                <a:ext uri="{FF2B5EF4-FFF2-40B4-BE49-F238E27FC236}">
                  <a16:creationId xmlns:a16="http://schemas.microsoft.com/office/drawing/2014/main" id="{93C00DDA-763F-F963-45B8-1EF1D9F2E9DF}"/>
                </a:ext>
              </a:extLst>
            </p:cNvPr>
            <p:cNvSpPr/>
            <p:nvPr/>
          </p:nvSpPr>
          <p:spPr>
            <a:xfrm>
              <a:off x="2601971" y="3018262"/>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Edge Cloud</a:t>
              </a:r>
            </a:p>
          </p:txBody>
        </p:sp>
        <p:sp>
          <p:nvSpPr>
            <p:cNvPr id="1050" name="Rectangle: Rounded Corners 19">
              <a:extLst>
                <a:ext uri="{FF2B5EF4-FFF2-40B4-BE49-F238E27FC236}">
                  <a16:creationId xmlns:a16="http://schemas.microsoft.com/office/drawing/2014/main" id="{A68DE3E0-7C8E-7A94-BCE0-7AFBD18C84CD}"/>
                </a:ext>
              </a:extLst>
            </p:cNvPr>
            <p:cNvSpPr/>
            <p:nvPr/>
          </p:nvSpPr>
          <p:spPr>
            <a:xfrm>
              <a:off x="2601971"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Carrier Billing</a:t>
              </a:r>
            </a:p>
            <a:p>
              <a:pPr algn="ctr"/>
              <a:r>
                <a:rPr lang="en-US" sz="1400" err="1">
                  <a:solidFill>
                    <a:srgbClr val="FFFFFF"/>
                  </a:solidFill>
                  <a:latin typeface="Montserrat SemiBold" panose="00000700000000000000" pitchFamily="2" charset="0"/>
                  <a:cs typeface="Arial" panose="020B0604020202020204" pitchFamily="34" charset="0"/>
                </a:rPr>
                <a:t>CheckOut</a:t>
              </a:r>
              <a:endParaRPr lang="en-US" sz="1400">
                <a:solidFill>
                  <a:srgbClr val="FFFFFF"/>
                </a:solidFill>
                <a:latin typeface="Montserrat SemiBold" panose="00000700000000000000" pitchFamily="2" charset="0"/>
                <a:cs typeface="Arial" panose="020B0604020202020204" pitchFamily="34" charset="0"/>
              </a:endParaRPr>
            </a:p>
          </p:txBody>
        </p:sp>
        <p:sp>
          <p:nvSpPr>
            <p:cNvPr id="1051" name="TextBox 29">
              <a:extLst>
                <a:ext uri="{FF2B5EF4-FFF2-40B4-BE49-F238E27FC236}">
                  <a16:creationId xmlns:a16="http://schemas.microsoft.com/office/drawing/2014/main" id="{D89A8FFD-5DF4-31A7-1061-88A400CAD570}"/>
                </a:ext>
              </a:extLst>
            </p:cNvPr>
            <p:cNvSpPr txBox="1"/>
            <p:nvPr/>
          </p:nvSpPr>
          <p:spPr>
            <a:xfrm>
              <a:off x="2510113" y="2341583"/>
              <a:ext cx="1968560"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Purchase, pay, and follow up on fulfilment of products </a:t>
              </a:r>
            </a:p>
          </p:txBody>
        </p:sp>
        <p:sp>
          <p:nvSpPr>
            <p:cNvPr id="1052" name="TextBox 33">
              <a:extLst>
                <a:ext uri="{FF2B5EF4-FFF2-40B4-BE49-F238E27FC236}">
                  <a16:creationId xmlns:a16="http://schemas.microsoft.com/office/drawing/2014/main" id="{5553863E-3045-3A90-5FBB-81BB539FAA81}"/>
                </a:ext>
              </a:extLst>
            </p:cNvPr>
            <p:cNvSpPr txBox="1"/>
            <p:nvPr/>
          </p:nvSpPr>
          <p:spPr>
            <a:xfrm>
              <a:off x="2315347" y="3629298"/>
              <a:ext cx="2316337"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Provide and manage network and compute resources for an application</a:t>
              </a:r>
            </a:p>
          </p:txBody>
        </p:sp>
      </p:grpSp>
      <p:grpSp>
        <p:nvGrpSpPr>
          <p:cNvPr id="1053" name="Gruppieren 38">
            <a:extLst>
              <a:ext uri="{FF2B5EF4-FFF2-40B4-BE49-F238E27FC236}">
                <a16:creationId xmlns:a16="http://schemas.microsoft.com/office/drawing/2014/main" id="{0980B231-3F8E-6175-9E83-F4C8AEE36181}"/>
              </a:ext>
            </a:extLst>
          </p:cNvPr>
          <p:cNvGrpSpPr/>
          <p:nvPr/>
        </p:nvGrpSpPr>
        <p:grpSpPr>
          <a:xfrm>
            <a:off x="9264630" y="2960659"/>
            <a:ext cx="2117687" cy="2537179"/>
            <a:chOff x="9238418" y="1743433"/>
            <a:chExt cx="2117687" cy="2537179"/>
          </a:xfrm>
        </p:grpSpPr>
        <p:sp>
          <p:nvSpPr>
            <p:cNvPr id="1054" name="Rectangle: Rounded Corners 15">
              <a:extLst>
                <a:ext uri="{FF2B5EF4-FFF2-40B4-BE49-F238E27FC236}">
                  <a16:creationId xmlns:a16="http://schemas.microsoft.com/office/drawing/2014/main" id="{FAAD37D7-D6D9-124F-459A-820668311F73}"/>
                </a:ext>
              </a:extLst>
            </p:cNvPr>
            <p:cNvSpPr/>
            <p:nvPr/>
          </p:nvSpPr>
          <p:spPr>
            <a:xfrm>
              <a:off x="9416320"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Device </a:t>
              </a:r>
            </a:p>
            <a:p>
              <a:pPr algn="ctr"/>
              <a:r>
                <a:rPr lang="en-US" sz="1400">
                  <a:solidFill>
                    <a:srgbClr val="FFFFFF"/>
                  </a:solidFill>
                  <a:latin typeface="Montserrat SemiBold" panose="00000700000000000000" pitchFamily="2" charset="0"/>
                  <a:cs typeface="Arial" panose="020B0604020202020204" pitchFamily="34" charset="0"/>
                </a:rPr>
                <a:t>Location</a:t>
              </a:r>
            </a:p>
          </p:txBody>
        </p:sp>
        <p:sp>
          <p:nvSpPr>
            <p:cNvPr id="1055" name="TextBox 31">
              <a:extLst>
                <a:ext uri="{FF2B5EF4-FFF2-40B4-BE49-F238E27FC236}">
                  <a16:creationId xmlns:a16="http://schemas.microsoft.com/office/drawing/2014/main" id="{2E087604-9509-9112-92C8-94F5B7C75E37}"/>
                </a:ext>
              </a:extLst>
            </p:cNvPr>
            <p:cNvSpPr txBox="1"/>
            <p:nvPr/>
          </p:nvSpPr>
          <p:spPr>
            <a:xfrm>
              <a:off x="9559966" y="2341583"/>
              <a:ext cx="1497552"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Check the location of a device.</a:t>
              </a:r>
            </a:p>
          </p:txBody>
        </p:sp>
        <p:sp>
          <p:nvSpPr>
            <p:cNvPr id="1056" name="Rectangle: Rounded Corners 10">
              <a:extLst>
                <a:ext uri="{FF2B5EF4-FFF2-40B4-BE49-F238E27FC236}">
                  <a16:creationId xmlns:a16="http://schemas.microsoft.com/office/drawing/2014/main" id="{75E92453-F97F-0319-4771-43AF6310588E}"/>
                </a:ext>
              </a:extLst>
            </p:cNvPr>
            <p:cNvSpPr/>
            <p:nvPr/>
          </p:nvSpPr>
          <p:spPr>
            <a:xfrm>
              <a:off x="9416320" y="3018262"/>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Number Verification</a:t>
              </a:r>
            </a:p>
          </p:txBody>
        </p:sp>
        <p:sp>
          <p:nvSpPr>
            <p:cNvPr id="1057" name="TextBox 11">
              <a:extLst>
                <a:ext uri="{FF2B5EF4-FFF2-40B4-BE49-F238E27FC236}">
                  <a16:creationId xmlns:a16="http://schemas.microsoft.com/office/drawing/2014/main" id="{5D961CE6-72EE-EF38-AE39-BE45C1F7CA69}"/>
                </a:ext>
              </a:extLst>
            </p:cNvPr>
            <p:cNvSpPr txBox="1"/>
            <p:nvPr/>
          </p:nvSpPr>
          <p:spPr>
            <a:xfrm>
              <a:off x="9238418" y="3634281"/>
              <a:ext cx="2117687"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Allows users to </a:t>
              </a:r>
            </a:p>
            <a:p>
              <a:pPr algn="ctr"/>
              <a:r>
                <a:rPr lang="en-US" sz="1200">
                  <a:latin typeface="Montserrat Light" panose="00000400000000000000" pitchFamily="2" charset="0"/>
                  <a:cs typeface="Arial" panose="020B0604020202020204" pitchFamily="34" charset="0"/>
                </a:rPr>
                <a:t>verify the phone number of the connected device</a:t>
              </a:r>
            </a:p>
          </p:txBody>
        </p:sp>
      </p:grpSp>
      <p:grpSp>
        <p:nvGrpSpPr>
          <p:cNvPr id="1058" name="Gruppieren 34">
            <a:extLst>
              <a:ext uri="{FF2B5EF4-FFF2-40B4-BE49-F238E27FC236}">
                <a16:creationId xmlns:a16="http://schemas.microsoft.com/office/drawing/2014/main" id="{53F0B0C1-3E74-B971-2251-C25506E32EE1}"/>
              </a:ext>
            </a:extLst>
          </p:cNvPr>
          <p:cNvGrpSpPr/>
          <p:nvPr/>
        </p:nvGrpSpPr>
        <p:grpSpPr>
          <a:xfrm>
            <a:off x="133757" y="2921741"/>
            <a:ext cx="2223323" cy="3835675"/>
            <a:chOff x="107545" y="1704515"/>
            <a:chExt cx="2223323" cy="3835675"/>
          </a:xfrm>
        </p:grpSpPr>
        <p:sp>
          <p:nvSpPr>
            <p:cNvPr id="1059" name="Rectangle: Rounded Corners 14">
              <a:extLst>
                <a:ext uri="{FF2B5EF4-FFF2-40B4-BE49-F238E27FC236}">
                  <a16:creationId xmlns:a16="http://schemas.microsoft.com/office/drawing/2014/main" id="{FB410ABB-4F72-EFD0-EAD2-95592B5226F0}"/>
                </a:ext>
              </a:extLst>
            </p:cNvPr>
            <p:cNvSpPr/>
            <p:nvPr/>
          </p:nvSpPr>
          <p:spPr>
            <a:xfrm>
              <a:off x="280642" y="4276337"/>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rgbClr val="FFFFFF"/>
                  </a:solidFill>
                  <a:latin typeface="Montserrat SemiBold" panose="00000700000000000000" pitchFamily="2" charset="0"/>
                  <a:cs typeface="Arial" panose="020B0604020202020204" pitchFamily="34" charset="0"/>
                </a:rPr>
                <a:t>OTP Validation</a:t>
              </a:r>
            </a:p>
          </p:txBody>
        </p:sp>
        <p:sp>
          <p:nvSpPr>
            <p:cNvPr id="1060" name="TextBox 36">
              <a:extLst>
                <a:ext uri="{FF2B5EF4-FFF2-40B4-BE49-F238E27FC236}">
                  <a16:creationId xmlns:a16="http://schemas.microsoft.com/office/drawing/2014/main" id="{CC92A971-BC26-A8C8-3517-24FD14AD1FC3}"/>
                </a:ext>
              </a:extLst>
            </p:cNvPr>
            <p:cNvSpPr txBox="1"/>
            <p:nvPr/>
          </p:nvSpPr>
          <p:spPr>
            <a:xfrm>
              <a:off x="238512" y="4893859"/>
              <a:ext cx="1869104"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 To offer secure user authentication to service providers.</a:t>
              </a:r>
            </a:p>
          </p:txBody>
        </p:sp>
        <p:sp>
          <p:nvSpPr>
            <p:cNvPr id="1061" name="Rectangle: Rounded Corners 18">
              <a:extLst>
                <a:ext uri="{FF2B5EF4-FFF2-40B4-BE49-F238E27FC236}">
                  <a16:creationId xmlns:a16="http://schemas.microsoft.com/office/drawing/2014/main" id="{78A52D9E-6541-0302-BC7E-2E7405127775}"/>
                </a:ext>
              </a:extLst>
            </p:cNvPr>
            <p:cNvSpPr/>
            <p:nvPr/>
          </p:nvSpPr>
          <p:spPr>
            <a:xfrm>
              <a:off x="280642"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err="1">
                  <a:solidFill>
                    <a:srgbClr val="FFFFFF"/>
                  </a:solidFill>
                  <a:latin typeface="Montserrat SemiBold" panose="00000700000000000000" pitchFamily="2" charset="0"/>
                  <a:cs typeface="Arial" panose="020B0604020202020204" pitchFamily="34" charset="0"/>
                </a:rPr>
                <a:t>Anonymised</a:t>
              </a:r>
              <a:r>
                <a:rPr lang="en-US" sz="1600">
                  <a:solidFill>
                    <a:srgbClr val="FFFFFF"/>
                  </a:solidFill>
                  <a:latin typeface="Montserrat SemiBold" panose="00000700000000000000" pitchFamily="2" charset="0"/>
                  <a:cs typeface="Arial" panose="020B0604020202020204" pitchFamily="34" charset="0"/>
                </a:rPr>
                <a:t> Subscriber ID</a:t>
              </a:r>
            </a:p>
          </p:txBody>
        </p:sp>
        <p:sp>
          <p:nvSpPr>
            <p:cNvPr id="1062" name="Rectangle: Rounded Corners 20">
              <a:extLst>
                <a:ext uri="{FF2B5EF4-FFF2-40B4-BE49-F238E27FC236}">
                  <a16:creationId xmlns:a16="http://schemas.microsoft.com/office/drawing/2014/main" id="{E0C170C7-5F88-8A0A-0256-D377A896268B}"/>
                </a:ext>
              </a:extLst>
            </p:cNvPr>
            <p:cNvSpPr/>
            <p:nvPr/>
          </p:nvSpPr>
          <p:spPr>
            <a:xfrm>
              <a:off x="280642" y="3011404"/>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Device Status</a:t>
              </a:r>
            </a:p>
          </p:txBody>
        </p:sp>
        <p:sp>
          <p:nvSpPr>
            <p:cNvPr id="1063" name="TextBox 28">
              <a:extLst>
                <a:ext uri="{FF2B5EF4-FFF2-40B4-BE49-F238E27FC236}">
                  <a16:creationId xmlns:a16="http://schemas.microsoft.com/office/drawing/2014/main" id="{1FEAA766-C49A-7B47-69D0-B43516003DB8}"/>
                </a:ext>
              </a:extLst>
            </p:cNvPr>
            <p:cNvSpPr txBox="1"/>
            <p:nvPr/>
          </p:nvSpPr>
          <p:spPr>
            <a:xfrm>
              <a:off x="122506" y="2341583"/>
              <a:ext cx="2101116"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Identify a client device trying to access network services</a:t>
              </a:r>
            </a:p>
          </p:txBody>
        </p:sp>
        <p:sp>
          <p:nvSpPr>
            <p:cNvPr id="1064" name="TextBox 32">
              <a:extLst>
                <a:ext uri="{FF2B5EF4-FFF2-40B4-BE49-F238E27FC236}">
                  <a16:creationId xmlns:a16="http://schemas.microsoft.com/office/drawing/2014/main" id="{81384E67-CFF2-F55A-6157-070B1A30F928}"/>
                </a:ext>
              </a:extLst>
            </p:cNvPr>
            <p:cNvSpPr txBox="1"/>
            <p:nvPr/>
          </p:nvSpPr>
          <p:spPr>
            <a:xfrm>
              <a:off x="107545" y="3612913"/>
              <a:ext cx="2116077"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Check the network  connection and roaming status of a device</a:t>
              </a:r>
            </a:p>
          </p:txBody>
        </p:sp>
        <p:sp>
          <p:nvSpPr>
            <p:cNvPr id="1065" name="Rechteck 3">
              <a:extLst>
                <a:ext uri="{FF2B5EF4-FFF2-40B4-BE49-F238E27FC236}">
                  <a16:creationId xmlns:a16="http://schemas.microsoft.com/office/drawing/2014/main" id="{12B02AB4-B237-E5DB-D517-00151C6B4B2D}"/>
                </a:ext>
              </a:extLst>
            </p:cNvPr>
            <p:cNvSpPr/>
            <p:nvPr/>
          </p:nvSpPr>
          <p:spPr>
            <a:xfrm>
              <a:off x="189773" y="1704515"/>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6" name="Rectangle: Rounded Corners 19">
              <a:extLst>
                <a:ext uri="{FF2B5EF4-FFF2-40B4-BE49-F238E27FC236}">
                  <a16:creationId xmlns:a16="http://schemas.microsoft.com/office/drawing/2014/main" id="{57289992-7FC9-5151-34E9-BA724B72A36E}"/>
                </a:ext>
              </a:extLst>
            </p:cNvPr>
            <p:cNvSpPr/>
            <p:nvPr/>
          </p:nvSpPr>
          <p:spPr>
            <a:xfrm>
              <a:off x="280642"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Blockchain Public Address</a:t>
              </a:r>
            </a:p>
          </p:txBody>
        </p:sp>
        <p:sp>
          <p:nvSpPr>
            <p:cNvPr id="1067" name="TextBox 29">
              <a:extLst>
                <a:ext uri="{FF2B5EF4-FFF2-40B4-BE49-F238E27FC236}">
                  <a16:creationId xmlns:a16="http://schemas.microsoft.com/office/drawing/2014/main" id="{E1A463BC-E5DB-993C-D298-2CD9AD2A2B4F}"/>
                </a:ext>
              </a:extLst>
            </p:cNvPr>
            <p:cNvSpPr txBox="1"/>
            <p:nvPr/>
          </p:nvSpPr>
          <p:spPr>
            <a:xfrm>
              <a:off x="188783" y="2341583"/>
              <a:ext cx="2142085"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Manage a blockchain public address associated to a phone number</a:t>
              </a:r>
            </a:p>
          </p:txBody>
        </p:sp>
      </p:grpSp>
      <p:grpSp>
        <p:nvGrpSpPr>
          <p:cNvPr id="1068" name="Gruppieren 36">
            <a:extLst>
              <a:ext uri="{FF2B5EF4-FFF2-40B4-BE49-F238E27FC236}">
                <a16:creationId xmlns:a16="http://schemas.microsoft.com/office/drawing/2014/main" id="{9B51BCA3-C1EB-A856-C7DC-F83CD1D985B8}"/>
              </a:ext>
            </a:extLst>
          </p:cNvPr>
          <p:cNvGrpSpPr/>
          <p:nvPr/>
        </p:nvGrpSpPr>
        <p:grpSpPr>
          <a:xfrm>
            <a:off x="4800525" y="2960659"/>
            <a:ext cx="2175894" cy="3794546"/>
            <a:chOff x="4791231" y="1743433"/>
            <a:chExt cx="2175894" cy="3794546"/>
          </a:xfrm>
        </p:grpSpPr>
        <p:sp>
          <p:nvSpPr>
            <p:cNvPr id="1069" name="Rectangle: Rounded Corners 7">
              <a:extLst>
                <a:ext uri="{FF2B5EF4-FFF2-40B4-BE49-F238E27FC236}">
                  <a16:creationId xmlns:a16="http://schemas.microsoft.com/office/drawing/2014/main" id="{8F36DEB1-2A76-FD68-61D0-5285FB4B9805}"/>
                </a:ext>
              </a:extLst>
            </p:cNvPr>
            <p:cNvSpPr/>
            <p:nvPr/>
          </p:nvSpPr>
          <p:spPr>
            <a:xfrm>
              <a:off x="4956686" y="426460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rgbClr val="FFFFFF"/>
                  </a:solidFill>
                  <a:latin typeface="Montserrat SemiBold" panose="00000700000000000000" pitchFamily="2" charset="0"/>
                  <a:cs typeface="Arial" panose="020B0604020202020204" pitchFamily="34" charset="0"/>
                </a:rPr>
                <a:t>SIM Swap</a:t>
              </a:r>
            </a:p>
          </p:txBody>
        </p:sp>
        <p:sp>
          <p:nvSpPr>
            <p:cNvPr id="1070" name="TextBox 2">
              <a:extLst>
                <a:ext uri="{FF2B5EF4-FFF2-40B4-BE49-F238E27FC236}">
                  <a16:creationId xmlns:a16="http://schemas.microsoft.com/office/drawing/2014/main" id="{C20DC2BE-CF77-4C54-607A-11CA62CEE447}"/>
                </a:ext>
              </a:extLst>
            </p:cNvPr>
            <p:cNvSpPr txBox="1"/>
            <p:nvPr/>
          </p:nvSpPr>
          <p:spPr>
            <a:xfrm>
              <a:off x="4956686" y="4891648"/>
              <a:ext cx="1784845"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Allows users to get information on SIM pairing changes</a:t>
              </a:r>
            </a:p>
          </p:txBody>
        </p:sp>
        <p:sp>
          <p:nvSpPr>
            <p:cNvPr id="1071" name="Rectangle: Rounded Corners 21">
              <a:extLst>
                <a:ext uri="{FF2B5EF4-FFF2-40B4-BE49-F238E27FC236}">
                  <a16:creationId xmlns:a16="http://schemas.microsoft.com/office/drawing/2014/main" id="{CD4ACD15-875A-569E-2A2B-58306783C4A0}"/>
                </a:ext>
              </a:extLst>
            </p:cNvPr>
            <p:cNvSpPr/>
            <p:nvPr/>
          </p:nvSpPr>
          <p:spPr>
            <a:xfrm>
              <a:off x="4956686" y="3018262"/>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Home Devices </a:t>
              </a:r>
              <a:r>
                <a:rPr lang="en-US" sz="1400" err="1">
                  <a:solidFill>
                    <a:srgbClr val="FFFFFF"/>
                  </a:solidFill>
                  <a:latin typeface="Montserrat SemiBold" panose="00000700000000000000" pitchFamily="2" charset="0"/>
                  <a:cs typeface="Arial" panose="020B0604020202020204" pitchFamily="34" charset="0"/>
                </a:rPr>
                <a:t>QoD</a:t>
              </a:r>
              <a:endParaRPr lang="en-US" sz="1400">
                <a:solidFill>
                  <a:srgbClr val="FFFFFF"/>
                </a:solidFill>
                <a:latin typeface="Montserrat SemiBold" panose="00000700000000000000" pitchFamily="2" charset="0"/>
                <a:cs typeface="Arial" panose="020B0604020202020204" pitchFamily="34" charset="0"/>
              </a:endParaRPr>
            </a:p>
          </p:txBody>
        </p:sp>
        <p:sp>
          <p:nvSpPr>
            <p:cNvPr id="1072" name="TextBox 35">
              <a:extLst>
                <a:ext uri="{FF2B5EF4-FFF2-40B4-BE49-F238E27FC236}">
                  <a16:creationId xmlns:a16="http://schemas.microsoft.com/office/drawing/2014/main" id="{5ABBD8F2-4A8F-761E-1BE4-7D9AA25518D8}"/>
                </a:ext>
              </a:extLst>
            </p:cNvPr>
            <p:cNvSpPr txBox="1"/>
            <p:nvPr/>
          </p:nvSpPr>
          <p:spPr>
            <a:xfrm>
              <a:off x="4791231" y="3634281"/>
              <a:ext cx="2175894"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Request prioritization of traffic on a specific device on the home network. </a:t>
              </a:r>
            </a:p>
          </p:txBody>
        </p:sp>
        <p:sp>
          <p:nvSpPr>
            <p:cNvPr id="1073" name="Rectangle: Rounded Corners 17">
              <a:extLst>
                <a:ext uri="{FF2B5EF4-FFF2-40B4-BE49-F238E27FC236}">
                  <a16:creationId xmlns:a16="http://schemas.microsoft.com/office/drawing/2014/main" id="{820B6659-5CDB-C3E9-7572-D698811EA387}"/>
                </a:ext>
              </a:extLst>
            </p:cNvPr>
            <p:cNvSpPr/>
            <p:nvPr/>
          </p:nvSpPr>
          <p:spPr>
            <a:xfrm>
              <a:off x="4956686"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solidFill>
                    <a:srgbClr val="FFFFFF"/>
                  </a:solidFill>
                  <a:latin typeface="Montserrat SemiBold" panose="00000700000000000000" pitchFamily="2" charset="0"/>
                  <a:cs typeface="Arial" panose="020B0604020202020204" pitchFamily="34" charset="0"/>
                </a:rPr>
                <a:t>Common-</a:t>
              </a:r>
              <a:r>
                <a:rPr lang="en-US" sz="1400" err="1">
                  <a:solidFill>
                    <a:srgbClr val="FFFFFF"/>
                  </a:solidFill>
                  <a:latin typeface="Montserrat SemiBold" panose="00000700000000000000" pitchFamily="2" charset="0"/>
                  <a:cs typeface="Arial" panose="020B0604020202020204" pitchFamily="34" charset="0"/>
                </a:rPr>
                <a:t>alities</a:t>
              </a:r>
              <a:endParaRPr lang="en-US" sz="1400">
                <a:solidFill>
                  <a:srgbClr val="FFFFFF"/>
                </a:solidFill>
                <a:latin typeface="Montserrat SemiBold" panose="00000700000000000000" pitchFamily="2" charset="0"/>
                <a:cs typeface="Arial" panose="020B0604020202020204" pitchFamily="34" charset="0"/>
              </a:endParaRPr>
            </a:p>
          </p:txBody>
        </p:sp>
        <p:sp>
          <p:nvSpPr>
            <p:cNvPr id="1074" name="TextBox 30">
              <a:extLst>
                <a:ext uri="{FF2B5EF4-FFF2-40B4-BE49-F238E27FC236}">
                  <a16:creationId xmlns:a16="http://schemas.microsoft.com/office/drawing/2014/main" id="{F9683382-CC6F-E3AE-892E-B766BDF2F461}"/>
                </a:ext>
              </a:extLst>
            </p:cNvPr>
            <p:cNvSpPr txBox="1"/>
            <p:nvPr/>
          </p:nvSpPr>
          <p:spPr>
            <a:xfrm>
              <a:off x="4849439" y="2341583"/>
              <a:ext cx="1999338" cy="646331"/>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Guidelines and </a:t>
              </a:r>
              <a:r>
                <a:rPr lang="en-US" sz="1200" err="1">
                  <a:latin typeface="Montserrat Light" panose="00000400000000000000" pitchFamily="2" charset="0"/>
                  <a:cs typeface="Arial" panose="020B0604020202020204" pitchFamily="34" charset="0"/>
                </a:rPr>
                <a:t>assest</a:t>
              </a:r>
              <a:r>
                <a:rPr lang="en-US" sz="1200">
                  <a:latin typeface="Montserrat Light" panose="00000400000000000000" pitchFamily="2" charset="0"/>
                  <a:cs typeface="Arial" panose="020B0604020202020204" pitchFamily="34" charset="0"/>
                </a:rPr>
                <a:t> mandatory for all CAMARA Sub Projects</a:t>
              </a:r>
            </a:p>
          </p:txBody>
        </p:sp>
      </p:grpSp>
      <p:sp>
        <p:nvSpPr>
          <p:cNvPr id="1075" name="Rectangle: Rounded Corners 7">
            <a:extLst>
              <a:ext uri="{FF2B5EF4-FFF2-40B4-BE49-F238E27FC236}">
                <a16:creationId xmlns:a16="http://schemas.microsoft.com/office/drawing/2014/main" id="{95912EF8-D80C-1C75-065C-B04E3DD408B8}"/>
              </a:ext>
            </a:extLst>
          </p:cNvPr>
          <p:cNvSpPr/>
          <p:nvPr/>
        </p:nvSpPr>
        <p:spPr>
          <a:xfrm>
            <a:off x="7278859" y="549356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solidFill>
                  <a:srgbClr val="FFFFFF"/>
                </a:solidFill>
                <a:latin typeface="Montserrat SemiBold" panose="00000700000000000000" pitchFamily="2" charset="0"/>
                <a:cs typeface="Arial" panose="020B0604020202020204" pitchFamily="34" charset="0"/>
              </a:rPr>
              <a:t>?</a:t>
            </a:r>
          </a:p>
        </p:txBody>
      </p:sp>
      <p:sp>
        <p:nvSpPr>
          <p:cNvPr id="1076" name="TextBox 2">
            <a:extLst>
              <a:ext uri="{FF2B5EF4-FFF2-40B4-BE49-F238E27FC236}">
                <a16:creationId xmlns:a16="http://schemas.microsoft.com/office/drawing/2014/main" id="{414E50E1-1CD0-DC66-A987-CEE5C1B37436}"/>
              </a:ext>
            </a:extLst>
          </p:cNvPr>
          <p:cNvSpPr txBox="1"/>
          <p:nvPr/>
        </p:nvSpPr>
        <p:spPr>
          <a:xfrm>
            <a:off x="7278859" y="6120606"/>
            <a:ext cx="1784845" cy="276999"/>
          </a:xfrm>
          <a:prstGeom prst="rect">
            <a:avLst/>
          </a:prstGeom>
          <a:noFill/>
        </p:spPr>
        <p:txBody>
          <a:bodyPr wrap="square" rtlCol="0">
            <a:spAutoFit/>
          </a:bodyPr>
          <a:lstStyle/>
          <a:p>
            <a:pPr algn="ctr"/>
            <a:r>
              <a:rPr lang="en-US" sz="1200">
                <a:latin typeface="Montserrat Light" panose="00000400000000000000" pitchFamily="2" charset="0"/>
                <a:cs typeface="Arial" panose="020B0604020202020204" pitchFamily="34" charset="0"/>
              </a:rPr>
              <a:t>Telecom Proposal</a:t>
            </a:r>
          </a:p>
        </p:txBody>
      </p:sp>
    </p:spTree>
    <p:extLst>
      <p:ext uri="{BB962C8B-B14F-4D97-AF65-F5344CB8AC3E}">
        <p14:creationId xmlns:p14="http://schemas.microsoft.com/office/powerpoint/2010/main" val="39807377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917A0-349B-7E44-95EB-5F6E02DCB13F}"/>
              </a:ext>
            </a:extLst>
          </p:cNvPr>
          <p:cNvSpPr txBox="1"/>
          <p:nvPr/>
        </p:nvSpPr>
        <p:spPr>
          <a:xfrm>
            <a:off x="188536" y="310547"/>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Exposición de Servicios – SIM Swap</a:t>
            </a: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3" name="Rectángulo redondeado 5">
            <a:extLst>
              <a:ext uri="{FF2B5EF4-FFF2-40B4-BE49-F238E27FC236}">
                <a16:creationId xmlns:a16="http://schemas.microsoft.com/office/drawing/2014/main" id="{8FEC5917-9953-7F11-E483-7B9F454C3CBA}"/>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
        <p:nvSpPr>
          <p:cNvPr id="113" name="Rectángulo: esquinas redondeadas 112">
            <a:extLst>
              <a:ext uri="{FF2B5EF4-FFF2-40B4-BE49-F238E27FC236}">
                <a16:creationId xmlns:a16="http://schemas.microsoft.com/office/drawing/2014/main" id="{60BA7FA6-E945-F2B5-B7AA-E42D93D00DB5}"/>
              </a:ext>
            </a:extLst>
          </p:cNvPr>
          <p:cNvSpPr/>
          <p:nvPr/>
        </p:nvSpPr>
        <p:spPr>
          <a:xfrm>
            <a:off x="7917943" y="3040842"/>
            <a:ext cx="2675671" cy="1777405"/>
          </a:xfrm>
          <a:prstGeom prst="round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A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14" name="Gráfico 113" descr="No tocar con relleno sólido">
            <a:extLst>
              <a:ext uri="{FF2B5EF4-FFF2-40B4-BE49-F238E27FC236}">
                <a16:creationId xmlns:a16="http://schemas.microsoft.com/office/drawing/2014/main" id="{604A16AA-59D7-3026-83E7-BA9F9865C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756" y="3989474"/>
            <a:ext cx="474301" cy="474301"/>
          </a:xfrm>
          <a:prstGeom prst="rect">
            <a:avLst/>
          </a:prstGeom>
        </p:spPr>
      </p:pic>
      <p:pic>
        <p:nvPicPr>
          <p:cNvPr id="115" name="Gráfico 114" descr="Trabajadora de oficina con relleno sólido">
            <a:extLst>
              <a:ext uri="{FF2B5EF4-FFF2-40B4-BE49-F238E27FC236}">
                <a16:creationId xmlns:a16="http://schemas.microsoft.com/office/drawing/2014/main" id="{D30FF351-84E7-300B-A386-38F273178F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738" y="1573802"/>
            <a:ext cx="642078" cy="642078"/>
          </a:xfrm>
          <a:prstGeom prst="rect">
            <a:avLst/>
          </a:prstGeom>
        </p:spPr>
      </p:pic>
      <p:pic>
        <p:nvPicPr>
          <p:cNvPr id="116" name="Gráfico 115" descr="Smartphone con relleno sólido">
            <a:extLst>
              <a:ext uri="{FF2B5EF4-FFF2-40B4-BE49-F238E27FC236}">
                <a16:creationId xmlns:a16="http://schemas.microsoft.com/office/drawing/2014/main" id="{176168A5-3379-7164-162D-45B2F8DB25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7756" y="1410120"/>
            <a:ext cx="466103" cy="466103"/>
          </a:xfrm>
          <a:prstGeom prst="rect">
            <a:avLst/>
          </a:prstGeom>
        </p:spPr>
      </p:pic>
      <p:pic>
        <p:nvPicPr>
          <p:cNvPr id="117" name="Gráfico 116" descr="Banco contorno">
            <a:extLst>
              <a:ext uri="{FF2B5EF4-FFF2-40B4-BE49-F238E27FC236}">
                <a16:creationId xmlns:a16="http://schemas.microsoft.com/office/drawing/2014/main" id="{F49051DC-5687-22EA-3529-5840D76195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98408" y="1573802"/>
            <a:ext cx="1033796" cy="1033796"/>
          </a:xfrm>
          <a:prstGeom prst="rect">
            <a:avLst/>
          </a:prstGeom>
        </p:spPr>
      </p:pic>
      <p:pic>
        <p:nvPicPr>
          <p:cNvPr id="118" name="Gráfico 117" descr="Torre de telecomunicaciones con relleno sólido">
            <a:extLst>
              <a:ext uri="{FF2B5EF4-FFF2-40B4-BE49-F238E27FC236}">
                <a16:creationId xmlns:a16="http://schemas.microsoft.com/office/drawing/2014/main" id="{F6C43D08-AFBA-EC7C-BA06-6BD0585A28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2060" y="4072931"/>
            <a:ext cx="642078" cy="642078"/>
          </a:xfrm>
          <a:prstGeom prst="rect">
            <a:avLst/>
          </a:prstGeom>
        </p:spPr>
      </p:pic>
      <p:pic>
        <p:nvPicPr>
          <p:cNvPr id="119" name="Gráfico 118" descr="Conexiones con relleno sólido">
            <a:extLst>
              <a:ext uri="{FF2B5EF4-FFF2-40B4-BE49-F238E27FC236}">
                <a16:creationId xmlns:a16="http://schemas.microsoft.com/office/drawing/2014/main" id="{31C5B5FA-2514-6D9E-2568-93454477626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73001" y="2250255"/>
            <a:ext cx="846239" cy="846239"/>
          </a:xfrm>
          <a:prstGeom prst="rect">
            <a:avLst/>
          </a:prstGeom>
        </p:spPr>
      </p:pic>
      <p:pic>
        <p:nvPicPr>
          <p:cNvPr id="120" name="Gráfico 119" descr="Torre de telecomunicaciones con relleno sólido">
            <a:extLst>
              <a:ext uri="{FF2B5EF4-FFF2-40B4-BE49-F238E27FC236}">
                <a16:creationId xmlns:a16="http://schemas.microsoft.com/office/drawing/2014/main" id="{D2C2F20E-0BDE-92BA-5753-4BA827FEEB3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87267" y="2625404"/>
            <a:ext cx="642078" cy="642078"/>
          </a:xfrm>
          <a:prstGeom prst="rect">
            <a:avLst/>
          </a:prstGeom>
        </p:spPr>
      </p:pic>
      <p:pic>
        <p:nvPicPr>
          <p:cNvPr id="121" name="Gráfico 120" descr="Torre de telecomunicaciones con relleno sólido">
            <a:extLst>
              <a:ext uri="{FF2B5EF4-FFF2-40B4-BE49-F238E27FC236}">
                <a16:creationId xmlns:a16="http://schemas.microsoft.com/office/drawing/2014/main" id="{2E24CC25-E5B7-4459-EF7B-C8CC316CACE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51485" y="1982460"/>
            <a:ext cx="642078" cy="642078"/>
          </a:xfrm>
          <a:prstGeom prst="rect">
            <a:avLst/>
          </a:prstGeom>
        </p:spPr>
      </p:pic>
      <p:pic>
        <p:nvPicPr>
          <p:cNvPr id="122" name="Gráfico 121" descr="Lista con relleno sólido">
            <a:extLst>
              <a:ext uri="{FF2B5EF4-FFF2-40B4-BE49-F238E27FC236}">
                <a16:creationId xmlns:a16="http://schemas.microsoft.com/office/drawing/2014/main" id="{97CF9F88-2141-95DF-7909-4BA2276A815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321527" y="5130122"/>
            <a:ext cx="642079" cy="642079"/>
          </a:xfrm>
          <a:prstGeom prst="rect">
            <a:avLst/>
          </a:prstGeom>
        </p:spPr>
      </p:pic>
      <p:sp>
        <p:nvSpPr>
          <p:cNvPr id="123" name="Rectángulo 122">
            <a:extLst>
              <a:ext uri="{FF2B5EF4-FFF2-40B4-BE49-F238E27FC236}">
                <a16:creationId xmlns:a16="http://schemas.microsoft.com/office/drawing/2014/main" id="{FAD53EA0-67FD-D81D-DA67-3375FC309461}"/>
              </a:ext>
            </a:extLst>
          </p:cNvPr>
          <p:cNvSpPr/>
          <p:nvPr/>
        </p:nvSpPr>
        <p:spPr>
          <a:xfrm>
            <a:off x="1826235" y="1106969"/>
            <a:ext cx="2098885" cy="613800"/>
          </a:xfrm>
          <a:prstGeom prst="rect">
            <a:avLst/>
          </a:prstGeom>
          <a:solidFill>
            <a:srgbClr val="F2F2F2">
              <a:alpha val="50196"/>
            </a:srgbClr>
          </a:solidFill>
          <a:ln w="12700" cap="flat" cmpd="sng" algn="ctr">
            <a:noFill/>
            <a:prstDash val="solid"/>
            <a:miter lim="800000"/>
          </a:ln>
          <a:effectLst/>
        </p:spPr>
        <p:txBody>
          <a:bodyPr rtlCol="0" anchor="ctr"/>
          <a:lstStyle/>
          <a:p>
            <a:pPr algn="ctr">
              <a:defRPr/>
            </a:pPr>
            <a:r>
              <a:rPr lang="es-AR" sz="1400" kern="0">
                <a:solidFill>
                  <a:srgbClr val="280969">
                    <a:lumMod val="75000"/>
                  </a:srgbClr>
                </a:solidFill>
                <a:latin typeface="Roboto" panose="02000000000000000000" pitchFamily="2" charset="0"/>
                <a:ea typeface="Roboto" panose="02000000000000000000" pitchFamily="2" charset="0"/>
                <a:cs typeface="Roboto" panose="02000000000000000000" pitchFamily="2" charset="0"/>
              </a:rPr>
              <a:t>Banco define transacciones con validación SIM Swap</a:t>
            </a:r>
          </a:p>
        </p:txBody>
      </p:sp>
      <p:sp>
        <p:nvSpPr>
          <p:cNvPr id="124" name="Rectángulo 123">
            <a:extLst>
              <a:ext uri="{FF2B5EF4-FFF2-40B4-BE49-F238E27FC236}">
                <a16:creationId xmlns:a16="http://schemas.microsoft.com/office/drawing/2014/main" id="{6B4694F8-4535-2E27-2ED1-0962FA53F346}"/>
              </a:ext>
            </a:extLst>
          </p:cNvPr>
          <p:cNvSpPr/>
          <p:nvPr/>
        </p:nvSpPr>
        <p:spPr>
          <a:xfrm>
            <a:off x="4713099" y="1292056"/>
            <a:ext cx="2098885" cy="613800"/>
          </a:xfrm>
          <a:prstGeom prst="rect">
            <a:avLst/>
          </a:prstGeom>
          <a:solidFill>
            <a:srgbClr val="F2F2F2">
              <a:alpha val="50196"/>
            </a:srgbClr>
          </a:solidFill>
          <a:ln w="12700" cap="flat" cmpd="sng" algn="ctr">
            <a:noFill/>
            <a:prstDash val="solid"/>
            <a:miter lim="800000"/>
          </a:ln>
          <a:effectLst/>
        </p:spPr>
        <p:txBody>
          <a:bodyPr rtlCol="0" anchor="ctr"/>
          <a:lstStyle/>
          <a:p>
            <a:pPr algn="ctr">
              <a:defRPr/>
            </a:pPr>
            <a:r>
              <a:rPr lang="es-AR" sz="1400" kern="0">
                <a:solidFill>
                  <a:srgbClr val="280969">
                    <a:lumMod val="75000"/>
                  </a:srgbClr>
                </a:solidFill>
                <a:latin typeface="Roboto" panose="02000000000000000000" pitchFamily="2" charset="0"/>
                <a:ea typeface="Roboto" panose="02000000000000000000" pitchFamily="2" charset="0"/>
                <a:cs typeface="Roboto" panose="02000000000000000000" pitchFamily="2" charset="0"/>
              </a:rPr>
              <a:t>Agregador distingue a qué operador corresponde el MSISDN</a:t>
            </a:r>
          </a:p>
        </p:txBody>
      </p:sp>
      <p:sp>
        <p:nvSpPr>
          <p:cNvPr id="125" name="Rectángulo 124">
            <a:extLst>
              <a:ext uri="{FF2B5EF4-FFF2-40B4-BE49-F238E27FC236}">
                <a16:creationId xmlns:a16="http://schemas.microsoft.com/office/drawing/2014/main" id="{E1F96215-5A08-EEF7-FBA5-C1E4D1714D46}"/>
              </a:ext>
            </a:extLst>
          </p:cNvPr>
          <p:cNvSpPr/>
          <p:nvPr/>
        </p:nvSpPr>
        <p:spPr>
          <a:xfrm>
            <a:off x="2536398" y="4484799"/>
            <a:ext cx="1944162" cy="613800"/>
          </a:xfrm>
          <a:prstGeom prst="rect">
            <a:avLst/>
          </a:prstGeom>
          <a:solidFill>
            <a:srgbClr val="F2F2F2">
              <a:alpha val="50196"/>
            </a:srgbClr>
          </a:solidFill>
          <a:ln w="12700" cap="flat" cmpd="sng" algn="ctr">
            <a:noFill/>
            <a:prstDash val="solid"/>
            <a:miter lim="800000"/>
          </a:ln>
          <a:effectLst/>
        </p:spPr>
        <p:txBody>
          <a:bodyPr rtlCol="0" anchor="ctr"/>
          <a:lstStyle/>
          <a:p>
            <a:pPr algn="ctr">
              <a:defRPr/>
            </a:pPr>
            <a:r>
              <a:rPr lang="es-AR" sz="1400" kern="0">
                <a:solidFill>
                  <a:srgbClr val="280969">
                    <a:lumMod val="75000"/>
                  </a:srgbClr>
                </a:solidFill>
                <a:latin typeface="Roboto" panose="02000000000000000000" pitchFamily="2" charset="0"/>
                <a:ea typeface="Roboto" panose="02000000000000000000" pitchFamily="2" charset="0"/>
                <a:cs typeface="Roboto" panose="02000000000000000000" pitchFamily="2" charset="0"/>
              </a:rPr>
              <a:t>Según la respuesta, el Banco define política de seguridad a aplicar</a:t>
            </a:r>
          </a:p>
        </p:txBody>
      </p:sp>
      <p:sp>
        <p:nvSpPr>
          <p:cNvPr id="126" name="Rectángulo 125">
            <a:extLst>
              <a:ext uri="{FF2B5EF4-FFF2-40B4-BE49-F238E27FC236}">
                <a16:creationId xmlns:a16="http://schemas.microsoft.com/office/drawing/2014/main" id="{5E3D538D-3E62-2C57-8FD4-466A81EE2FE8}"/>
              </a:ext>
            </a:extLst>
          </p:cNvPr>
          <p:cNvSpPr/>
          <p:nvPr/>
        </p:nvSpPr>
        <p:spPr>
          <a:xfrm>
            <a:off x="4272085" y="5787980"/>
            <a:ext cx="2098885" cy="613800"/>
          </a:xfrm>
          <a:prstGeom prst="rect">
            <a:avLst/>
          </a:prstGeom>
          <a:solidFill>
            <a:srgbClr val="F2F2F2">
              <a:alpha val="50196"/>
            </a:srgbClr>
          </a:solidFill>
          <a:ln w="12700" cap="flat" cmpd="sng" algn="ctr">
            <a:noFill/>
            <a:prstDash val="solid"/>
            <a:miter lim="800000"/>
          </a:ln>
          <a:effectLst/>
        </p:spPr>
        <p:txBody>
          <a:bodyPr rtlCol="0" anchor="ctr"/>
          <a:lstStyle/>
          <a:p>
            <a:pPr algn="ctr">
              <a:defRPr/>
            </a:pPr>
            <a:r>
              <a:rPr lang="es-AR" sz="1400" kern="0">
                <a:solidFill>
                  <a:srgbClr val="280969">
                    <a:lumMod val="75000"/>
                  </a:srgbClr>
                </a:solidFill>
                <a:latin typeface="Roboto" panose="02000000000000000000" pitchFamily="2" charset="0"/>
                <a:ea typeface="Roboto" panose="02000000000000000000" pitchFamily="2" charset="0"/>
                <a:cs typeface="Roboto" panose="02000000000000000000" pitchFamily="2" charset="0"/>
              </a:rPr>
              <a:t>TECO factura </a:t>
            </a:r>
            <a:r>
              <a:rPr lang="es-AR" sz="1400" kern="0" err="1">
                <a:solidFill>
                  <a:srgbClr val="280969">
                    <a:lumMod val="75000"/>
                  </a:srgbClr>
                </a:solidFill>
                <a:latin typeface="Roboto" panose="02000000000000000000" pitchFamily="2" charset="0"/>
                <a:ea typeface="Roboto" panose="02000000000000000000" pitchFamily="2" charset="0"/>
                <a:cs typeface="Roboto" panose="02000000000000000000" pitchFamily="2" charset="0"/>
              </a:rPr>
              <a:t>PxQ</a:t>
            </a:r>
            <a:r>
              <a:rPr lang="es-AR" sz="1400" kern="0">
                <a:solidFill>
                  <a:srgbClr val="280969">
                    <a:lumMod val="75000"/>
                  </a:srgbClr>
                </a:solidFill>
                <a:latin typeface="Roboto" panose="02000000000000000000" pitchFamily="2" charset="0"/>
                <a:ea typeface="Roboto" panose="02000000000000000000" pitchFamily="2" charset="0"/>
                <a:cs typeface="Roboto" panose="02000000000000000000" pitchFamily="2" charset="0"/>
              </a:rPr>
              <a:t> según Request</a:t>
            </a:r>
          </a:p>
        </p:txBody>
      </p:sp>
      <p:cxnSp>
        <p:nvCxnSpPr>
          <p:cNvPr id="127" name="Conector: curvado 126">
            <a:extLst>
              <a:ext uri="{FF2B5EF4-FFF2-40B4-BE49-F238E27FC236}">
                <a16:creationId xmlns:a16="http://schemas.microsoft.com/office/drawing/2014/main" id="{C8D718E5-9789-2676-FDFD-82F74800DC3F}"/>
              </a:ext>
            </a:extLst>
          </p:cNvPr>
          <p:cNvCxnSpPr>
            <a:cxnSpLocks/>
            <a:endCxn id="117" idx="1"/>
          </p:cNvCxnSpPr>
          <p:nvPr/>
        </p:nvCxnSpPr>
        <p:spPr>
          <a:xfrm flipV="1">
            <a:off x="2098885" y="2090700"/>
            <a:ext cx="1199523" cy="627939"/>
          </a:xfrm>
          <a:prstGeom prst="curvedConnector3">
            <a:avLst>
              <a:gd name="adj1" fmla="val 50000"/>
            </a:avLst>
          </a:prstGeom>
          <a:noFill/>
          <a:ln w="6350" cap="flat" cmpd="sng" algn="ctr">
            <a:solidFill>
              <a:srgbClr val="B989F9"/>
            </a:solidFill>
            <a:prstDash val="solid"/>
            <a:miter lim="800000"/>
            <a:tailEnd type="triangle"/>
          </a:ln>
          <a:effectLst/>
        </p:spPr>
      </p:cxnSp>
      <p:cxnSp>
        <p:nvCxnSpPr>
          <p:cNvPr id="128" name="Conector: curvado 127">
            <a:extLst>
              <a:ext uri="{FF2B5EF4-FFF2-40B4-BE49-F238E27FC236}">
                <a16:creationId xmlns:a16="http://schemas.microsoft.com/office/drawing/2014/main" id="{424AC51F-31D3-B5F9-5A04-4004162E1156}"/>
              </a:ext>
            </a:extLst>
          </p:cNvPr>
          <p:cNvCxnSpPr>
            <a:cxnSpLocks/>
            <a:stCxn id="117" idx="3"/>
            <a:endCxn id="119" idx="1"/>
          </p:cNvCxnSpPr>
          <p:nvPr/>
        </p:nvCxnSpPr>
        <p:spPr>
          <a:xfrm>
            <a:off x="4332204" y="2090700"/>
            <a:ext cx="1240797" cy="582675"/>
          </a:xfrm>
          <a:prstGeom prst="curvedConnector3">
            <a:avLst>
              <a:gd name="adj1" fmla="val 50000"/>
            </a:avLst>
          </a:prstGeom>
          <a:noFill/>
          <a:ln w="6350" cap="flat" cmpd="sng" algn="ctr">
            <a:solidFill>
              <a:srgbClr val="B989F9"/>
            </a:solidFill>
            <a:prstDash val="solid"/>
            <a:miter lim="800000"/>
            <a:tailEnd type="triangle"/>
          </a:ln>
          <a:effectLst/>
        </p:spPr>
      </p:cxnSp>
      <p:cxnSp>
        <p:nvCxnSpPr>
          <p:cNvPr id="129" name="Conector: curvado 128">
            <a:extLst>
              <a:ext uri="{FF2B5EF4-FFF2-40B4-BE49-F238E27FC236}">
                <a16:creationId xmlns:a16="http://schemas.microsoft.com/office/drawing/2014/main" id="{93ECFD63-FD42-C23E-8CF3-6578D1C3D55C}"/>
              </a:ext>
            </a:extLst>
          </p:cNvPr>
          <p:cNvCxnSpPr>
            <a:cxnSpLocks/>
            <a:stCxn id="119" idx="2"/>
            <a:endCxn id="118" idx="3"/>
          </p:cNvCxnSpPr>
          <p:nvPr/>
        </p:nvCxnSpPr>
        <p:spPr>
          <a:xfrm rot="5400000">
            <a:off x="4866392" y="3264241"/>
            <a:ext cx="1297476" cy="961983"/>
          </a:xfrm>
          <a:prstGeom prst="curvedConnector2">
            <a:avLst/>
          </a:prstGeom>
          <a:noFill/>
          <a:ln w="6350" cap="flat" cmpd="sng" algn="ctr">
            <a:solidFill>
              <a:srgbClr val="B989F9"/>
            </a:solidFill>
            <a:prstDash val="solid"/>
            <a:miter lim="800000"/>
            <a:tailEnd type="triangle"/>
          </a:ln>
          <a:effectLst/>
        </p:spPr>
      </p:cxnSp>
      <p:sp>
        <p:nvSpPr>
          <p:cNvPr id="130" name="Rectángulo 129">
            <a:extLst>
              <a:ext uri="{FF2B5EF4-FFF2-40B4-BE49-F238E27FC236}">
                <a16:creationId xmlns:a16="http://schemas.microsoft.com/office/drawing/2014/main" id="{74B681E3-5019-EF34-1FBD-04518CE88C30}"/>
              </a:ext>
            </a:extLst>
          </p:cNvPr>
          <p:cNvSpPr/>
          <p:nvPr/>
        </p:nvSpPr>
        <p:spPr>
          <a:xfrm>
            <a:off x="5098673" y="3383701"/>
            <a:ext cx="1298677" cy="613800"/>
          </a:xfrm>
          <a:prstGeom prst="rect">
            <a:avLst/>
          </a:prstGeom>
          <a:solidFill>
            <a:srgbClr val="F2F2F2">
              <a:alpha val="50196"/>
            </a:srgbClr>
          </a:solidFill>
          <a:ln w="12700" cap="flat" cmpd="sng" algn="ctr">
            <a:noFill/>
            <a:prstDash val="solid"/>
            <a:miter lim="800000"/>
          </a:ln>
          <a:effectLst/>
        </p:spPr>
        <p:txBody>
          <a:bodyPr rtlCol="0" anchor="ctr"/>
          <a:lstStyle/>
          <a:p>
            <a:pPr algn="ctr">
              <a:defRPr/>
            </a:pPr>
            <a:r>
              <a:rPr lang="es-AR" sz="1400" kern="0">
                <a:solidFill>
                  <a:srgbClr val="280969">
                    <a:lumMod val="75000"/>
                  </a:srgbClr>
                </a:solidFill>
                <a:latin typeface="Roboto" panose="02000000000000000000" pitchFamily="2" charset="0"/>
                <a:ea typeface="Roboto" panose="02000000000000000000" pitchFamily="2" charset="0"/>
                <a:cs typeface="Roboto" panose="02000000000000000000" pitchFamily="2" charset="0"/>
              </a:rPr>
              <a:t>Request SIM Swap</a:t>
            </a:r>
          </a:p>
        </p:txBody>
      </p:sp>
      <p:cxnSp>
        <p:nvCxnSpPr>
          <p:cNvPr id="131" name="Conector: curvado 130">
            <a:extLst>
              <a:ext uri="{FF2B5EF4-FFF2-40B4-BE49-F238E27FC236}">
                <a16:creationId xmlns:a16="http://schemas.microsoft.com/office/drawing/2014/main" id="{460364A5-5ED6-D1E1-B016-213C87B7DC8B}"/>
              </a:ext>
            </a:extLst>
          </p:cNvPr>
          <p:cNvCxnSpPr>
            <a:cxnSpLocks/>
            <a:stCxn id="118" idx="2"/>
            <a:endCxn id="122" idx="1"/>
          </p:cNvCxnSpPr>
          <p:nvPr/>
        </p:nvCxnSpPr>
        <p:spPr>
          <a:xfrm rot="16200000" flipH="1">
            <a:off x="4649237" y="4778871"/>
            <a:ext cx="736153" cy="608428"/>
          </a:xfrm>
          <a:prstGeom prst="curvedConnector2">
            <a:avLst/>
          </a:prstGeom>
          <a:noFill/>
          <a:ln w="6350" cap="flat" cmpd="sng" algn="ctr">
            <a:solidFill>
              <a:srgbClr val="B989F9"/>
            </a:solidFill>
            <a:prstDash val="solid"/>
            <a:miter lim="800000"/>
            <a:tailEnd type="triangle"/>
          </a:ln>
          <a:effectLst/>
        </p:spPr>
      </p:cxnSp>
      <p:pic>
        <p:nvPicPr>
          <p:cNvPr id="132" name="Gráfico 131" descr="Casilla marcada con relleno sólido">
            <a:extLst>
              <a:ext uri="{FF2B5EF4-FFF2-40B4-BE49-F238E27FC236}">
                <a16:creationId xmlns:a16="http://schemas.microsoft.com/office/drawing/2014/main" id="{4D6A349E-BB39-5F9B-D5C5-9F298F0672E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12058" y="3574414"/>
            <a:ext cx="642078" cy="642078"/>
          </a:xfrm>
          <a:prstGeom prst="rect">
            <a:avLst/>
          </a:prstGeom>
        </p:spPr>
      </p:pic>
      <p:cxnSp>
        <p:nvCxnSpPr>
          <p:cNvPr id="133" name="Conector: curvado 132">
            <a:extLst>
              <a:ext uri="{FF2B5EF4-FFF2-40B4-BE49-F238E27FC236}">
                <a16:creationId xmlns:a16="http://schemas.microsoft.com/office/drawing/2014/main" id="{A75B023B-916C-C269-097C-5C7E072F226F}"/>
              </a:ext>
            </a:extLst>
          </p:cNvPr>
          <p:cNvCxnSpPr>
            <a:cxnSpLocks/>
            <a:stCxn id="125" idx="1"/>
          </p:cNvCxnSpPr>
          <p:nvPr/>
        </p:nvCxnSpPr>
        <p:spPr>
          <a:xfrm rot="10800000">
            <a:off x="1049444" y="3025539"/>
            <a:ext cx="1486955" cy="1766160"/>
          </a:xfrm>
          <a:prstGeom prst="curvedConnector2">
            <a:avLst/>
          </a:prstGeom>
          <a:noFill/>
          <a:ln w="6350" cap="flat" cmpd="sng" algn="ctr">
            <a:solidFill>
              <a:srgbClr val="B989F9"/>
            </a:solidFill>
            <a:prstDash val="solid"/>
            <a:miter lim="800000"/>
            <a:tailEnd type="triangle"/>
          </a:ln>
          <a:effectLst/>
        </p:spPr>
      </p:cxnSp>
      <p:sp>
        <p:nvSpPr>
          <p:cNvPr id="134" name="CuadroTexto 133">
            <a:extLst>
              <a:ext uri="{FF2B5EF4-FFF2-40B4-BE49-F238E27FC236}">
                <a16:creationId xmlns:a16="http://schemas.microsoft.com/office/drawing/2014/main" id="{AAF0D732-5F4E-03A0-4F3D-A20A6F5130E7}"/>
              </a:ext>
            </a:extLst>
          </p:cNvPr>
          <p:cNvSpPr txBox="1"/>
          <p:nvPr/>
        </p:nvSpPr>
        <p:spPr>
          <a:xfrm>
            <a:off x="7080009" y="4849328"/>
            <a:ext cx="1523076" cy="646331"/>
          </a:xfrm>
          <a:prstGeom prst="rect">
            <a:avLst/>
          </a:prstGeom>
          <a:noFill/>
        </p:spPr>
        <p:txBody>
          <a:bodyPr wrap="square">
            <a:spAutoFit/>
          </a:bodyPr>
          <a:lstStyle/>
          <a:p>
            <a:r>
              <a:rPr lang="es-ES" sz="1200">
                <a:solidFill>
                  <a:schemeClr val="tx1">
                    <a:lumMod val="95000"/>
                  </a:schemeClr>
                </a:solidFill>
                <a:latin typeface="Calibri Light" panose="020F0302020204030204"/>
              </a:rPr>
              <a:t>Las </a:t>
            </a:r>
            <a:r>
              <a:rPr lang="es-ES" sz="1200" err="1">
                <a:solidFill>
                  <a:schemeClr val="tx1">
                    <a:lumMod val="95000"/>
                  </a:schemeClr>
                </a:solidFill>
                <a:latin typeface="Calibri Light" panose="020F0302020204030204"/>
              </a:rPr>
              <a:t>APIs</a:t>
            </a:r>
            <a:r>
              <a:rPr lang="es-ES" sz="1200">
                <a:solidFill>
                  <a:schemeClr val="tx1">
                    <a:lumMod val="95000"/>
                  </a:schemeClr>
                </a:solidFill>
                <a:latin typeface="Calibri Light" panose="020F0302020204030204"/>
              </a:rPr>
              <a:t> se exponen al Cliente a través del API Gateway de AWS</a:t>
            </a:r>
          </a:p>
        </p:txBody>
      </p:sp>
      <p:sp>
        <p:nvSpPr>
          <p:cNvPr id="135" name="Elipse 134">
            <a:extLst>
              <a:ext uri="{FF2B5EF4-FFF2-40B4-BE49-F238E27FC236}">
                <a16:creationId xmlns:a16="http://schemas.microsoft.com/office/drawing/2014/main" id="{E3C85624-648E-490D-A653-6F52C8FCD4B0}"/>
              </a:ext>
            </a:extLst>
          </p:cNvPr>
          <p:cNvSpPr/>
          <p:nvPr/>
        </p:nvSpPr>
        <p:spPr>
          <a:xfrm>
            <a:off x="1259672" y="2015645"/>
            <a:ext cx="261953" cy="261953"/>
          </a:xfrm>
          <a:prstGeom prst="ellipse">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4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36" name="Elipse 135">
            <a:extLst>
              <a:ext uri="{FF2B5EF4-FFF2-40B4-BE49-F238E27FC236}">
                <a16:creationId xmlns:a16="http://schemas.microsoft.com/office/drawing/2014/main" id="{17E2B236-7024-5673-857A-F71E9C7791F1}"/>
              </a:ext>
            </a:extLst>
          </p:cNvPr>
          <p:cNvSpPr/>
          <p:nvPr/>
        </p:nvSpPr>
        <p:spPr>
          <a:xfrm>
            <a:off x="3735732" y="1138537"/>
            <a:ext cx="261953" cy="26195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4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37" name="Elipse 136">
            <a:extLst>
              <a:ext uri="{FF2B5EF4-FFF2-40B4-BE49-F238E27FC236}">
                <a16:creationId xmlns:a16="http://schemas.microsoft.com/office/drawing/2014/main" id="{DA32094F-7E3C-7E44-5479-4EE6283D67A5}"/>
              </a:ext>
            </a:extLst>
          </p:cNvPr>
          <p:cNvSpPr/>
          <p:nvPr/>
        </p:nvSpPr>
        <p:spPr>
          <a:xfrm>
            <a:off x="6798369" y="1482552"/>
            <a:ext cx="261953" cy="261953"/>
          </a:xfrm>
          <a:prstGeom prst="ellipse">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4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38" name="Elipse 137">
            <a:extLst>
              <a:ext uri="{FF2B5EF4-FFF2-40B4-BE49-F238E27FC236}">
                <a16:creationId xmlns:a16="http://schemas.microsoft.com/office/drawing/2014/main" id="{5B22ECE5-67DD-3149-17C6-7C800B37C8FA}"/>
              </a:ext>
            </a:extLst>
          </p:cNvPr>
          <p:cNvSpPr/>
          <p:nvPr/>
        </p:nvSpPr>
        <p:spPr>
          <a:xfrm>
            <a:off x="5672723" y="4064056"/>
            <a:ext cx="261953" cy="261953"/>
          </a:xfrm>
          <a:prstGeom prst="ellipse">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400"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139" name="Elipse 138">
            <a:extLst>
              <a:ext uri="{FF2B5EF4-FFF2-40B4-BE49-F238E27FC236}">
                <a16:creationId xmlns:a16="http://schemas.microsoft.com/office/drawing/2014/main" id="{BE7A8BA4-9177-C392-E985-9188AA2A120E}"/>
              </a:ext>
            </a:extLst>
          </p:cNvPr>
          <p:cNvSpPr/>
          <p:nvPr/>
        </p:nvSpPr>
        <p:spPr>
          <a:xfrm>
            <a:off x="3453087" y="5189208"/>
            <a:ext cx="261953" cy="261953"/>
          </a:xfrm>
          <a:prstGeom prst="ellipse">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a:ln>
                  <a:noFill/>
                </a:ln>
                <a:solidFill>
                  <a:prstClr val="white"/>
                </a:solidFill>
                <a:effectLst/>
                <a:uLnTx/>
                <a:uFillTx/>
                <a:latin typeface="Calibri" panose="020F0502020204030204"/>
                <a:ea typeface="+mn-ea"/>
                <a:cs typeface="+mn-cs"/>
              </a:rPr>
              <a:t>5</a:t>
            </a:r>
            <a:endParaRPr kumimoji="0" lang="es-AR"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Elipse 139">
            <a:extLst>
              <a:ext uri="{FF2B5EF4-FFF2-40B4-BE49-F238E27FC236}">
                <a16:creationId xmlns:a16="http://schemas.microsoft.com/office/drawing/2014/main" id="{14DCA440-439D-16C8-6066-7CC34AD0DF9C}"/>
              </a:ext>
            </a:extLst>
          </p:cNvPr>
          <p:cNvSpPr/>
          <p:nvPr/>
        </p:nvSpPr>
        <p:spPr>
          <a:xfrm>
            <a:off x="5139369" y="6428265"/>
            <a:ext cx="261953" cy="26195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400"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141" name="Flecha: hacia abajo 140">
            <a:extLst>
              <a:ext uri="{FF2B5EF4-FFF2-40B4-BE49-F238E27FC236}">
                <a16:creationId xmlns:a16="http://schemas.microsoft.com/office/drawing/2014/main" id="{4A06FDE0-9B0D-3DFF-5EC1-934E7041868C}"/>
              </a:ext>
            </a:extLst>
          </p:cNvPr>
          <p:cNvSpPr/>
          <p:nvPr/>
        </p:nvSpPr>
        <p:spPr>
          <a:xfrm rot="16200000">
            <a:off x="6361676" y="3681196"/>
            <a:ext cx="508940" cy="490351"/>
          </a:xfrm>
          <a:prstGeom prst="downArrow">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AR"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CuadroTexto 141">
            <a:extLst>
              <a:ext uri="{FF2B5EF4-FFF2-40B4-BE49-F238E27FC236}">
                <a16:creationId xmlns:a16="http://schemas.microsoft.com/office/drawing/2014/main" id="{8326E81A-9AA4-9DAE-C0A7-0A549874907B}"/>
              </a:ext>
            </a:extLst>
          </p:cNvPr>
          <p:cNvSpPr txBox="1"/>
          <p:nvPr/>
        </p:nvSpPr>
        <p:spPr>
          <a:xfrm>
            <a:off x="9566466" y="4883601"/>
            <a:ext cx="2517921" cy="830997"/>
          </a:xfrm>
          <a:prstGeom prst="rect">
            <a:avLst/>
          </a:prstGeom>
          <a:noFill/>
        </p:spPr>
        <p:txBody>
          <a:bodyPr wrap="square">
            <a:spAutoFit/>
          </a:bodyPr>
          <a:lstStyle/>
          <a:p>
            <a:r>
              <a:rPr lang="es-ES" sz="1200">
                <a:solidFill>
                  <a:schemeClr val="tx1">
                    <a:lumMod val="95000"/>
                  </a:schemeClr>
                </a:solidFill>
                <a:latin typeface="Calibri Light" panose="020F0302020204030204"/>
              </a:rPr>
              <a:t>Poblar una BD local con eventos de Ordenes de Cambio de SIM que se originan en el CRM y se publican en KAFKA</a:t>
            </a:r>
          </a:p>
        </p:txBody>
      </p:sp>
      <p:pic>
        <p:nvPicPr>
          <p:cNvPr id="143" name="Gráfico 142" descr="Usuario con relleno sólido">
            <a:extLst>
              <a:ext uri="{FF2B5EF4-FFF2-40B4-BE49-F238E27FC236}">
                <a16:creationId xmlns:a16="http://schemas.microsoft.com/office/drawing/2014/main" id="{7ECFCCE7-FAFB-A323-3081-6D4DD1B9AF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42996" y="3716406"/>
            <a:ext cx="470689" cy="470689"/>
          </a:xfrm>
          <a:prstGeom prst="rect">
            <a:avLst/>
          </a:prstGeom>
        </p:spPr>
      </p:pic>
      <p:sp>
        <p:nvSpPr>
          <p:cNvPr id="144" name="CuadroTexto 143">
            <a:extLst>
              <a:ext uri="{FF2B5EF4-FFF2-40B4-BE49-F238E27FC236}">
                <a16:creationId xmlns:a16="http://schemas.microsoft.com/office/drawing/2014/main" id="{33505641-0C62-714D-5A49-D6ACC8F219F6}"/>
              </a:ext>
            </a:extLst>
          </p:cNvPr>
          <p:cNvSpPr txBox="1"/>
          <p:nvPr/>
        </p:nvSpPr>
        <p:spPr>
          <a:xfrm>
            <a:off x="9972104" y="3072880"/>
            <a:ext cx="605022" cy="276999"/>
          </a:xfrm>
          <a:prstGeom prst="rect">
            <a:avLst/>
          </a:prstGeom>
          <a:noFill/>
        </p:spPr>
        <p:txBody>
          <a:bodyPr wrap="square">
            <a:spAutoFit/>
          </a:bodyPr>
          <a:lstStyle/>
          <a:p>
            <a:r>
              <a:rPr lang="es-ES" sz="1200" b="1">
                <a:solidFill>
                  <a:prstClr val="black"/>
                </a:solidFill>
                <a:latin typeface="Calibri Light" panose="020F0302020204030204"/>
              </a:rPr>
              <a:t>AWS</a:t>
            </a:r>
          </a:p>
        </p:txBody>
      </p:sp>
      <p:pic>
        <p:nvPicPr>
          <p:cNvPr id="145" name="Picture 2">
            <a:extLst>
              <a:ext uri="{FF2B5EF4-FFF2-40B4-BE49-F238E27FC236}">
                <a16:creationId xmlns:a16="http://schemas.microsoft.com/office/drawing/2014/main" id="{F82BE5F2-3AAD-801E-A9B9-6B813B76B5E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80614" y="3653645"/>
            <a:ext cx="620210" cy="620210"/>
          </a:xfrm>
          <a:prstGeom prst="rect">
            <a:avLst/>
          </a:prstGeom>
          <a:noFill/>
          <a:extLst>
            <a:ext uri="{909E8E84-426E-40DD-AFC4-6F175D3DCCD1}">
              <a14:hiddenFill xmlns:a14="http://schemas.microsoft.com/office/drawing/2010/main">
                <a:solidFill>
                  <a:srgbClr val="FFFFFF"/>
                </a:solidFill>
              </a14:hiddenFill>
            </a:ext>
          </a:extLst>
        </p:spPr>
      </p:pic>
      <p:sp>
        <p:nvSpPr>
          <p:cNvPr id="146" name="Rectángulo: esquinas redondeadas 145">
            <a:extLst>
              <a:ext uri="{FF2B5EF4-FFF2-40B4-BE49-F238E27FC236}">
                <a16:creationId xmlns:a16="http://schemas.microsoft.com/office/drawing/2014/main" id="{D911A439-D0D9-FB82-CEEF-587D73270D82}"/>
              </a:ext>
            </a:extLst>
          </p:cNvPr>
          <p:cNvSpPr/>
          <p:nvPr/>
        </p:nvSpPr>
        <p:spPr>
          <a:xfrm>
            <a:off x="11430337" y="3025595"/>
            <a:ext cx="704850" cy="400687"/>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a:ln>
                  <a:noFill/>
                </a:ln>
                <a:solidFill>
                  <a:prstClr val="black"/>
                </a:solidFill>
                <a:effectLst/>
                <a:uLnTx/>
                <a:uFillTx/>
                <a:latin typeface="Calibri" panose="020F0502020204030204"/>
                <a:ea typeface="+mn-ea"/>
                <a:cs typeface="+mn-cs"/>
              </a:rPr>
              <a:t>CRM</a:t>
            </a:r>
            <a:endParaRPr kumimoji="0" lang="es-AR"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47" name="Picture 6">
            <a:extLst>
              <a:ext uri="{FF2B5EF4-FFF2-40B4-BE49-F238E27FC236}">
                <a16:creationId xmlns:a16="http://schemas.microsoft.com/office/drawing/2014/main" id="{2774DB80-ED5C-0A2B-F0A9-B7FD89102A6E}"/>
              </a:ext>
            </a:extLst>
          </p:cNvPr>
          <p:cNvPicPr>
            <a:picLocks noChangeAspect="1" noChangeArrowheads="1"/>
          </p:cNvPicPr>
          <p:nvPr/>
        </p:nvPicPr>
        <p:blipFill>
          <a:blip r:embed="rId24">
            <a:duotone>
              <a:prstClr val="black"/>
              <a:srgbClr val="70AD47">
                <a:tint val="45000"/>
                <a:satMod val="400000"/>
              </a:srgbClr>
            </a:duotone>
            <a:extLst>
              <a:ext uri="{28A0092B-C50C-407E-A947-70E740481C1C}">
                <a14:useLocalDpi xmlns:a14="http://schemas.microsoft.com/office/drawing/2010/main" val="0"/>
              </a:ext>
            </a:extLst>
          </a:blip>
          <a:srcRect/>
          <a:stretch>
            <a:fillRect/>
          </a:stretch>
        </p:blipFill>
        <p:spPr bwMode="auto">
          <a:xfrm>
            <a:off x="10644673" y="3798645"/>
            <a:ext cx="1192033" cy="390525"/>
          </a:xfrm>
          <a:prstGeom prst="rect">
            <a:avLst/>
          </a:prstGeom>
          <a:extLst>
            <a:ext uri="{909E8E84-426E-40DD-AFC4-6F175D3DCCD1}">
              <a14:hiddenFill xmlns:a14="http://schemas.microsoft.com/office/drawing/2010/main">
                <a:solidFill>
                  <a:srgbClr val="FFFFFF"/>
                </a:solidFill>
              </a14:hiddenFill>
            </a:ext>
          </a:extLst>
        </p:spPr>
      </p:pic>
      <p:sp>
        <p:nvSpPr>
          <p:cNvPr id="148" name="CuadroTexto 147">
            <a:extLst>
              <a:ext uri="{FF2B5EF4-FFF2-40B4-BE49-F238E27FC236}">
                <a16:creationId xmlns:a16="http://schemas.microsoft.com/office/drawing/2014/main" id="{272C1169-218F-5FA1-FCCD-6B31231818A5}"/>
              </a:ext>
            </a:extLst>
          </p:cNvPr>
          <p:cNvSpPr txBox="1"/>
          <p:nvPr/>
        </p:nvSpPr>
        <p:spPr>
          <a:xfrm>
            <a:off x="11012768" y="3855483"/>
            <a:ext cx="874998" cy="26522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100" b="0" i="0" u="none" strike="noStrike" kern="0" cap="none" spc="0" normalizeH="0" baseline="0" noProof="0">
                <a:ln>
                  <a:noFill/>
                </a:ln>
                <a:solidFill>
                  <a:prstClr val="black"/>
                </a:solidFill>
                <a:effectLst/>
                <a:uLnTx/>
                <a:uFillTx/>
              </a:rPr>
              <a:t>Kafka</a:t>
            </a:r>
          </a:p>
        </p:txBody>
      </p:sp>
      <p:cxnSp>
        <p:nvCxnSpPr>
          <p:cNvPr id="149" name="Conector: angular 148">
            <a:extLst>
              <a:ext uri="{FF2B5EF4-FFF2-40B4-BE49-F238E27FC236}">
                <a16:creationId xmlns:a16="http://schemas.microsoft.com/office/drawing/2014/main" id="{E66A8332-DB07-8CE4-71EF-F2A0AF324816}"/>
              </a:ext>
            </a:extLst>
          </p:cNvPr>
          <p:cNvCxnSpPr>
            <a:cxnSpLocks/>
            <a:stCxn id="146" idx="2"/>
            <a:endCxn id="147" idx="3"/>
          </p:cNvCxnSpPr>
          <p:nvPr/>
        </p:nvCxnSpPr>
        <p:spPr>
          <a:xfrm rot="16200000" flipH="1">
            <a:off x="11525921" y="3683123"/>
            <a:ext cx="567626" cy="53944"/>
          </a:xfrm>
          <a:prstGeom prst="bentConnector4">
            <a:avLst>
              <a:gd name="adj1" fmla="val 32800"/>
              <a:gd name="adj2" fmla="val 629773"/>
            </a:avLst>
          </a:prstGeom>
          <a:noFill/>
          <a:ln w="6350" cap="flat" cmpd="sng" algn="ctr">
            <a:solidFill>
              <a:srgbClr val="4472C4"/>
            </a:solidFill>
            <a:prstDash val="solid"/>
            <a:miter lim="800000"/>
            <a:tailEnd type="triangle"/>
          </a:ln>
          <a:effectLst/>
        </p:spPr>
      </p:cxnSp>
      <p:sp>
        <p:nvSpPr>
          <p:cNvPr id="150" name="CuadroTexto 149">
            <a:extLst>
              <a:ext uri="{FF2B5EF4-FFF2-40B4-BE49-F238E27FC236}">
                <a16:creationId xmlns:a16="http://schemas.microsoft.com/office/drawing/2014/main" id="{6197241E-6D6A-C80B-1279-53E3634269BB}"/>
              </a:ext>
            </a:extLst>
          </p:cNvPr>
          <p:cNvSpPr txBox="1"/>
          <p:nvPr/>
        </p:nvSpPr>
        <p:spPr>
          <a:xfrm>
            <a:off x="10580218" y="3415233"/>
            <a:ext cx="1310045" cy="461665"/>
          </a:xfrm>
          <a:prstGeom prst="rect">
            <a:avLst/>
          </a:prstGeom>
          <a:noFill/>
        </p:spPr>
        <p:txBody>
          <a:bodyPr wrap="square">
            <a:spAutoFit/>
          </a:bodyPr>
          <a:lstStyle/>
          <a:p>
            <a:r>
              <a:rPr lang="es-ES" sz="1200">
                <a:solidFill>
                  <a:schemeClr val="tx1">
                    <a:lumMod val="95000"/>
                  </a:schemeClr>
                </a:solidFill>
                <a:latin typeface="Calibri Light" panose="020F0302020204030204"/>
              </a:rPr>
              <a:t>Evento de Orden de Cambio de SIM</a:t>
            </a:r>
          </a:p>
        </p:txBody>
      </p:sp>
      <p:sp>
        <p:nvSpPr>
          <p:cNvPr id="151" name="Rectángulo 150">
            <a:extLst>
              <a:ext uri="{FF2B5EF4-FFF2-40B4-BE49-F238E27FC236}">
                <a16:creationId xmlns:a16="http://schemas.microsoft.com/office/drawing/2014/main" id="{94658289-8240-7EC5-4585-8A556FACE697}"/>
              </a:ext>
            </a:extLst>
          </p:cNvPr>
          <p:cNvSpPr/>
          <p:nvPr/>
        </p:nvSpPr>
        <p:spPr>
          <a:xfrm>
            <a:off x="10017208" y="3822892"/>
            <a:ext cx="432110" cy="342030"/>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0" i="0" u="none" strike="noStrike" kern="0" cap="none" spc="0" normalizeH="0" baseline="0" noProof="0">
                <a:ln>
                  <a:noFill/>
                </a:ln>
                <a:solidFill>
                  <a:prstClr val="black"/>
                </a:solidFill>
                <a:effectLst/>
                <a:uLnTx/>
                <a:uFillTx/>
                <a:latin typeface="Calibri" panose="020F0502020204030204"/>
                <a:ea typeface="+mn-ea"/>
                <a:cs typeface="+mn-cs"/>
              </a:rPr>
              <a:t>Carga BD</a:t>
            </a:r>
            <a:endParaRPr kumimoji="0" lang="es-AR" sz="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52" name="Conector recto de flecha 151">
            <a:extLst>
              <a:ext uri="{FF2B5EF4-FFF2-40B4-BE49-F238E27FC236}">
                <a16:creationId xmlns:a16="http://schemas.microsoft.com/office/drawing/2014/main" id="{6EC73AE4-9269-90EA-EEAC-F2D7F8C6FD3C}"/>
              </a:ext>
            </a:extLst>
          </p:cNvPr>
          <p:cNvCxnSpPr>
            <a:cxnSpLocks/>
            <a:stCxn id="147" idx="1"/>
            <a:endCxn id="151" idx="3"/>
          </p:cNvCxnSpPr>
          <p:nvPr/>
        </p:nvCxnSpPr>
        <p:spPr>
          <a:xfrm flipH="1" flipV="1">
            <a:off x="10449318" y="3993907"/>
            <a:ext cx="195355" cy="1"/>
          </a:xfrm>
          <a:prstGeom prst="straightConnector1">
            <a:avLst/>
          </a:prstGeom>
          <a:noFill/>
          <a:ln w="6350" cap="flat" cmpd="sng" algn="ctr">
            <a:solidFill>
              <a:srgbClr val="4472C4"/>
            </a:solidFill>
            <a:prstDash val="solid"/>
            <a:miter lim="800000"/>
            <a:tailEnd type="triangle"/>
          </a:ln>
          <a:effectLst/>
        </p:spPr>
      </p:cxnSp>
      <p:cxnSp>
        <p:nvCxnSpPr>
          <p:cNvPr id="153" name="Conector recto de flecha 152">
            <a:extLst>
              <a:ext uri="{FF2B5EF4-FFF2-40B4-BE49-F238E27FC236}">
                <a16:creationId xmlns:a16="http://schemas.microsoft.com/office/drawing/2014/main" id="{AF81E629-E31B-A7FA-944D-A680D2C380C0}"/>
              </a:ext>
            </a:extLst>
          </p:cNvPr>
          <p:cNvCxnSpPr>
            <a:cxnSpLocks/>
          </p:cNvCxnSpPr>
          <p:nvPr/>
        </p:nvCxnSpPr>
        <p:spPr>
          <a:xfrm flipH="1">
            <a:off x="9824113" y="3993907"/>
            <a:ext cx="180000" cy="0"/>
          </a:xfrm>
          <a:prstGeom prst="straightConnector1">
            <a:avLst/>
          </a:prstGeom>
          <a:noFill/>
          <a:ln w="6350" cap="flat" cmpd="sng" algn="ctr">
            <a:solidFill>
              <a:srgbClr val="4472C4"/>
            </a:solidFill>
            <a:prstDash val="solid"/>
            <a:miter lim="800000"/>
            <a:tailEnd type="triangle"/>
          </a:ln>
          <a:effectLst/>
        </p:spPr>
      </p:cxnSp>
      <p:sp>
        <p:nvSpPr>
          <p:cNvPr id="154" name="Rectángulo 153">
            <a:extLst>
              <a:ext uri="{FF2B5EF4-FFF2-40B4-BE49-F238E27FC236}">
                <a16:creationId xmlns:a16="http://schemas.microsoft.com/office/drawing/2014/main" id="{5367FC97-E63D-F4DE-1B5D-05AD378E6C60}"/>
              </a:ext>
            </a:extLst>
          </p:cNvPr>
          <p:cNvSpPr/>
          <p:nvPr/>
        </p:nvSpPr>
        <p:spPr>
          <a:xfrm>
            <a:off x="8224539" y="3684715"/>
            <a:ext cx="807648" cy="176192"/>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900" b="0" i="0" u="none" strike="noStrike" kern="0" cap="none" spc="0" normalizeH="0" baseline="0" noProof="0">
                <a:ln>
                  <a:noFill/>
                </a:ln>
                <a:solidFill>
                  <a:prstClr val="black"/>
                </a:solidFill>
                <a:effectLst/>
                <a:uLnTx/>
                <a:uFillTx/>
                <a:latin typeface="Calibri" panose="020F0502020204030204"/>
                <a:ea typeface="+mn-ea"/>
                <a:cs typeface="+mn-cs"/>
              </a:rPr>
              <a:t>API Check</a:t>
            </a:r>
            <a:endParaRPr kumimoji="0" lang="es-AR" sz="9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5" name="Rectángulo 154">
            <a:extLst>
              <a:ext uri="{FF2B5EF4-FFF2-40B4-BE49-F238E27FC236}">
                <a16:creationId xmlns:a16="http://schemas.microsoft.com/office/drawing/2014/main" id="{EDB7C3EA-29F9-6D78-F198-BF709E581212}"/>
              </a:ext>
            </a:extLst>
          </p:cNvPr>
          <p:cNvSpPr/>
          <p:nvPr/>
        </p:nvSpPr>
        <p:spPr>
          <a:xfrm>
            <a:off x="8224539" y="3957512"/>
            <a:ext cx="807648" cy="176192"/>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900" b="0" i="0" u="none" strike="noStrike" kern="0" cap="none" spc="0" normalizeH="0" baseline="0" noProof="0">
                <a:ln>
                  <a:noFill/>
                </a:ln>
                <a:solidFill>
                  <a:prstClr val="black"/>
                </a:solidFill>
                <a:effectLst/>
                <a:uLnTx/>
                <a:uFillTx/>
                <a:latin typeface="Calibri" panose="020F0502020204030204"/>
                <a:ea typeface="+mn-ea"/>
                <a:cs typeface="+mn-cs"/>
              </a:rPr>
              <a:t>API Fecha</a:t>
            </a:r>
            <a:endParaRPr kumimoji="0" lang="es-AR" sz="9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56" name="Conector recto de flecha 155">
            <a:extLst>
              <a:ext uri="{FF2B5EF4-FFF2-40B4-BE49-F238E27FC236}">
                <a16:creationId xmlns:a16="http://schemas.microsoft.com/office/drawing/2014/main" id="{8DB82EF3-E6BC-3BC4-D940-654BE76DDD97}"/>
              </a:ext>
            </a:extLst>
          </p:cNvPr>
          <p:cNvCxnSpPr>
            <a:cxnSpLocks/>
          </p:cNvCxnSpPr>
          <p:nvPr/>
        </p:nvCxnSpPr>
        <p:spPr>
          <a:xfrm>
            <a:off x="9058294" y="3756948"/>
            <a:ext cx="180000" cy="0"/>
          </a:xfrm>
          <a:prstGeom prst="straightConnector1">
            <a:avLst/>
          </a:prstGeom>
          <a:noFill/>
          <a:ln w="6350" cap="flat" cmpd="sng" algn="ctr">
            <a:solidFill>
              <a:srgbClr val="4472C4"/>
            </a:solidFill>
            <a:prstDash val="solid"/>
            <a:miter lim="800000"/>
            <a:tailEnd type="triangle"/>
          </a:ln>
          <a:effectLst/>
        </p:spPr>
      </p:cxnSp>
      <p:cxnSp>
        <p:nvCxnSpPr>
          <p:cNvPr id="157" name="Conector recto de flecha 156">
            <a:extLst>
              <a:ext uri="{FF2B5EF4-FFF2-40B4-BE49-F238E27FC236}">
                <a16:creationId xmlns:a16="http://schemas.microsoft.com/office/drawing/2014/main" id="{0EA1CE14-D518-44E8-25DE-B1B4FDFCDBDF}"/>
              </a:ext>
            </a:extLst>
          </p:cNvPr>
          <p:cNvCxnSpPr>
            <a:cxnSpLocks/>
          </p:cNvCxnSpPr>
          <p:nvPr/>
        </p:nvCxnSpPr>
        <p:spPr>
          <a:xfrm>
            <a:off x="9058294" y="4045608"/>
            <a:ext cx="180000" cy="0"/>
          </a:xfrm>
          <a:prstGeom prst="straightConnector1">
            <a:avLst/>
          </a:prstGeom>
          <a:noFill/>
          <a:ln w="6350" cap="flat" cmpd="sng" algn="ctr">
            <a:solidFill>
              <a:srgbClr val="4472C4"/>
            </a:solidFill>
            <a:prstDash val="solid"/>
            <a:miter lim="800000"/>
            <a:tailEnd type="triangle"/>
          </a:ln>
          <a:effectLst/>
        </p:spPr>
      </p:cxnSp>
      <p:sp>
        <p:nvSpPr>
          <p:cNvPr id="158" name="Rectángulo: esquinas redondeadas 157">
            <a:extLst>
              <a:ext uri="{FF2B5EF4-FFF2-40B4-BE49-F238E27FC236}">
                <a16:creationId xmlns:a16="http://schemas.microsoft.com/office/drawing/2014/main" id="{9C8C0774-FDF1-D6CD-60F6-0FE5C885F3A6}"/>
              </a:ext>
            </a:extLst>
          </p:cNvPr>
          <p:cNvSpPr/>
          <p:nvPr/>
        </p:nvSpPr>
        <p:spPr>
          <a:xfrm>
            <a:off x="7660037" y="3554110"/>
            <a:ext cx="446394" cy="750523"/>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00" b="1" i="0" u="none" strike="noStrike" kern="0" cap="none" spc="0" normalizeH="0" baseline="0" noProof="0">
                <a:ln>
                  <a:noFill/>
                </a:ln>
                <a:solidFill>
                  <a:prstClr val="black"/>
                </a:solidFill>
                <a:effectLst/>
                <a:uLnTx/>
                <a:uFillTx/>
                <a:latin typeface="Calibri" panose="020F0502020204030204"/>
                <a:ea typeface="+mn-ea"/>
                <a:cs typeface="+mn-cs"/>
              </a:rPr>
              <a:t>AWS API GW</a:t>
            </a:r>
            <a:endParaRPr kumimoji="0" lang="es-AR" sz="80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59" name="Conector: curvado 158">
            <a:extLst>
              <a:ext uri="{FF2B5EF4-FFF2-40B4-BE49-F238E27FC236}">
                <a16:creationId xmlns:a16="http://schemas.microsoft.com/office/drawing/2014/main" id="{685C75B1-D5F7-824E-1E8E-42ABCC1BB173}"/>
              </a:ext>
            </a:extLst>
          </p:cNvPr>
          <p:cNvCxnSpPr>
            <a:cxnSpLocks/>
            <a:stCxn id="143" idx="3"/>
            <a:endCxn id="154" idx="1"/>
          </p:cNvCxnSpPr>
          <p:nvPr/>
        </p:nvCxnSpPr>
        <p:spPr>
          <a:xfrm flipV="1">
            <a:off x="7513685" y="3772811"/>
            <a:ext cx="710854" cy="178940"/>
          </a:xfrm>
          <a:prstGeom prst="curvedConnector3">
            <a:avLst/>
          </a:prstGeom>
          <a:noFill/>
          <a:ln w="6350" cap="flat" cmpd="sng" algn="ctr">
            <a:solidFill>
              <a:srgbClr val="4472C4"/>
            </a:solidFill>
            <a:prstDash val="solid"/>
            <a:miter lim="800000"/>
            <a:tailEnd type="triangle"/>
          </a:ln>
          <a:effectLst/>
        </p:spPr>
      </p:cxnSp>
      <p:cxnSp>
        <p:nvCxnSpPr>
          <p:cNvPr id="160" name="Conector: curvado 159">
            <a:extLst>
              <a:ext uri="{FF2B5EF4-FFF2-40B4-BE49-F238E27FC236}">
                <a16:creationId xmlns:a16="http://schemas.microsoft.com/office/drawing/2014/main" id="{AA524CD7-D15B-48FB-F0AF-977B29D958E9}"/>
              </a:ext>
            </a:extLst>
          </p:cNvPr>
          <p:cNvCxnSpPr>
            <a:cxnSpLocks/>
            <a:stCxn id="143" idx="3"/>
            <a:endCxn id="155" idx="1"/>
          </p:cNvCxnSpPr>
          <p:nvPr/>
        </p:nvCxnSpPr>
        <p:spPr>
          <a:xfrm>
            <a:off x="7513685" y="3951751"/>
            <a:ext cx="710854" cy="93857"/>
          </a:xfrm>
          <a:prstGeom prst="curvedConnector3">
            <a:avLst/>
          </a:prstGeom>
          <a:noFill/>
          <a:ln w="6350" cap="flat" cmpd="sng" algn="ctr">
            <a:solidFill>
              <a:srgbClr val="4472C4"/>
            </a:solidFill>
            <a:prstDash val="solid"/>
            <a:miter lim="800000"/>
            <a:tailEnd type="triangle"/>
          </a:ln>
          <a:effectLst/>
        </p:spPr>
      </p:cxnSp>
      <p:sp>
        <p:nvSpPr>
          <p:cNvPr id="161" name="CuadroTexto 160">
            <a:extLst>
              <a:ext uri="{FF2B5EF4-FFF2-40B4-BE49-F238E27FC236}">
                <a16:creationId xmlns:a16="http://schemas.microsoft.com/office/drawing/2014/main" id="{ECE24D7A-A497-4104-EF60-AE4F58FC6DF6}"/>
              </a:ext>
            </a:extLst>
          </p:cNvPr>
          <p:cNvSpPr txBox="1"/>
          <p:nvPr/>
        </p:nvSpPr>
        <p:spPr>
          <a:xfrm>
            <a:off x="9381549" y="3406511"/>
            <a:ext cx="369834" cy="276999"/>
          </a:xfrm>
          <a:prstGeom prst="rect">
            <a:avLst/>
          </a:prstGeom>
          <a:noFill/>
        </p:spPr>
        <p:txBody>
          <a:bodyPr wrap="square">
            <a:spAutoFit/>
          </a:bodyPr>
          <a:lstStyle/>
          <a:p>
            <a:r>
              <a:rPr lang="es-ES" sz="1200">
                <a:solidFill>
                  <a:prstClr val="black"/>
                </a:solidFill>
                <a:latin typeface="Calibri Light" panose="020F0302020204030204"/>
              </a:rPr>
              <a:t>BD</a:t>
            </a:r>
          </a:p>
        </p:txBody>
      </p:sp>
      <p:sp>
        <p:nvSpPr>
          <p:cNvPr id="162" name="CuadroTexto 161">
            <a:extLst>
              <a:ext uri="{FF2B5EF4-FFF2-40B4-BE49-F238E27FC236}">
                <a16:creationId xmlns:a16="http://schemas.microsoft.com/office/drawing/2014/main" id="{6CE25293-6DC9-CB1C-9D9E-64C7614FB7FB}"/>
              </a:ext>
            </a:extLst>
          </p:cNvPr>
          <p:cNvSpPr txBox="1"/>
          <p:nvPr/>
        </p:nvSpPr>
        <p:spPr>
          <a:xfrm>
            <a:off x="9221936" y="5998567"/>
            <a:ext cx="2915130" cy="276999"/>
          </a:xfrm>
          <a:prstGeom prst="rect">
            <a:avLst/>
          </a:prstGeom>
          <a:noFill/>
        </p:spPr>
        <p:txBody>
          <a:bodyPr wrap="square">
            <a:spAutoFit/>
          </a:bodyPr>
          <a:lstStyle/>
          <a:p>
            <a:r>
              <a:rPr lang="es-ES" sz="1200">
                <a:solidFill>
                  <a:schemeClr val="tx1">
                    <a:lumMod val="95000"/>
                  </a:schemeClr>
                </a:solidFill>
                <a:latin typeface="Calibri Light" panose="020F0302020204030204"/>
              </a:rPr>
              <a:t>Verifica si se cambió SIM para un periodo</a:t>
            </a:r>
          </a:p>
        </p:txBody>
      </p:sp>
      <p:sp>
        <p:nvSpPr>
          <p:cNvPr id="163" name="Rectángulo 162">
            <a:extLst>
              <a:ext uri="{FF2B5EF4-FFF2-40B4-BE49-F238E27FC236}">
                <a16:creationId xmlns:a16="http://schemas.microsoft.com/office/drawing/2014/main" id="{7DC9273B-3998-7E86-4CC0-3C447261E755}"/>
              </a:ext>
            </a:extLst>
          </p:cNvPr>
          <p:cNvSpPr/>
          <p:nvPr/>
        </p:nvSpPr>
        <p:spPr>
          <a:xfrm>
            <a:off x="8362603" y="6053207"/>
            <a:ext cx="807648" cy="176192"/>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900" b="0" i="0" u="none" strike="noStrike" kern="0" cap="none" spc="0" normalizeH="0" baseline="0" noProof="0">
                <a:ln>
                  <a:noFill/>
                </a:ln>
                <a:solidFill>
                  <a:prstClr val="black"/>
                </a:solidFill>
                <a:effectLst/>
                <a:uLnTx/>
                <a:uFillTx/>
                <a:latin typeface="Calibri" panose="020F0502020204030204"/>
                <a:ea typeface="+mn-ea"/>
                <a:cs typeface="+mn-cs"/>
              </a:rPr>
              <a:t>API Check</a:t>
            </a:r>
            <a:endParaRPr kumimoji="0" lang="es-AR" sz="9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4" name="Rectángulo 163">
            <a:extLst>
              <a:ext uri="{FF2B5EF4-FFF2-40B4-BE49-F238E27FC236}">
                <a16:creationId xmlns:a16="http://schemas.microsoft.com/office/drawing/2014/main" id="{45164BCF-A158-4E81-C873-923CAA2F6628}"/>
              </a:ext>
            </a:extLst>
          </p:cNvPr>
          <p:cNvSpPr/>
          <p:nvPr/>
        </p:nvSpPr>
        <p:spPr>
          <a:xfrm>
            <a:off x="8362603" y="6313684"/>
            <a:ext cx="807648" cy="176192"/>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900" b="0" i="0" u="none" strike="noStrike" kern="0" cap="none" spc="0" normalizeH="0" baseline="0" noProof="0">
                <a:ln>
                  <a:noFill/>
                </a:ln>
                <a:solidFill>
                  <a:prstClr val="black"/>
                </a:solidFill>
                <a:effectLst/>
                <a:uLnTx/>
                <a:uFillTx/>
                <a:latin typeface="Calibri" panose="020F0502020204030204"/>
                <a:ea typeface="+mn-ea"/>
                <a:cs typeface="+mn-cs"/>
              </a:rPr>
              <a:t>API Fecha</a:t>
            </a:r>
            <a:endParaRPr kumimoji="0" lang="es-AR" sz="9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5" name="CuadroTexto 164">
            <a:extLst>
              <a:ext uri="{FF2B5EF4-FFF2-40B4-BE49-F238E27FC236}">
                <a16:creationId xmlns:a16="http://schemas.microsoft.com/office/drawing/2014/main" id="{4FC0CFEB-8178-2174-E51C-29D63DA0B24F}"/>
              </a:ext>
            </a:extLst>
          </p:cNvPr>
          <p:cNvSpPr txBox="1"/>
          <p:nvPr/>
        </p:nvSpPr>
        <p:spPr>
          <a:xfrm>
            <a:off x="9221935" y="6282242"/>
            <a:ext cx="2915130" cy="276999"/>
          </a:xfrm>
          <a:prstGeom prst="rect">
            <a:avLst/>
          </a:prstGeom>
          <a:noFill/>
        </p:spPr>
        <p:txBody>
          <a:bodyPr wrap="square">
            <a:spAutoFit/>
          </a:bodyPr>
          <a:lstStyle/>
          <a:p>
            <a:r>
              <a:rPr lang="es-ES" sz="1200">
                <a:solidFill>
                  <a:schemeClr val="tx1">
                    <a:lumMod val="95000"/>
                  </a:schemeClr>
                </a:solidFill>
                <a:latin typeface="Calibri Light" panose="020F0302020204030204"/>
              </a:rPr>
              <a:t>Informa la fecha del último cambio de SIM</a:t>
            </a:r>
          </a:p>
        </p:txBody>
      </p:sp>
      <p:sp>
        <p:nvSpPr>
          <p:cNvPr id="166" name="Rectángulo 165">
            <a:extLst>
              <a:ext uri="{FF2B5EF4-FFF2-40B4-BE49-F238E27FC236}">
                <a16:creationId xmlns:a16="http://schemas.microsoft.com/office/drawing/2014/main" id="{8280F951-EB29-8A07-9EE0-5187A1422A95}"/>
              </a:ext>
            </a:extLst>
          </p:cNvPr>
          <p:cNvSpPr/>
          <p:nvPr/>
        </p:nvSpPr>
        <p:spPr>
          <a:xfrm>
            <a:off x="0" y="2411739"/>
            <a:ext cx="2098885" cy="613800"/>
          </a:xfrm>
          <a:prstGeom prst="rect">
            <a:avLst/>
          </a:prstGeom>
          <a:solidFill>
            <a:srgbClr val="F2F2F2">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400" b="0" i="0" u="none" strike="noStrike" kern="0" cap="none" spc="0" normalizeH="0" baseline="0" noProof="0">
                <a:ln>
                  <a:noFill/>
                </a:ln>
                <a:solidFill>
                  <a:srgbClr val="280969">
                    <a:lumMod val="75000"/>
                  </a:srgbClr>
                </a:solidFill>
                <a:effectLst/>
                <a:uLnTx/>
                <a:uFillTx/>
                <a:latin typeface="Roboto" panose="02000000000000000000" pitchFamily="2" charset="0"/>
                <a:ea typeface="Roboto" panose="02000000000000000000" pitchFamily="2" charset="0"/>
                <a:cs typeface="Roboto" panose="02000000000000000000" pitchFamily="2" charset="0"/>
              </a:rPr>
              <a:t>Cliente realiza operación bancaria vía App</a:t>
            </a:r>
          </a:p>
        </p:txBody>
      </p:sp>
    </p:spTree>
    <p:extLst>
      <p:ext uri="{BB962C8B-B14F-4D97-AF65-F5344CB8AC3E}">
        <p14:creationId xmlns:p14="http://schemas.microsoft.com/office/powerpoint/2010/main" val="1663575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MCPTT</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Expone: Julián </a:t>
            </a:r>
            <a:r>
              <a:rPr kumimoji="0" lang="es-AR" sz="1100" b="1" i="0" u="none" strike="noStrike" kern="1200" cap="none" spc="0" normalizeH="0" baseline="0" noProof="0" err="1">
                <a:ln>
                  <a:noFill/>
                </a:ln>
                <a:solidFill>
                  <a:prstClr val="white"/>
                </a:solidFill>
                <a:effectLst/>
                <a:uLnTx/>
                <a:uFillTx/>
                <a:latin typeface="Roboto"/>
                <a:ea typeface="Roboto"/>
                <a:cs typeface="+mn-cs"/>
              </a:rPr>
              <a:t>Filippini</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Responde en el chat: Gerardo </a:t>
            </a:r>
            <a:r>
              <a:rPr kumimoji="0" lang="es-AR" sz="1100" b="1" i="0" u="none" strike="noStrike" kern="1200" cap="none" spc="0" normalizeH="0" baseline="0" noProof="0" err="1">
                <a:ln>
                  <a:noFill/>
                </a:ln>
                <a:solidFill>
                  <a:prstClr val="white"/>
                </a:solidFill>
                <a:effectLst/>
                <a:uLnTx/>
                <a:uFillTx/>
                <a:latin typeface="Roboto"/>
                <a:ea typeface="Roboto"/>
                <a:cs typeface="+mn-cs"/>
              </a:rPr>
              <a:t>Gruszka</a:t>
            </a:r>
            <a:endParaRPr kumimoji="0" lang="es-AR" sz="1000" b="1" i="0" u="none" strike="noStrike" kern="1200" cap="none" spc="0" normalizeH="0" baseline="0" noProof="0" err="1">
              <a:ln>
                <a:noFill/>
              </a:ln>
              <a:solidFill>
                <a:prstClr val="white"/>
              </a:solidFill>
              <a:effectLst/>
              <a:uLnTx/>
              <a:uFillTx/>
              <a:latin typeface="Roboto"/>
              <a:ea typeface="Roboto"/>
              <a:cs typeface="+mn-cs"/>
            </a:endParaRPr>
          </a:p>
        </p:txBody>
      </p:sp>
      <p:sp>
        <p:nvSpPr>
          <p:cNvPr id="4" name="Rectángulo redondeado 5">
            <a:extLst>
              <a:ext uri="{FF2B5EF4-FFF2-40B4-BE49-F238E27FC236}">
                <a16:creationId xmlns:a16="http://schemas.microsoft.com/office/drawing/2014/main" id="{36FC8285-AB2C-4CAC-DE1D-9502456154E1}"/>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2440303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38E76C15-CD13-BB81-9075-1B0B3E4071B4}"/>
              </a:ext>
            </a:extLst>
          </p:cNvPr>
          <p:cNvSpPr txBox="1"/>
          <p:nvPr/>
        </p:nvSpPr>
        <p:spPr>
          <a:xfrm>
            <a:off x="54844" y="313136"/>
            <a:ext cx="7208878" cy="44683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Áreas involucradas</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TRS Servicio Móvil, Plataforma de Core y Servicios, Red de Acceso Móvil, B2B, otros.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El proyecto se plantea como la evolución de la red actual TETRA del Cliente </a:t>
            </a:r>
            <a:r>
              <a:rPr kumimoji="0" lang="es-AR" sz="1200" b="1" i="0" u="none" strike="noStrike" kern="1200" cap="none" spc="0" normalizeH="0" baseline="0" noProof="0">
                <a:ln>
                  <a:noFill/>
                </a:ln>
                <a:solidFill>
                  <a:prstClr val="white"/>
                </a:solidFill>
                <a:effectLst/>
                <a:uLnTx/>
                <a:uFillTx/>
                <a:latin typeface="Roboto"/>
                <a:ea typeface="Roboto"/>
                <a:cs typeface="Calibri" panose="020F0502020204030204"/>
              </a:rPr>
              <a:t>Ministerio de Seguridad y Justicia de CABA</a:t>
            </a: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 hacia una tecnología que permita agregar capacidades de banda ancha móvil de manera robusta y confiable (misión crítica).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Renovar contrato con el Cliente como proveedores de su solución de comunicaciones críticas.</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Abre la posibilidad de posicionarnos en el grupo de pioneros en la prestación de este tipo de soluciones.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solidFill>
                  <a:prstClr val="white"/>
                </a:solidFill>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Planteamos seguir los lineamientos establecidos por el 3GPP en lo que respecta a comunicaciones para operaciones críticas. El nombre de la solución es justamente, Misión Crítica.</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En particular para el </a:t>
            </a:r>
            <a:r>
              <a:rPr kumimoji="0" lang="es-AR" sz="1200" b="0" i="0" u="none" strike="noStrike" kern="1200" cap="none" spc="0" normalizeH="0" baseline="0" noProof="0" err="1">
                <a:ln>
                  <a:noFill/>
                </a:ln>
                <a:solidFill>
                  <a:prstClr val="white"/>
                </a:solidFill>
                <a:effectLst/>
                <a:uLnTx/>
                <a:uFillTx/>
                <a:latin typeface="Roboto"/>
                <a:ea typeface="Roboto"/>
                <a:cs typeface="Calibri" panose="020F0502020204030204"/>
              </a:rPr>
              <a:t>MdSyJ</a:t>
            </a: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 tenemos una fuerte dependencia con el </a:t>
            </a:r>
            <a:r>
              <a:rPr kumimoji="0" lang="es-AR" sz="1200" b="0" i="0" u="none" strike="noStrike" kern="1200" cap="none" spc="0" normalizeH="0" baseline="0" noProof="0" err="1">
                <a:ln>
                  <a:noFill/>
                </a:ln>
                <a:solidFill>
                  <a:prstClr val="white"/>
                </a:solidFill>
                <a:effectLst/>
                <a:uLnTx/>
                <a:uFillTx/>
                <a:latin typeface="Roboto"/>
                <a:ea typeface="Roboto"/>
                <a:cs typeface="Calibri" panose="020F0502020204030204"/>
              </a:rPr>
              <a:t>vendor</a:t>
            </a: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 Leonardo, pues es el proveedor de la solución TETRA para este Cliente y el único capaz de brindar interconectividad entre los usuarios TETRA y los usuarios de MCPTT.</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Para otros Clientes podemos plantear la implementación de la solución de algún otro </a:t>
            </a:r>
            <a:r>
              <a:rPr kumimoji="0" lang="es-AR" sz="1200" b="0" i="0" u="none" strike="noStrike" kern="1200" cap="none" spc="0" normalizeH="0" baseline="0" noProof="0" err="1">
                <a:ln>
                  <a:noFill/>
                </a:ln>
                <a:solidFill>
                  <a:prstClr val="white"/>
                </a:solidFill>
                <a:effectLst/>
                <a:uLnTx/>
                <a:uFillTx/>
                <a:latin typeface="Roboto"/>
                <a:ea typeface="Roboto"/>
                <a:cs typeface="Calibri" panose="020F0502020204030204"/>
              </a:rPr>
              <a:t>vendor</a:t>
            </a: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 </a:t>
            </a:r>
            <a:r>
              <a:rPr kumimoji="0" lang="es-AR" sz="1200" b="0" i="0" u="none" strike="noStrike" kern="1200" cap="none" spc="0" normalizeH="0" baseline="0" noProof="0" err="1">
                <a:ln>
                  <a:noFill/>
                </a:ln>
                <a:solidFill>
                  <a:prstClr val="white"/>
                </a:solidFill>
                <a:effectLst/>
                <a:uLnTx/>
                <a:uFillTx/>
                <a:latin typeface="Roboto"/>
                <a:ea typeface="Roboto"/>
                <a:cs typeface="Calibri" panose="020F0502020204030204"/>
              </a:rPr>
              <a:t>multitenant</a:t>
            </a:r>
            <a:r>
              <a:rPr kumimoji="0" lang="es-AR" sz="1200" b="0" i="0" u="none" strike="noStrike" kern="1200" cap="none" spc="0" normalizeH="0" baseline="0" noProof="0">
                <a:ln>
                  <a:noFill/>
                </a:ln>
                <a:solidFill>
                  <a:prstClr val="white"/>
                </a:solidFill>
                <a:effectLst/>
                <a:uLnTx/>
                <a:uFillTx/>
                <a:latin typeface="Roboto"/>
                <a:ea typeface="Roboto"/>
                <a:cs typeface="Calibri" panose="020F0502020204030204"/>
              </a:rPr>
              <a:t>.</a:t>
            </a: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730694"/>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281586" y="59320"/>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MCPTT</a:t>
            </a:r>
            <a:endParaRPr kumimoji="0" lang="es-AR" sz="1800" b="1" i="0" u="none" strike="noStrike" kern="1200" cap="none" spc="0" normalizeH="0" baseline="0" noProof="0">
              <a:ln>
                <a:noFill/>
              </a:ln>
              <a:solidFill>
                <a:prstClr val="white"/>
              </a:solidFill>
              <a:effectLst/>
              <a:highlight>
                <a:srgbClr val="BC3CF9"/>
              </a:highlight>
              <a:uLnTx/>
              <a:uFillTx/>
              <a:latin typeface="Calibri" panose="020F0502020204030204"/>
              <a:ea typeface="+mn-ea"/>
              <a:cs typeface="+mn-cs"/>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784794"/>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271257" y="5146670"/>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7888579" y="5202944"/>
            <a:ext cx="400314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ES" sz="1100" b="1">
                <a:latin typeface="Roboto"/>
                <a:ea typeface="Roboto"/>
                <a:cs typeface="+mn-lt"/>
              </a:rPr>
              <a:t>Objetivo Q2: </a:t>
            </a:r>
            <a:r>
              <a:rPr lang="es-AR" sz="1100" b="1"/>
              <a:t>Entregar un servicio de MCPTT de calidad.</a:t>
            </a:r>
            <a:endParaRPr lang="es-AR" sz="1100" b="1">
              <a:latin typeface="Roboto"/>
              <a:ea typeface="Roboto"/>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Calibri" panose="020F0502020204030204"/>
            </a:endParaRP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202944"/>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179251"/>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66621"/>
            <a:ext cx="2880402" cy="175432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Enabler Tecnológico/Nuevo Servicio</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panose="020F0502020204030204"/>
              </a:rPr>
              <a:t>Sí / Abre posibilidad de ser el primer proveedor de Misión Crítica 3GPP en el país.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Calibri" panose="020F0502020204030204"/>
                <a:ea typeface="+mn-lt"/>
                <a:cs typeface="Calibri" panose="020F0502020204030204"/>
              </a:rPr>
              <a:t>Transformación Tecnológica/Cultural</a:t>
            </a:r>
            <a:endParaRPr kumimoji="0" lang="es-AR" sz="11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a:rPr>
              <a:t>Sí</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166621"/>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156730"/>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231988"/>
            <a:ext cx="2973876" cy="16004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Reducción Opex/Capex</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solidFill>
                  <a:prstClr val="white"/>
                </a:solidFill>
                <a:effectLst/>
                <a:uLnTx/>
                <a:uFillTx/>
                <a:latin typeface="Roboto"/>
                <a:ea typeface="Roboto"/>
                <a:cs typeface="Calibri"/>
              </a:rPr>
              <a:t>Sí, a largo plazo reemplazaría la red TETRA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Eficiencia operativa</a:t>
            </a:r>
          </a:p>
          <a:p>
            <a:pPr marL="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Roboto"/>
              </a:rPr>
              <a:t>No</a:t>
            </a:r>
          </a:p>
        </p:txBody>
      </p:sp>
      <p:sp>
        <p:nvSpPr>
          <p:cNvPr id="11" name="Rectángulo 10">
            <a:extLst>
              <a:ext uri="{FF2B5EF4-FFF2-40B4-BE49-F238E27FC236}">
                <a16:creationId xmlns:a16="http://schemas.microsoft.com/office/drawing/2014/main" id="{7874F034-01B2-0E6D-8B96-E1CBFC9067FC}"/>
              </a:ext>
            </a:extLst>
          </p:cNvPr>
          <p:cNvSpPr/>
          <p:nvPr/>
        </p:nvSpPr>
        <p:spPr>
          <a:xfrm>
            <a:off x="7905366" y="5653913"/>
            <a:ext cx="4607077" cy="1086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sz="1200" b="1" err="1">
                <a:solidFill>
                  <a:schemeClr val="tx1"/>
                </a:solidFill>
                <a:latin typeface="Roboto"/>
                <a:ea typeface="Roboto"/>
                <a:cs typeface="+mn-lt"/>
              </a:rPr>
              <a:t>KRs</a:t>
            </a:r>
            <a:r>
              <a:rPr lang="es-ES" sz="1200" b="1">
                <a:solidFill>
                  <a:schemeClr val="tx1"/>
                </a:solidFill>
                <a:latin typeface="Roboto"/>
                <a:ea typeface="Roboto"/>
                <a:cs typeface="+mn-lt"/>
              </a:rPr>
              <a:t> Q2 2023: ​</a:t>
            </a:r>
          </a:p>
          <a:p>
            <a:endParaRPr lang="es-ES" sz="1200" b="1">
              <a:solidFill>
                <a:schemeClr val="tx1"/>
              </a:solidFill>
              <a:latin typeface="Roboto"/>
              <a:ea typeface="Roboto"/>
              <a:cs typeface="+mn-lt"/>
            </a:endParaRPr>
          </a:p>
          <a:p>
            <a:pPr marL="171450" indent="-171450">
              <a:buFont typeface="Arial" panose="020B0604020202020204" pitchFamily="34" charset="0"/>
              <a:buChar char="•"/>
            </a:pPr>
            <a:r>
              <a:rPr lang="es-ES" sz="1200" b="1">
                <a:solidFill>
                  <a:schemeClr val="tx1"/>
                </a:solidFill>
                <a:latin typeface="Roboto"/>
                <a:ea typeface="Roboto"/>
                <a:cs typeface="+mn-lt"/>
              </a:rPr>
              <a:t>Realizar 5 pruebas exitosas de MCPP en campo </a:t>
            </a:r>
            <a:r>
              <a:rPr lang="es-ES" sz="1200" b="1">
                <a:solidFill>
                  <a:schemeClr val="accent6">
                    <a:lumMod val="75000"/>
                  </a:schemeClr>
                </a:solidFill>
                <a:latin typeface="Roboto"/>
                <a:ea typeface="Roboto"/>
                <a:cs typeface="+mn-lt"/>
              </a:rPr>
              <a:t>90%</a:t>
            </a:r>
            <a:r>
              <a:rPr lang="es-ES" sz="1200" b="1">
                <a:solidFill>
                  <a:schemeClr val="tx1"/>
                </a:solidFill>
                <a:latin typeface="Roboto"/>
                <a:ea typeface="Roboto"/>
                <a:cs typeface="+mn-lt"/>
              </a:rPr>
              <a:t>​</a:t>
            </a:r>
          </a:p>
          <a:p>
            <a:pPr marL="171450" indent="-171450">
              <a:buFont typeface="Arial" panose="020B0604020202020204" pitchFamily="34" charset="0"/>
              <a:buChar char="•"/>
            </a:pPr>
            <a:endParaRPr lang="es-ES" sz="1200" b="1">
              <a:solidFill>
                <a:schemeClr val="tx1"/>
              </a:solidFill>
              <a:latin typeface="Roboto"/>
              <a:ea typeface="Roboto"/>
              <a:cs typeface="+mn-lt"/>
            </a:endParaRPr>
          </a:p>
          <a:p>
            <a:pPr marL="171450" indent="-171450">
              <a:buFont typeface="Arial" panose="020B0604020202020204" pitchFamily="34" charset="0"/>
              <a:buChar char="•"/>
            </a:pPr>
            <a:r>
              <a:rPr lang="es-ES" sz="1200" b="1">
                <a:solidFill>
                  <a:schemeClr val="tx1"/>
                </a:solidFill>
                <a:latin typeface="Roboto"/>
                <a:ea typeface="Roboto"/>
                <a:cs typeface="+mn-lt"/>
              </a:rPr>
              <a:t>Finalizar pruebas de integración de interfaz </a:t>
            </a:r>
            <a:r>
              <a:rPr lang="es-ES" sz="1200" b="1" err="1">
                <a:solidFill>
                  <a:schemeClr val="tx1"/>
                </a:solidFill>
                <a:latin typeface="Roboto"/>
                <a:ea typeface="Roboto"/>
                <a:cs typeface="+mn-lt"/>
              </a:rPr>
              <a:t>Rx</a:t>
            </a:r>
            <a:r>
              <a:rPr lang="es-ES" sz="1200" b="1">
                <a:solidFill>
                  <a:schemeClr val="tx1"/>
                </a:solidFill>
                <a:latin typeface="Roboto"/>
                <a:ea typeface="Roboto"/>
                <a:cs typeface="+mn-lt"/>
              </a:rPr>
              <a:t>  </a:t>
            </a:r>
            <a:r>
              <a:rPr lang="es-ES" sz="1200" b="1">
                <a:solidFill>
                  <a:schemeClr val="accent6">
                    <a:lumMod val="75000"/>
                  </a:schemeClr>
                </a:solidFill>
                <a:latin typeface="Roboto"/>
                <a:ea typeface="Roboto"/>
                <a:cs typeface="+mn-lt"/>
              </a:rPr>
              <a:t>80 %</a:t>
            </a:r>
          </a:p>
        </p:txBody>
      </p:sp>
      <p:sp>
        <p:nvSpPr>
          <p:cNvPr id="5" name="Rectángulo redondeado 5">
            <a:extLst>
              <a:ext uri="{FF2B5EF4-FFF2-40B4-BE49-F238E27FC236}">
                <a16:creationId xmlns:a16="http://schemas.microsoft.com/office/drawing/2014/main" id="{11678824-08A0-CCB2-E1B7-70B3B4E2B037}"/>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pic>
        <p:nvPicPr>
          <p:cNvPr id="16" name="Imagen 5" descr="Imagen que contiene interior, etapa, jugando, luz&#10;&#10;Descripción generada automáticamente">
            <a:extLst>
              <a:ext uri="{FF2B5EF4-FFF2-40B4-BE49-F238E27FC236}">
                <a16:creationId xmlns:a16="http://schemas.microsoft.com/office/drawing/2014/main" id="{F3390F1E-51E8-C174-AFA7-B73C2B9429A2}"/>
              </a:ext>
            </a:extLst>
          </p:cNvPr>
          <p:cNvPicPr>
            <a:picLocks noChangeAspect="1"/>
          </p:cNvPicPr>
          <p:nvPr/>
        </p:nvPicPr>
        <p:blipFill>
          <a:blip r:embed="rId8"/>
          <a:stretch>
            <a:fillRect/>
          </a:stretch>
        </p:blipFill>
        <p:spPr>
          <a:xfrm rot="20220000">
            <a:off x="8264218" y="1296466"/>
            <a:ext cx="2939141" cy="1737556"/>
          </a:xfrm>
          <a:prstGeom prst="rect">
            <a:avLst/>
          </a:prstGeom>
        </p:spPr>
      </p:pic>
      <p:pic>
        <p:nvPicPr>
          <p:cNvPr id="19" name="Imagen 18" descr="Imagen que contiene exterior, celular, persona, teléfono&#10;&#10;Descripción generada automáticamente">
            <a:extLst>
              <a:ext uri="{FF2B5EF4-FFF2-40B4-BE49-F238E27FC236}">
                <a16:creationId xmlns:a16="http://schemas.microsoft.com/office/drawing/2014/main" id="{3167C9FD-6007-6BB3-7C88-29350DF12D49}"/>
              </a:ext>
            </a:extLst>
          </p:cNvPr>
          <p:cNvPicPr>
            <a:picLocks noChangeAspect="1"/>
          </p:cNvPicPr>
          <p:nvPr/>
        </p:nvPicPr>
        <p:blipFill>
          <a:blip r:embed="rId9"/>
          <a:stretch>
            <a:fillRect/>
          </a:stretch>
        </p:blipFill>
        <p:spPr>
          <a:xfrm>
            <a:off x="10031276" y="2425294"/>
            <a:ext cx="2004850" cy="1316251"/>
          </a:xfrm>
          <a:prstGeom prst="rect">
            <a:avLst/>
          </a:prstGeom>
        </p:spPr>
      </p:pic>
      <p:pic>
        <p:nvPicPr>
          <p:cNvPr id="23" name="Imagen 22" descr="Imagen que contiene hombre, vistiendo, parado, joven&#10;&#10;Descripción generada automáticamente">
            <a:extLst>
              <a:ext uri="{FF2B5EF4-FFF2-40B4-BE49-F238E27FC236}">
                <a16:creationId xmlns:a16="http://schemas.microsoft.com/office/drawing/2014/main" id="{38336D8D-203C-8F78-BEC7-6CB4BB64494B}"/>
              </a:ext>
            </a:extLst>
          </p:cNvPr>
          <p:cNvPicPr>
            <a:picLocks noChangeAspect="1"/>
          </p:cNvPicPr>
          <p:nvPr/>
        </p:nvPicPr>
        <p:blipFill>
          <a:blip r:embed="rId10"/>
          <a:stretch>
            <a:fillRect/>
          </a:stretch>
        </p:blipFill>
        <p:spPr>
          <a:xfrm>
            <a:off x="10522429" y="546508"/>
            <a:ext cx="1369300" cy="1576065"/>
          </a:xfrm>
          <a:prstGeom prst="rect">
            <a:avLst/>
          </a:prstGeom>
        </p:spPr>
      </p:pic>
      <p:pic>
        <p:nvPicPr>
          <p:cNvPr id="27" name="Picture 2" descr="Imagen que contiene interior, pieza, tabla, pastel&#10;&#10;Descripción generada automáticamente">
            <a:extLst>
              <a:ext uri="{FF2B5EF4-FFF2-40B4-BE49-F238E27FC236}">
                <a16:creationId xmlns:a16="http://schemas.microsoft.com/office/drawing/2014/main" id="{74C855F3-7D92-5C44-5502-C449D16F584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98783" y="2836871"/>
            <a:ext cx="2565654" cy="1174749"/>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a:extLst>
              <a:ext uri="{FF2B5EF4-FFF2-40B4-BE49-F238E27FC236}">
                <a16:creationId xmlns:a16="http://schemas.microsoft.com/office/drawing/2014/main" id="{F54D4D53-04FE-58EC-1BB7-BEEF738E5103}"/>
              </a:ext>
            </a:extLst>
          </p:cNvPr>
          <p:cNvPicPr>
            <a:picLocks noChangeAspect="1"/>
          </p:cNvPicPr>
          <p:nvPr/>
        </p:nvPicPr>
        <p:blipFill>
          <a:blip r:embed="rId12"/>
          <a:stretch>
            <a:fillRect/>
          </a:stretch>
        </p:blipFill>
        <p:spPr>
          <a:xfrm>
            <a:off x="7398765" y="682848"/>
            <a:ext cx="2745880" cy="1323304"/>
          </a:xfrm>
          <a:prstGeom prst="rect">
            <a:avLst/>
          </a:prstGeom>
        </p:spPr>
      </p:pic>
    </p:spTree>
    <p:extLst>
      <p:ext uri="{BB962C8B-B14F-4D97-AF65-F5344CB8AC3E}">
        <p14:creationId xmlns:p14="http://schemas.microsoft.com/office/powerpoint/2010/main" val="15368812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11">
            <a:extLst>
              <a:ext uri="{FF2B5EF4-FFF2-40B4-BE49-F238E27FC236}">
                <a16:creationId xmlns:a16="http://schemas.microsoft.com/office/drawing/2014/main" id="{9FEC512B-1F37-3FAF-CA9D-E4C26128282A}"/>
              </a:ext>
            </a:extLst>
          </p:cNvPr>
          <p:cNvPicPr>
            <a:picLocks noChangeAspect="1"/>
          </p:cNvPicPr>
          <p:nvPr/>
        </p:nvPicPr>
        <p:blipFill>
          <a:blip r:embed="rId3"/>
          <a:stretch>
            <a:fillRect/>
          </a:stretch>
        </p:blipFill>
        <p:spPr>
          <a:xfrm>
            <a:off x="5410199" y="97495"/>
            <a:ext cx="6716486" cy="5694181"/>
          </a:xfrm>
          <a:prstGeom prst="rect">
            <a:avLst/>
          </a:prstGeom>
        </p:spPr>
      </p:pic>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flipV="1">
            <a:off x="467876" y="5660288"/>
            <a:ext cx="11061758" cy="12095"/>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281586" y="59320"/>
            <a:ext cx="7588577" cy="369332"/>
          </a:xfrm>
          <a:prstGeom prst="rect">
            <a:avLst/>
          </a:prstGeom>
          <a:noFill/>
        </p:spPr>
        <p:txBody>
          <a:bodyPr wrap="square" lIns="91440" tIns="45720" rIns="91440" bIns="45720" rtlCol="0" anchor="t">
            <a:spAutoFit/>
          </a:bodyPr>
          <a:lstStyle/>
          <a:p>
            <a:r>
              <a:rPr lang="es-AR"/>
              <a:t>Iniciativa | MCPTT</a:t>
            </a:r>
            <a:endParaRPr lang="es-AR" b="1">
              <a:highlight>
                <a:srgbClr val="BC3CF9"/>
              </a:highlight>
            </a:endParaRPr>
          </a:p>
        </p:txBody>
      </p:sp>
      <p:sp>
        <p:nvSpPr>
          <p:cNvPr id="3" name="TextBox 12">
            <a:extLst>
              <a:ext uri="{FF2B5EF4-FFF2-40B4-BE49-F238E27FC236}">
                <a16:creationId xmlns:a16="http://schemas.microsoft.com/office/drawing/2014/main" id="{38E76C15-CD13-BB81-9075-1B0B3E4071B4}"/>
              </a:ext>
            </a:extLst>
          </p:cNvPr>
          <p:cNvSpPr txBox="1"/>
          <p:nvPr/>
        </p:nvSpPr>
        <p:spPr>
          <a:xfrm>
            <a:off x="150800" y="641321"/>
            <a:ext cx="5551018" cy="4555093"/>
          </a:xfrm>
          <a:prstGeom prst="rect">
            <a:avLst/>
          </a:prstGeom>
          <a:noFill/>
        </p:spPr>
        <p:txBody>
          <a:bodyPr wrap="square" lIns="91440" tIns="45720" rIns="91440" bIns="45720" rtlCol="0" anchor="t">
            <a:spAutoFit/>
          </a:bodyPr>
          <a:lstStyle/>
          <a:p>
            <a:r>
              <a:rPr lang="es-AR" sz="1400" b="1">
                <a:solidFill>
                  <a:srgbClr val="952BFF"/>
                </a:solidFill>
                <a:latin typeface="Roboto"/>
                <a:ea typeface="Roboto"/>
                <a:cs typeface="Roboto"/>
              </a:rPr>
              <a:t>DESCRIPCION DE INICIATIVA</a:t>
            </a:r>
            <a:endParaRPr lang="es-AR" sz="1400" u="sng">
              <a:solidFill>
                <a:schemeClr val="bg1"/>
              </a:solidFill>
              <a:latin typeface="Roboto"/>
              <a:ea typeface="Roboto"/>
              <a:cs typeface="Roboto"/>
            </a:endParaRPr>
          </a:p>
          <a:p>
            <a:endParaRPr lang="es-AR" sz="1200" u="sng">
              <a:solidFill>
                <a:schemeClr val="bg1"/>
              </a:solidFill>
              <a:latin typeface="Roboto" panose="02000000000000000000" pitchFamily="2" charset="0"/>
              <a:ea typeface="Roboto" panose="02000000000000000000" pitchFamily="2" charset="0"/>
              <a:cs typeface="+mn-lt"/>
            </a:endParaRPr>
          </a:p>
          <a:p>
            <a:r>
              <a:rPr lang="es-AR" sz="1200" u="sng">
                <a:latin typeface="Roboto"/>
                <a:ea typeface="Roboto"/>
                <a:cs typeface="+mn-lt"/>
              </a:rPr>
              <a:t>Áreas involucradas</a:t>
            </a:r>
          </a:p>
          <a:p>
            <a:r>
              <a:rPr lang="es-AR" sz="1200">
                <a:latin typeface="Roboto"/>
                <a:ea typeface="Roboto"/>
                <a:cs typeface="+mn-lt"/>
              </a:rPr>
              <a:t>Equipo </a:t>
            </a:r>
            <a:r>
              <a:rPr lang="es-AR" sz="1200" err="1">
                <a:latin typeface="Roboto"/>
                <a:ea typeface="Roboto"/>
                <a:cs typeface="+mn-lt"/>
              </a:rPr>
              <a:t>cross</a:t>
            </a:r>
            <a:r>
              <a:rPr lang="es-AR" sz="1200">
                <a:latin typeface="Roboto"/>
                <a:ea typeface="Roboto"/>
                <a:cs typeface="+mn-lt"/>
              </a:rPr>
              <a:t> Compañía: B2B, TRS Servicio Móvil, Plataforma de Core y Servicios, Red de Acceso Móvil,  otros.</a:t>
            </a:r>
            <a:endParaRPr lang="es-AR"/>
          </a:p>
          <a:p>
            <a:endParaRPr lang="es-AR" sz="1200">
              <a:latin typeface="Roboto"/>
              <a:ea typeface="Roboto"/>
              <a:cs typeface="+mn-lt"/>
            </a:endParaRPr>
          </a:p>
          <a:p>
            <a:endParaRPr lang="es-AR" sz="1200" u="sng">
              <a:latin typeface="Roboto"/>
              <a:ea typeface="Roboto"/>
              <a:cs typeface="+mn-lt"/>
            </a:endParaRPr>
          </a:p>
          <a:p>
            <a:r>
              <a:rPr lang="es-AR" sz="1200" u="sng">
                <a:latin typeface="Roboto"/>
                <a:ea typeface="Roboto"/>
                <a:cs typeface="+mn-lt"/>
              </a:rPr>
              <a:t>Principales hitos del Q2 2023:</a:t>
            </a:r>
            <a:endParaRPr lang="es-AR">
              <a:latin typeface="Calibri" panose="020F0502020204030204"/>
              <a:ea typeface="Roboto"/>
              <a:cs typeface="+mn-lt"/>
            </a:endParaRPr>
          </a:p>
          <a:p>
            <a:pPr marL="285750" indent="-285750">
              <a:buFont typeface="Arial,Sans-Serif"/>
              <a:buChar char="•"/>
            </a:pPr>
            <a:endParaRPr lang="es-AR" sz="1200">
              <a:latin typeface="Roboto"/>
              <a:ea typeface="Roboto"/>
              <a:cs typeface="Calibri"/>
            </a:endParaRPr>
          </a:p>
          <a:p>
            <a:pPr marL="285750" indent="-285750">
              <a:buFont typeface="Arial,Sans-Serif"/>
              <a:buChar char="•"/>
            </a:pPr>
            <a:r>
              <a:rPr lang="es-AR" sz="1200">
                <a:latin typeface="Roboto"/>
                <a:ea typeface="Roboto"/>
                <a:cs typeface="+mn-lt"/>
              </a:rPr>
              <a:t>Se continuaron con pruebas en campo.</a:t>
            </a:r>
          </a:p>
          <a:p>
            <a:pPr marL="285750" indent="-285750">
              <a:buFont typeface="Arial,Sans-Serif"/>
              <a:buChar char="•"/>
            </a:pPr>
            <a:endParaRPr lang="es-AR" sz="1200">
              <a:ea typeface="+mn-lt"/>
              <a:cs typeface="+mn-lt"/>
            </a:endParaRPr>
          </a:p>
          <a:p>
            <a:pPr marL="285750" indent="-285750">
              <a:buFont typeface="Arial,Sans-Serif"/>
              <a:buChar char="•"/>
            </a:pPr>
            <a:r>
              <a:rPr lang="es-AR" sz="1200">
                <a:latin typeface="Roboto"/>
                <a:ea typeface="Roboto"/>
                <a:cs typeface="+mn-lt"/>
              </a:rPr>
              <a:t>Retomamos trabajos de integración para pruebas con Motorola en el laboratorio de Olivos (Integración con PCRF).</a:t>
            </a:r>
            <a:endParaRPr lang="es-AR" sz="1200">
              <a:latin typeface="Roboto"/>
              <a:ea typeface="Roboto"/>
              <a:cs typeface="Calibri"/>
            </a:endParaRPr>
          </a:p>
          <a:p>
            <a:pPr marL="285750" indent="-285750">
              <a:buFont typeface="Arial,Sans-Serif"/>
              <a:buChar char="•"/>
            </a:pPr>
            <a:endParaRPr lang="es-AR" sz="1200">
              <a:latin typeface="Roboto"/>
              <a:ea typeface="Roboto"/>
              <a:cs typeface="+mn-lt"/>
            </a:endParaRPr>
          </a:p>
          <a:p>
            <a:pPr marL="285750" indent="-285750">
              <a:buFont typeface="Arial,Sans-Serif"/>
              <a:buChar char="•"/>
            </a:pPr>
            <a:r>
              <a:rPr lang="es-AR" sz="1200">
                <a:latin typeface="Roboto"/>
                <a:ea typeface="Roboto"/>
                <a:cs typeface="+mn-lt"/>
              </a:rPr>
              <a:t>Se acordó con el equipo de TAMBO a fin de procedimiento de direccionamiento en la REN cuando sea necesario.</a:t>
            </a:r>
          </a:p>
          <a:p>
            <a:pPr marL="285750" indent="-285750">
              <a:buFont typeface="Arial,Sans-Serif"/>
              <a:buChar char="•"/>
            </a:pPr>
            <a:endParaRPr lang="es-AR" sz="1200">
              <a:latin typeface="Roboto"/>
              <a:ea typeface="Roboto"/>
              <a:cs typeface="+mn-lt"/>
            </a:endParaRPr>
          </a:p>
          <a:p>
            <a:pPr marL="285750" indent="-285750">
              <a:buFont typeface="Arial,Sans-Serif"/>
              <a:buChar char="•"/>
            </a:pPr>
            <a:r>
              <a:rPr lang="es-AR" sz="1200">
                <a:latin typeface="Roboto"/>
                <a:ea typeface="Roboto"/>
                <a:cs typeface="+mn-lt"/>
              </a:rPr>
              <a:t>Solución a inconveniente encontrado con implementación original del APN dedicado para el cliente </a:t>
            </a:r>
            <a:r>
              <a:rPr lang="es-AR" sz="1200" err="1">
                <a:latin typeface="Roboto"/>
                <a:ea typeface="Roboto"/>
                <a:cs typeface="+mn-lt"/>
              </a:rPr>
              <a:t>MJyS</a:t>
            </a:r>
            <a:r>
              <a:rPr lang="es-AR" sz="1200">
                <a:latin typeface="Roboto"/>
                <a:ea typeface="Roboto"/>
                <a:cs typeface="+mn-lt"/>
              </a:rPr>
              <a:t> de CABA.</a:t>
            </a:r>
          </a:p>
          <a:p>
            <a:pPr marL="285750" indent="-285750">
              <a:buFont typeface="Arial,Sans-Serif"/>
              <a:buChar char="•"/>
            </a:pPr>
            <a:endParaRPr lang="es-AR" sz="1200">
              <a:latin typeface="Roboto"/>
              <a:ea typeface="Roboto"/>
              <a:cs typeface="+mn-lt"/>
            </a:endParaRPr>
          </a:p>
          <a:p>
            <a:pPr marL="285750" indent="-285750">
              <a:buFont typeface="Arial,Sans-Serif"/>
              <a:buChar char="•"/>
            </a:pPr>
            <a:endParaRPr lang="es-AR" sz="1200">
              <a:latin typeface="Roboto"/>
              <a:ea typeface="Roboto"/>
              <a:cs typeface="+mn-lt"/>
            </a:endParaRPr>
          </a:p>
          <a:p>
            <a:pPr marL="285750" indent="-285750">
              <a:buFont typeface="Arial,Sans-Serif"/>
              <a:buChar char="•"/>
            </a:pPr>
            <a:endParaRPr lang="es-AR" sz="1200">
              <a:latin typeface="Calibri"/>
              <a:ea typeface="Calibri"/>
              <a:cs typeface="+mn-lt"/>
            </a:endParaRPr>
          </a:p>
          <a:p>
            <a:pPr marL="285750" indent="-285750">
              <a:buFont typeface="Arial,Sans-Serif"/>
              <a:buChar char="•"/>
            </a:pPr>
            <a:endParaRPr lang="es-AR" sz="1200">
              <a:latin typeface="Roboto"/>
              <a:ea typeface="Roboto"/>
              <a:cs typeface="+mn-lt"/>
            </a:endParaRPr>
          </a:p>
          <a:p>
            <a:pPr marL="285750" indent="-285750">
              <a:buFont typeface="Arial,Sans-Serif"/>
              <a:buChar char="•"/>
            </a:pPr>
            <a:endParaRPr lang="es-AR" sz="1200">
              <a:latin typeface="Roboto"/>
              <a:ea typeface="Roboto"/>
              <a:cs typeface="+mn-lt"/>
            </a:endParaRPr>
          </a:p>
        </p:txBody>
      </p:sp>
      <p:pic>
        <p:nvPicPr>
          <p:cNvPr id="13" name="Imagen 8">
            <a:extLst>
              <a:ext uri="{FF2B5EF4-FFF2-40B4-BE49-F238E27FC236}">
                <a16:creationId xmlns:a16="http://schemas.microsoft.com/office/drawing/2014/main" id="{902E3B4A-94DA-2C62-D07E-31806E563690}"/>
              </a:ext>
            </a:extLst>
          </p:cNvPr>
          <p:cNvPicPr>
            <a:picLocks noChangeAspect="1"/>
          </p:cNvPicPr>
          <p:nvPr/>
        </p:nvPicPr>
        <p:blipFill rotWithShape="1">
          <a:blip r:embed="rId4"/>
          <a:srcRect t="11216"/>
          <a:stretch/>
        </p:blipFill>
        <p:spPr>
          <a:xfrm>
            <a:off x="580943" y="5789881"/>
            <a:ext cx="540000" cy="568635"/>
          </a:xfrm>
          <a:prstGeom prst="rect">
            <a:avLst/>
          </a:prstGeom>
        </p:spPr>
      </p:pic>
      <p:sp>
        <p:nvSpPr>
          <p:cNvPr id="17" name="TextBox 17">
            <a:extLst>
              <a:ext uri="{FF2B5EF4-FFF2-40B4-BE49-F238E27FC236}">
                <a16:creationId xmlns:a16="http://schemas.microsoft.com/office/drawing/2014/main" id="{BB4EB92C-F223-DF35-2725-DA2DB411F77A}"/>
              </a:ext>
            </a:extLst>
          </p:cNvPr>
          <p:cNvSpPr txBox="1"/>
          <p:nvPr/>
        </p:nvSpPr>
        <p:spPr>
          <a:xfrm>
            <a:off x="1120944" y="5789881"/>
            <a:ext cx="2880402" cy="769441"/>
          </a:xfrm>
          <a:prstGeom prst="rect">
            <a:avLst/>
          </a:prstGeom>
          <a:noFill/>
        </p:spPr>
        <p:txBody>
          <a:bodyPr wrap="square" lIns="91440" tIns="45720" rIns="91440" bIns="45720" rtlCol="0" anchor="t">
            <a:spAutoFit/>
          </a:bodyPr>
          <a:lstStyle/>
          <a:p>
            <a:r>
              <a:rPr lang="es-AR" sz="1100" b="1">
                <a:latin typeface="Roboto"/>
                <a:ea typeface="Roboto"/>
                <a:cs typeface="Roboto"/>
              </a:rPr>
              <a:t>Enabler Tecnológico/Nuevo Servicio</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mn-lt"/>
              </a:rPr>
              <a:t>Sí / Abre posibilidad de ser el primer proveedor de Misión Crítica 3GPP en el país.</a:t>
            </a:r>
          </a:p>
        </p:txBody>
      </p:sp>
      <p:pic>
        <p:nvPicPr>
          <p:cNvPr id="19" name="Imagen 9">
            <a:extLst>
              <a:ext uri="{FF2B5EF4-FFF2-40B4-BE49-F238E27FC236}">
                <a16:creationId xmlns:a16="http://schemas.microsoft.com/office/drawing/2014/main" id="{70C400B6-74F9-15C9-31AE-36BBC9EAB58F}"/>
              </a:ext>
            </a:extLst>
          </p:cNvPr>
          <p:cNvPicPr>
            <a:picLocks noChangeAspect="1"/>
          </p:cNvPicPr>
          <p:nvPr/>
        </p:nvPicPr>
        <p:blipFill>
          <a:blip r:embed="rId5"/>
          <a:stretch>
            <a:fillRect/>
          </a:stretch>
        </p:blipFill>
        <p:spPr>
          <a:xfrm>
            <a:off x="4075220" y="5789881"/>
            <a:ext cx="591893" cy="496800"/>
          </a:xfrm>
          <a:prstGeom prst="rect">
            <a:avLst/>
          </a:prstGeom>
        </p:spPr>
      </p:pic>
      <p:sp>
        <p:nvSpPr>
          <p:cNvPr id="21" name="TextBox 20">
            <a:extLst>
              <a:ext uri="{FF2B5EF4-FFF2-40B4-BE49-F238E27FC236}">
                <a16:creationId xmlns:a16="http://schemas.microsoft.com/office/drawing/2014/main" id="{E72DD499-853D-CD7A-61C9-CF0900A3271A}"/>
              </a:ext>
            </a:extLst>
          </p:cNvPr>
          <p:cNvSpPr txBox="1"/>
          <p:nvPr/>
        </p:nvSpPr>
        <p:spPr>
          <a:xfrm>
            <a:off x="4744722" y="5789881"/>
            <a:ext cx="2973876" cy="600164"/>
          </a:xfrm>
          <a:prstGeom prst="rect">
            <a:avLst/>
          </a:prstGeom>
          <a:noFill/>
        </p:spPr>
        <p:txBody>
          <a:bodyPr wrap="square" lIns="91440" tIns="45720" rIns="91440" bIns="45720" rtlCol="0" anchor="t">
            <a:spAutoFit/>
          </a:bodyPr>
          <a:lstStyle/>
          <a:p>
            <a:r>
              <a:rPr lang="es-AR" sz="1100" b="1">
                <a:latin typeface="Roboto"/>
                <a:ea typeface="Roboto"/>
                <a:cs typeface="Roboto"/>
              </a:rPr>
              <a:t>Reducción Opex/Capex</a:t>
            </a:r>
            <a:endParaRPr lang="es-AR" sz="1100" b="1">
              <a:latin typeface="Roboto" panose="02000000000000000000" pitchFamily="2" charset="0"/>
              <a:ea typeface="Roboto" panose="02000000000000000000" pitchFamily="2" charset="0"/>
            </a:endParaRPr>
          </a:p>
          <a:p>
            <a:pPr marL="171450" indent="-171450">
              <a:buFont typeface="Arial,Sans-Serif"/>
              <a:buChar char="•"/>
            </a:pPr>
            <a:r>
              <a:rPr lang="es-AR" sz="1100">
                <a:latin typeface="Roboto"/>
                <a:ea typeface="Roboto"/>
                <a:cs typeface="Calibri"/>
              </a:rPr>
              <a:t>Sí, a largo plazo reemplazaría la red TETRA</a:t>
            </a:r>
          </a:p>
        </p:txBody>
      </p:sp>
      <p:sp>
        <p:nvSpPr>
          <p:cNvPr id="6" name="Rectángulo redondeado 5">
            <a:extLst>
              <a:ext uri="{FF2B5EF4-FFF2-40B4-BE49-F238E27FC236}">
                <a16:creationId xmlns:a16="http://schemas.microsoft.com/office/drawing/2014/main" id="{7494F92E-7348-AFBB-7BB7-47285D1B7292}"/>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pic>
        <p:nvPicPr>
          <p:cNvPr id="15" name="Imagen 15" descr="Imagen que contiene Gráfico&#10;&#10;Descripción generada automáticamente">
            <a:extLst>
              <a:ext uri="{FF2B5EF4-FFF2-40B4-BE49-F238E27FC236}">
                <a16:creationId xmlns:a16="http://schemas.microsoft.com/office/drawing/2014/main" id="{C30EE73F-8865-EBB5-DEB5-8573B278E086}"/>
              </a:ext>
            </a:extLst>
          </p:cNvPr>
          <p:cNvPicPr>
            <a:picLocks noChangeAspect="1"/>
          </p:cNvPicPr>
          <p:nvPr/>
        </p:nvPicPr>
        <p:blipFill>
          <a:blip r:embed="rId6"/>
          <a:stretch>
            <a:fillRect/>
          </a:stretch>
        </p:blipFill>
        <p:spPr>
          <a:xfrm>
            <a:off x="5802086" y="424543"/>
            <a:ext cx="5725885" cy="4876799"/>
          </a:xfrm>
          <a:prstGeom prst="rect">
            <a:avLst/>
          </a:prstGeom>
        </p:spPr>
      </p:pic>
      <p:pic>
        <p:nvPicPr>
          <p:cNvPr id="4" name="Imagen 3">
            <a:extLst>
              <a:ext uri="{FF2B5EF4-FFF2-40B4-BE49-F238E27FC236}">
                <a16:creationId xmlns:a16="http://schemas.microsoft.com/office/drawing/2014/main" id="{9FFA4518-589C-92B5-88EA-22CBE8CEC2E1}"/>
              </a:ext>
            </a:extLst>
          </p:cNvPr>
          <p:cNvPicPr>
            <a:picLocks noChangeAspect="1"/>
          </p:cNvPicPr>
          <p:nvPr/>
        </p:nvPicPr>
        <p:blipFill>
          <a:blip r:embed="rId7"/>
          <a:stretch>
            <a:fillRect/>
          </a:stretch>
        </p:blipFill>
        <p:spPr>
          <a:xfrm>
            <a:off x="7673280" y="5761886"/>
            <a:ext cx="540000" cy="545400"/>
          </a:xfrm>
          <a:prstGeom prst="rect">
            <a:avLst/>
          </a:prstGeom>
          <a:noFill/>
        </p:spPr>
      </p:pic>
      <p:sp>
        <p:nvSpPr>
          <p:cNvPr id="5" name="TextBox 4">
            <a:extLst>
              <a:ext uri="{FF2B5EF4-FFF2-40B4-BE49-F238E27FC236}">
                <a16:creationId xmlns:a16="http://schemas.microsoft.com/office/drawing/2014/main" id="{1527DBDF-23B3-7EBD-032C-FD7B90CD81F3}"/>
              </a:ext>
            </a:extLst>
          </p:cNvPr>
          <p:cNvSpPr txBox="1"/>
          <p:nvPr/>
        </p:nvSpPr>
        <p:spPr>
          <a:xfrm>
            <a:off x="8290602" y="5818160"/>
            <a:ext cx="400314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ES" sz="1100" b="1">
                <a:latin typeface="Roboto"/>
                <a:ea typeface="Roboto"/>
                <a:cs typeface="+mn-lt"/>
              </a:rPr>
              <a:t>Objetivo Q2: </a:t>
            </a:r>
            <a:r>
              <a:rPr lang="es-AR" sz="1100" b="1"/>
              <a:t>Entregar un servicio de MCPTT de calidad.</a:t>
            </a:r>
            <a:endParaRPr lang="es-AR" sz="1100" b="1">
              <a:latin typeface="Roboto"/>
              <a:ea typeface="Roboto"/>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Calibri" panose="020F0502020204030204"/>
            </a:endParaRPr>
          </a:p>
        </p:txBody>
      </p:sp>
    </p:spTree>
    <p:extLst>
      <p:ext uri="{BB962C8B-B14F-4D97-AF65-F5344CB8AC3E}">
        <p14:creationId xmlns:p14="http://schemas.microsoft.com/office/powerpoint/2010/main" val="246800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32">
            <a:extLst>
              <a:ext uri="{FF2B5EF4-FFF2-40B4-BE49-F238E27FC236}">
                <a16:creationId xmlns:a16="http://schemas.microsoft.com/office/drawing/2014/main" id="{208CD45E-C814-A150-5F2F-B7B2E67A3FFD}"/>
              </a:ext>
            </a:extLst>
          </p:cNvPr>
          <p:cNvSpPr/>
          <p:nvPr/>
        </p:nvSpPr>
        <p:spPr>
          <a:xfrm>
            <a:off x="151278" y="776675"/>
            <a:ext cx="1735743" cy="3475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b="1">
                <a:solidFill>
                  <a:schemeClr val="bg1"/>
                </a:solidFill>
                <a:latin typeface="Roboto" panose="02000000000000000000" pitchFamily="2" charset="0"/>
                <a:ea typeface="Roboto" panose="02000000000000000000" pitchFamily="2" charset="0"/>
                <a:cs typeface="Lato Medium" panose="020F0502020204030203" pitchFamily="34" charset="0"/>
              </a:rPr>
              <a:t>Liderar el mercado en </a:t>
            </a:r>
            <a:r>
              <a:rPr lang="es-ES" sz="1000" b="1" err="1">
                <a:solidFill>
                  <a:schemeClr val="bg1"/>
                </a:solidFill>
                <a:latin typeface="Roboto" panose="02000000000000000000" pitchFamily="2" charset="0"/>
                <a:ea typeface="Roboto" panose="02000000000000000000" pitchFamily="2" charset="0"/>
                <a:cs typeface="Lato Medium" panose="020F0502020204030203" pitchFamily="34" charset="0"/>
              </a:rPr>
              <a:t>Revenue</a:t>
            </a:r>
            <a:r>
              <a:rPr lang="es-ES" sz="1000" b="1">
                <a:solidFill>
                  <a:schemeClr val="bg1"/>
                </a:solidFill>
                <a:latin typeface="Roboto" panose="02000000000000000000" pitchFamily="2" charset="0"/>
                <a:ea typeface="Roboto" panose="02000000000000000000" pitchFamily="2" charset="0"/>
                <a:cs typeface="Lato Medium" panose="020F0502020204030203" pitchFamily="34" charset="0"/>
              </a:rPr>
              <a:t> Share</a:t>
            </a:r>
            <a:endParaRPr lang="es-AR" sz="1000" b="1">
              <a:solidFill>
                <a:schemeClr val="bg1"/>
              </a:solidFill>
              <a:latin typeface="Roboto" panose="02000000000000000000" pitchFamily="2" charset="0"/>
              <a:ea typeface="Roboto" panose="02000000000000000000" pitchFamily="2" charset="0"/>
              <a:cs typeface="Lato Medium" panose="020F0502020204030203" pitchFamily="34" charset="0"/>
            </a:endParaRPr>
          </a:p>
        </p:txBody>
      </p:sp>
      <p:sp>
        <p:nvSpPr>
          <p:cNvPr id="6" name="Rectángulo 34">
            <a:extLst>
              <a:ext uri="{FF2B5EF4-FFF2-40B4-BE49-F238E27FC236}">
                <a16:creationId xmlns:a16="http://schemas.microsoft.com/office/drawing/2014/main" id="{91F7DED3-E36D-8F26-2179-E44ECF51D242}"/>
              </a:ext>
            </a:extLst>
          </p:cNvPr>
          <p:cNvSpPr/>
          <p:nvPr/>
        </p:nvSpPr>
        <p:spPr>
          <a:xfrm>
            <a:off x="151278" y="1164064"/>
            <a:ext cx="1735743"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Liderar el mercado de conectividad siendo el </a:t>
            </a:r>
            <a:r>
              <a:rPr lang="es-ES" sz="1000" err="1">
                <a:solidFill>
                  <a:schemeClr val="tx1"/>
                </a:solidFill>
                <a:latin typeface="Roboto" panose="02000000000000000000" pitchFamily="2" charset="0"/>
                <a:ea typeface="Roboto" panose="02000000000000000000" pitchFamily="2" charset="0"/>
                <a:cs typeface="Roboto" panose="02000000000000000000" pitchFamily="2" charset="0"/>
              </a:rPr>
              <a:t>Nro</a:t>
            </a: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 1 en </a:t>
            </a:r>
            <a:r>
              <a:rPr lang="es-ES" sz="1000" err="1">
                <a:solidFill>
                  <a:schemeClr val="tx1"/>
                </a:solidFill>
                <a:latin typeface="Roboto" panose="02000000000000000000" pitchFamily="2" charset="0"/>
                <a:ea typeface="Roboto" panose="02000000000000000000" pitchFamily="2" charset="0"/>
                <a:cs typeface="Roboto" panose="02000000000000000000" pitchFamily="2" charset="0"/>
              </a:rPr>
              <a:t>Mkt</a:t>
            </a: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 y </a:t>
            </a:r>
            <a:r>
              <a:rPr lang="es-ES" sz="1000" err="1">
                <a:solidFill>
                  <a:schemeClr val="tx1"/>
                </a:solidFill>
                <a:latin typeface="Roboto" panose="02000000000000000000" pitchFamily="2" charset="0"/>
                <a:ea typeface="Roboto" panose="02000000000000000000" pitchFamily="2" charset="0"/>
                <a:cs typeface="Roboto" panose="02000000000000000000" pitchFamily="2" charset="0"/>
              </a:rPr>
              <a:t>Revenue</a:t>
            </a: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 Share</a:t>
            </a:r>
          </a:p>
        </p:txBody>
      </p:sp>
      <p:sp>
        <p:nvSpPr>
          <p:cNvPr id="7" name="Rounded Rectangle 6">
            <a:extLst>
              <a:ext uri="{FF2B5EF4-FFF2-40B4-BE49-F238E27FC236}">
                <a16:creationId xmlns:a16="http://schemas.microsoft.com/office/drawing/2014/main" id="{3C00135B-9B90-EFF4-CD49-B303656CE132}"/>
              </a:ext>
            </a:extLst>
          </p:cNvPr>
          <p:cNvSpPr/>
          <p:nvPr/>
        </p:nvSpPr>
        <p:spPr>
          <a:xfrm>
            <a:off x="251865" y="1732164"/>
            <a:ext cx="1480457" cy="851037"/>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000" b="0">
                <a:solidFill>
                  <a:schemeClr val="tx1"/>
                </a:solidFill>
                <a:latin typeface="Roboto"/>
              </a:rPr>
              <a:t>Desarrollar un ecosistema de Core y Plataformas 5G </a:t>
            </a:r>
            <a:r>
              <a:rPr lang="es-ES" sz="1000" b="0" err="1">
                <a:solidFill>
                  <a:schemeClr val="tx1"/>
                </a:solidFill>
                <a:latin typeface="Roboto"/>
              </a:rPr>
              <a:t>Ready</a:t>
            </a:r>
            <a:endParaRPr lang="en-US" sz="1000">
              <a:solidFill>
                <a:schemeClr val="tx1"/>
              </a:solidFill>
            </a:endParaRPr>
          </a:p>
        </p:txBody>
      </p:sp>
      <p:sp>
        <p:nvSpPr>
          <p:cNvPr id="8" name="Rectángulo 32">
            <a:extLst>
              <a:ext uri="{FF2B5EF4-FFF2-40B4-BE49-F238E27FC236}">
                <a16:creationId xmlns:a16="http://schemas.microsoft.com/office/drawing/2014/main" id="{E5199F09-51DA-DEEB-5517-1AB1B1BE7C65}"/>
              </a:ext>
            </a:extLst>
          </p:cNvPr>
          <p:cNvSpPr/>
          <p:nvPr/>
        </p:nvSpPr>
        <p:spPr>
          <a:xfrm>
            <a:off x="2213593" y="776675"/>
            <a:ext cx="8201857" cy="3198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b="1">
                <a:solidFill>
                  <a:schemeClr val="bg1"/>
                </a:solidFill>
                <a:latin typeface="Roboto" panose="02000000000000000000" pitchFamily="2" charset="0"/>
                <a:ea typeface="Roboto" panose="02000000000000000000" pitchFamily="2" charset="0"/>
                <a:cs typeface="Lato Medium" panose="020F0502020204030203" pitchFamily="34" charset="0"/>
              </a:rPr>
              <a:t>Mejorar la eficiencia para sostener el EBITDA de servicios core &gt;30%</a:t>
            </a:r>
            <a:endParaRPr lang="es-AR" sz="1000" b="1">
              <a:solidFill>
                <a:schemeClr val="bg1"/>
              </a:solidFill>
              <a:latin typeface="Roboto" panose="02000000000000000000" pitchFamily="2" charset="0"/>
              <a:ea typeface="Roboto" panose="02000000000000000000" pitchFamily="2" charset="0"/>
              <a:cs typeface="Lato Medium" panose="020F0502020204030203" pitchFamily="34" charset="0"/>
            </a:endParaRPr>
          </a:p>
        </p:txBody>
      </p:sp>
      <p:sp>
        <p:nvSpPr>
          <p:cNvPr id="9" name="Rectángulo 34">
            <a:extLst>
              <a:ext uri="{FF2B5EF4-FFF2-40B4-BE49-F238E27FC236}">
                <a16:creationId xmlns:a16="http://schemas.microsoft.com/office/drawing/2014/main" id="{51DE7396-76E4-CED8-6614-A6F764CBCCE8}"/>
              </a:ext>
            </a:extLst>
          </p:cNvPr>
          <p:cNvSpPr/>
          <p:nvPr/>
        </p:nvSpPr>
        <p:spPr>
          <a:xfrm>
            <a:off x="2213593" y="1164063"/>
            <a:ext cx="1626887"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Incrementar la Sustentabilidad en redes, plataformas y servicios</a:t>
            </a:r>
          </a:p>
        </p:txBody>
      </p:sp>
      <p:sp>
        <p:nvSpPr>
          <p:cNvPr id="10" name="Rounded Rectangle 9">
            <a:extLst>
              <a:ext uri="{FF2B5EF4-FFF2-40B4-BE49-F238E27FC236}">
                <a16:creationId xmlns:a16="http://schemas.microsoft.com/office/drawing/2014/main" id="{5156E6B4-12FC-799D-776E-C357A6921B33}"/>
              </a:ext>
            </a:extLst>
          </p:cNvPr>
          <p:cNvSpPr/>
          <p:nvPr/>
        </p:nvSpPr>
        <p:spPr>
          <a:xfrm>
            <a:off x="2240405" y="1732163"/>
            <a:ext cx="1480457" cy="851037"/>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1000" b="0">
                <a:solidFill>
                  <a:schemeClr val="tx1"/>
                </a:solidFill>
                <a:latin typeface="Roboto"/>
              </a:rPr>
              <a:t>Explorar esquemas de ahorro de energía en las tecnologías de acceso.</a:t>
            </a:r>
          </a:p>
        </p:txBody>
      </p:sp>
      <p:sp>
        <p:nvSpPr>
          <p:cNvPr id="11" name="Rectángulo 34">
            <a:extLst>
              <a:ext uri="{FF2B5EF4-FFF2-40B4-BE49-F238E27FC236}">
                <a16:creationId xmlns:a16="http://schemas.microsoft.com/office/drawing/2014/main" id="{ED74BB50-66A2-6E66-6425-2B3CBB44A7F0}"/>
              </a:ext>
            </a:extLst>
          </p:cNvPr>
          <p:cNvSpPr/>
          <p:nvPr/>
        </p:nvSpPr>
        <p:spPr>
          <a:xfrm>
            <a:off x="3916682" y="1164063"/>
            <a:ext cx="3019697"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Generar eficiencia de la Gestión (con mejoras de alto impacto)</a:t>
            </a:r>
          </a:p>
        </p:txBody>
      </p:sp>
      <p:sp>
        <p:nvSpPr>
          <p:cNvPr id="12" name="Rounded Rectangle 11">
            <a:extLst>
              <a:ext uri="{FF2B5EF4-FFF2-40B4-BE49-F238E27FC236}">
                <a16:creationId xmlns:a16="http://schemas.microsoft.com/office/drawing/2014/main" id="{17CC0C0E-1B5A-A06E-F475-09254EF2AD31}"/>
              </a:ext>
            </a:extLst>
          </p:cNvPr>
          <p:cNvSpPr/>
          <p:nvPr/>
        </p:nvSpPr>
        <p:spPr>
          <a:xfrm>
            <a:off x="3881847" y="1732163"/>
            <a:ext cx="1480457" cy="851037"/>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a:solidFill>
                  <a:schemeClr val="tx1"/>
                </a:solidFill>
                <a:latin typeface="Roboto"/>
              </a:rPr>
              <a:t>Evolucionar las redes de acceso fijo para que los servicios se desarrollen de acuerdo a las necesidades del negocio,  incorporando  tecnologías.</a:t>
            </a:r>
          </a:p>
        </p:txBody>
      </p:sp>
      <p:sp>
        <p:nvSpPr>
          <p:cNvPr id="13" name="Rounded Rectangle 12">
            <a:extLst>
              <a:ext uri="{FF2B5EF4-FFF2-40B4-BE49-F238E27FC236}">
                <a16:creationId xmlns:a16="http://schemas.microsoft.com/office/drawing/2014/main" id="{9B2644A8-2CF6-B277-59CA-31C110CD426B}"/>
              </a:ext>
            </a:extLst>
          </p:cNvPr>
          <p:cNvSpPr/>
          <p:nvPr/>
        </p:nvSpPr>
        <p:spPr>
          <a:xfrm>
            <a:off x="5421087" y="1732163"/>
            <a:ext cx="1480457" cy="851037"/>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kern="1200">
                <a:solidFill>
                  <a:schemeClr val="tx1"/>
                </a:solidFill>
                <a:latin typeface="Roboto"/>
                <a:ea typeface="+mn-ea"/>
                <a:cs typeface="+mn-cs"/>
              </a:rPr>
              <a:t>Mejorar la planificación del </a:t>
            </a:r>
            <a:r>
              <a:rPr lang="es-ES" sz="800" b="0" kern="1200" err="1">
                <a:solidFill>
                  <a:schemeClr val="tx1"/>
                </a:solidFill>
                <a:latin typeface="Roboto"/>
                <a:ea typeface="+mn-ea"/>
                <a:cs typeface="+mn-cs"/>
              </a:rPr>
              <a:t>capex</a:t>
            </a:r>
            <a:r>
              <a:rPr lang="es-ES" sz="800" b="0" kern="1200">
                <a:solidFill>
                  <a:schemeClr val="tx1"/>
                </a:solidFill>
                <a:latin typeface="Roboto"/>
                <a:ea typeface="+mn-ea"/>
                <a:cs typeface="+mn-cs"/>
              </a:rPr>
              <a:t> de acceso mediante evolución de ADA aumentando su precisión incorporando nuevas variables del negocio</a:t>
            </a:r>
            <a:endParaRPr lang="es-AR" sz="800" b="0" kern="1200">
              <a:solidFill>
                <a:schemeClr val="tx1"/>
              </a:solidFill>
              <a:latin typeface="Roboto"/>
              <a:ea typeface="+mn-ea"/>
              <a:cs typeface="+mn-cs"/>
            </a:endParaRPr>
          </a:p>
        </p:txBody>
      </p:sp>
      <p:sp>
        <p:nvSpPr>
          <p:cNvPr id="14" name="Rectángulo 34">
            <a:extLst>
              <a:ext uri="{FF2B5EF4-FFF2-40B4-BE49-F238E27FC236}">
                <a16:creationId xmlns:a16="http://schemas.microsoft.com/office/drawing/2014/main" id="{13133532-A30D-6537-679E-1C741C54B4F7}"/>
              </a:ext>
            </a:extLst>
          </p:cNvPr>
          <p:cNvSpPr/>
          <p:nvPr/>
        </p:nvSpPr>
        <p:spPr>
          <a:xfrm>
            <a:off x="7012581" y="1161897"/>
            <a:ext cx="1626887"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Poner en valor los activos de Red</a:t>
            </a:r>
          </a:p>
        </p:txBody>
      </p:sp>
      <p:sp>
        <p:nvSpPr>
          <p:cNvPr id="15" name="Rounded Rectangle 14">
            <a:extLst>
              <a:ext uri="{FF2B5EF4-FFF2-40B4-BE49-F238E27FC236}">
                <a16:creationId xmlns:a16="http://schemas.microsoft.com/office/drawing/2014/main" id="{AFA2560C-B6A3-5DF5-721F-C4DD2D7B0467}"/>
              </a:ext>
            </a:extLst>
          </p:cNvPr>
          <p:cNvSpPr/>
          <p:nvPr/>
        </p:nvSpPr>
        <p:spPr>
          <a:xfrm>
            <a:off x="7085795" y="1732163"/>
            <a:ext cx="1480457" cy="851037"/>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AR" sz="800" b="0">
                <a:solidFill>
                  <a:schemeClr val="tx1"/>
                </a:solidFill>
                <a:latin typeface="Roboto"/>
              </a:rPr>
              <a:t>Compartir una red física FTTH  para poder brindarla como servicio a distintos VNO (virtual </a:t>
            </a:r>
            <a:r>
              <a:rPr lang="es-AR" sz="800" b="0" err="1">
                <a:solidFill>
                  <a:schemeClr val="tx1"/>
                </a:solidFill>
                <a:latin typeface="Roboto"/>
              </a:rPr>
              <a:t>network</a:t>
            </a:r>
            <a:r>
              <a:rPr lang="es-AR" sz="800" b="0">
                <a:solidFill>
                  <a:schemeClr val="tx1"/>
                </a:solidFill>
                <a:latin typeface="Roboto"/>
              </a:rPr>
              <a:t> </a:t>
            </a:r>
            <a:r>
              <a:rPr lang="es-AR" sz="800" b="0" err="1">
                <a:solidFill>
                  <a:schemeClr val="tx1"/>
                </a:solidFill>
                <a:latin typeface="Roboto"/>
              </a:rPr>
              <a:t>operator</a:t>
            </a:r>
            <a:r>
              <a:rPr lang="es-AR" sz="800" b="0">
                <a:solidFill>
                  <a:schemeClr val="tx1"/>
                </a:solidFill>
                <a:latin typeface="Roboto"/>
              </a:rPr>
              <a:t>) vía esquema de FANS.</a:t>
            </a:r>
          </a:p>
        </p:txBody>
      </p:sp>
      <p:sp>
        <p:nvSpPr>
          <p:cNvPr id="16" name="Rounded Rectangle 15">
            <a:extLst>
              <a:ext uri="{FF2B5EF4-FFF2-40B4-BE49-F238E27FC236}">
                <a16:creationId xmlns:a16="http://schemas.microsoft.com/office/drawing/2014/main" id="{4C33554C-8E45-B62B-6F12-F68D4932BB6B}"/>
              </a:ext>
            </a:extLst>
          </p:cNvPr>
          <p:cNvSpPr/>
          <p:nvPr/>
        </p:nvSpPr>
        <p:spPr>
          <a:xfrm>
            <a:off x="8825330" y="1727831"/>
            <a:ext cx="1480457" cy="851037"/>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a:solidFill>
                  <a:schemeClr val="tx1"/>
                </a:solidFill>
                <a:latin typeface="Roboto"/>
              </a:rPr>
              <a:t>Aumentar el ecosistema de dispositivos soportados y sus atributos mediante la exploración de tecnologías habilitadoras en </a:t>
            </a:r>
            <a:r>
              <a:rPr lang="es-ES" sz="800" b="0" err="1">
                <a:solidFill>
                  <a:schemeClr val="tx1"/>
                </a:solidFill>
                <a:latin typeface="Roboto"/>
              </a:rPr>
              <a:t>Smarthome</a:t>
            </a:r>
            <a:endParaRPr lang="es-AR" sz="800" b="0">
              <a:solidFill>
                <a:schemeClr val="tx1"/>
              </a:solidFill>
              <a:latin typeface="Roboto"/>
            </a:endParaRPr>
          </a:p>
        </p:txBody>
      </p:sp>
      <p:sp>
        <p:nvSpPr>
          <p:cNvPr id="17" name="Rectángulo 34">
            <a:extLst>
              <a:ext uri="{FF2B5EF4-FFF2-40B4-BE49-F238E27FC236}">
                <a16:creationId xmlns:a16="http://schemas.microsoft.com/office/drawing/2014/main" id="{35CAADDF-2970-7543-8548-CC62547A134F}"/>
              </a:ext>
            </a:extLst>
          </p:cNvPr>
          <p:cNvSpPr/>
          <p:nvPr/>
        </p:nvSpPr>
        <p:spPr>
          <a:xfrm>
            <a:off x="8715669" y="1161897"/>
            <a:ext cx="1699781"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Posicionar a </a:t>
            </a:r>
            <a:r>
              <a:rPr lang="es-ES" sz="1000" err="1">
                <a:solidFill>
                  <a:schemeClr val="tx1"/>
                </a:solidFill>
                <a:latin typeface="Roboto" panose="02000000000000000000" pitchFamily="2" charset="0"/>
                <a:ea typeface="Roboto" panose="02000000000000000000" pitchFamily="2" charset="0"/>
                <a:cs typeface="Roboto" panose="02000000000000000000" pitchFamily="2" charset="0"/>
              </a:rPr>
              <a:t>SmartHome</a:t>
            </a: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 en el mercado contribuyendo al EBITDA</a:t>
            </a:r>
          </a:p>
        </p:txBody>
      </p:sp>
      <p:sp>
        <p:nvSpPr>
          <p:cNvPr id="18" name="Rectángulo 32">
            <a:extLst>
              <a:ext uri="{FF2B5EF4-FFF2-40B4-BE49-F238E27FC236}">
                <a16:creationId xmlns:a16="http://schemas.microsoft.com/office/drawing/2014/main" id="{6EFAF5A9-3328-8DD2-E963-D5CF7C2688D7}"/>
              </a:ext>
            </a:extLst>
          </p:cNvPr>
          <p:cNvSpPr/>
          <p:nvPr/>
        </p:nvSpPr>
        <p:spPr>
          <a:xfrm>
            <a:off x="151278" y="2819654"/>
            <a:ext cx="4590507" cy="3533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b="1">
                <a:solidFill>
                  <a:schemeClr val="bg1"/>
                </a:solidFill>
                <a:latin typeface="Roboto" panose="02000000000000000000" pitchFamily="2" charset="0"/>
                <a:ea typeface="Roboto" panose="02000000000000000000" pitchFamily="2" charset="0"/>
                <a:cs typeface="Lato Medium" panose="020F0502020204030203" pitchFamily="34" charset="0"/>
              </a:rPr>
              <a:t>Ser el ecosistema de soluciones B2C preferido</a:t>
            </a:r>
          </a:p>
        </p:txBody>
      </p:sp>
      <p:sp>
        <p:nvSpPr>
          <p:cNvPr id="19" name="Rectángulo 34">
            <a:extLst>
              <a:ext uri="{FF2B5EF4-FFF2-40B4-BE49-F238E27FC236}">
                <a16:creationId xmlns:a16="http://schemas.microsoft.com/office/drawing/2014/main" id="{0421E008-385F-8A7F-69C7-D6E19E62E341}"/>
              </a:ext>
            </a:extLst>
          </p:cNvPr>
          <p:cNvSpPr/>
          <p:nvPr/>
        </p:nvSpPr>
        <p:spPr>
          <a:xfrm>
            <a:off x="151279" y="3212797"/>
            <a:ext cx="3019697"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Ser percibido como el mejor proveedor de conectividad para que nuestros clientes puedan estar conectados estén donde estén.</a:t>
            </a:r>
          </a:p>
        </p:txBody>
      </p:sp>
      <p:sp>
        <p:nvSpPr>
          <p:cNvPr id="20" name="Rounded Rectangle 19">
            <a:extLst>
              <a:ext uri="{FF2B5EF4-FFF2-40B4-BE49-F238E27FC236}">
                <a16:creationId xmlns:a16="http://schemas.microsoft.com/office/drawing/2014/main" id="{16A0F440-77BC-202D-EE3E-63052B527BD4}"/>
              </a:ext>
            </a:extLst>
          </p:cNvPr>
          <p:cNvSpPr/>
          <p:nvPr/>
        </p:nvSpPr>
        <p:spPr>
          <a:xfrm>
            <a:off x="151279" y="3765694"/>
            <a:ext cx="1480457" cy="719220"/>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800" b="0">
                <a:solidFill>
                  <a:schemeClr val="tx1"/>
                </a:solidFill>
                <a:latin typeface="Roboto"/>
              </a:rPr>
              <a:t>Mejorar la experiencia de Servicios fijos y conectividad del hogar  mediante la incorporación de tecnologías</a:t>
            </a:r>
            <a:endParaRPr lang="en-US" sz="800">
              <a:solidFill>
                <a:schemeClr val="tx1"/>
              </a:solidFill>
            </a:endParaRPr>
          </a:p>
        </p:txBody>
      </p:sp>
      <p:sp>
        <p:nvSpPr>
          <p:cNvPr id="21" name="Rounded Rectangle 20">
            <a:extLst>
              <a:ext uri="{FF2B5EF4-FFF2-40B4-BE49-F238E27FC236}">
                <a16:creationId xmlns:a16="http://schemas.microsoft.com/office/drawing/2014/main" id="{21786C9E-AC78-92F4-8F43-61D6C73F4993}"/>
              </a:ext>
            </a:extLst>
          </p:cNvPr>
          <p:cNvSpPr/>
          <p:nvPr/>
        </p:nvSpPr>
        <p:spPr>
          <a:xfrm>
            <a:off x="1690518" y="3765694"/>
            <a:ext cx="1480457" cy="719220"/>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1000" b="0">
                <a:solidFill>
                  <a:schemeClr val="tx1"/>
                </a:solidFill>
                <a:latin typeface="Roboto"/>
              </a:rPr>
              <a:t>Explorar mejoras en la resiliencia de Servicios CORE.</a:t>
            </a:r>
            <a:endParaRPr lang="es-AR" sz="1000" b="0">
              <a:solidFill>
                <a:schemeClr val="tx1"/>
              </a:solidFill>
              <a:latin typeface="Roboto"/>
            </a:endParaRPr>
          </a:p>
        </p:txBody>
      </p:sp>
      <p:sp>
        <p:nvSpPr>
          <p:cNvPr id="22" name="Rectángulo 34">
            <a:extLst>
              <a:ext uri="{FF2B5EF4-FFF2-40B4-BE49-F238E27FC236}">
                <a16:creationId xmlns:a16="http://schemas.microsoft.com/office/drawing/2014/main" id="{FEC9CE23-42F3-0B13-2C30-FD6B5650330F}"/>
              </a:ext>
            </a:extLst>
          </p:cNvPr>
          <p:cNvSpPr/>
          <p:nvPr/>
        </p:nvSpPr>
        <p:spPr>
          <a:xfrm>
            <a:off x="3231939" y="3212797"/>
            <a:ext cx="1509848"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Mejorar la experiencia de cliente en productos TV &amp; </a:t>
            </a:r>
            <a:r>
              <a:rPr lang="es-ES" sz="1000" err="1">
                <a:solidFill>
                  <a:schemeClr val="tx1"/>
                </a:solidFill>
                <a:latin typeface="Roboto" panose="02000000000000000000" pitchFamily="2" charset="0"/>
                <a:ea typeface="Roboto" panose="02000000000000000000" pitchFamily="2" charset="0"/>
                <a:cs typeface="Roboto" panose="02000000000000000000" pitchFamily="2" charset="0"/>
              </a:rPr>
              <a:t>streaming</a:t>
            </a:r>
            <a:endParaRPr lang="es-ES" sz="100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4" name="Rounded Rectangle 23">
            <a:extLst>
              <a:ext uri="{FF2B5EF4-FFF2-40B4-BE49-F238E27FC236}">
                <a16:creationId xmlns:a16="http://schemas.microsoft.com/office/drawing/2014/main" id="{94AAC5C2-5D5A-1BF3-789C-AE75B4445A91}"/>
              </a:ext>
            </a:extLst>
          </p:cNvPr>
          <p:cNvSpPr/>
          <p:nvPr/>
        </p:nvSpPr>
        <p:spPr>
          <a:xfrm>
            <a:off x="3261329" y="3769384"/>
            <a:ext cx="1480457" cy="719220"/>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1000" b="0">
                <a:solidFill>
                  <a:schemeClr val="tx1"/>
                </a:solidFill>
                <a:latin typeface="Roboto"/>
              </a:rPr>
              <a:t>Explorar mejoras en la resiliencia de Servicios CORE.</a:t>
            </a:r>
            <a:endParaRPr lang="es-AR" sz="1000" b="0">
              <a:solidFill>
                <a:schemeClr val="tx1"/>
              </a:solidFill>
              <a:latin typeface="Roboto"/>
            </a:endParaRPr>
          </a:p>
        </p:txBody>
      </p:sp>
      <p:sp>
        <p:nvSpPr>
          <p:cNvPr id="25" name="Rectángulo 32">
            <a:extLst>
              <a:ext uri="{FF2B5EF4-FFF2-40B4-BE49-F238E27FC236}">
                <a16:creationId xmlns:a16="http://schemas.microsoft.com/office/drawing/2014/main" id="{CDF77C96-341C-ED0E-1A0E-2D3722949857}"/>
              </a:ext>
            </a:extLst>
          </p:cNvPr>
          <p:cNvSpPr/>
          <p:nvPr/>
        </p:nvSpPr>
        <p:spPr>
          <a:xfrm>
            <a:off x="4884387" y="2830286"/>
            <a:ext cx="4539939" cy="342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b="1">
                <a:solidFill>
                  <a:schemeClr val="bg1"/>
                </a:solidFill>
                <a:latin typeface="Roboto" panose="02000000000000000000" pitchFamily="2" charset="0"/>
                <a:ea typeface="Roboto" panose="02000000000000000000" pitchFamily="2" charset="0"/>
                <a:cs typeface="Lato Medium" panose="020F0502020204030203" pitchFamily="34" charset="0"/>
              </a:rPr>
              <a:t>Generación de valor B2B (en construcción)</a:t>
            </a:r>
          </a:p>
        </p:txBody>
      </p:sp>
      <p:sp>
        <p:nvSpPr>
          <p:cNvPr id="26" name="Rectángulo 34">
            <a:extLst>
              <a:ext uri="{FF2B5EF4-FFF2-40B4-BE49-F238E27FC236}">
                <a16:creationId xmlns:a16="http://schemas.microsoft.com/office/drawing/2014/main" id="{F2E9BE46-70D8-9547-578B-ADB26EC417E3}"/>
              </a:ext>
            </a:extLst>
          </p:cNvPr>
          <p:cNvSpPr/>
          <p:nvPr/>
        </p:nvSpPr>
        <p:spPr>
          <a:xfrm>
            <a:off x="4884388" y="3212797"/>
            <a:ext cx="4539938"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Brindar Soluciones Digitales de Valor para el Cliente, en todos los Mercados (en construcción)  </a:t>
            </a:r>
          </a:p>
        </p:txBody>
      </p:sp>
      <p:sp>
        <p:nvSpPr>
          <p:cNvPr id="27" name="Rounded Rectangle 26">
            <a:extLst>
              <a:ext uri="{FF2B5EF4-FFF2-40B4-BE49-F238E27FC236}">
                <a16:creationId xmlns:a16="http://schemas.microsoft.com/office/drawing/2014/main" id="{3322BA98-A25A-5CC9-B5F9-2B2CF8167429}"/>
              </a:ext>
            </a:extLst>
          </p:cNvPr>
          <p:cNvSpPr/>
          <p:nvPr/>
        </p:nvSpPr>
        <p:spPr>
          <a:xfrm>
            <a:off x="4865391" y="3765694"/>
            <a:ext cx="1480457" cy="719220"/>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err="1">
                <a:solidFill>
                  <a:schemeClr val="tx1"/>
                </a:solidFill>
                <a:latin typeface="Roboto"/>
              </a:rPr>
              <a:t>Disponibilizar</a:t>
            </a:r>
            <a:r>
              <a:rPr lang="es-ES" sz="800" b="0">
                <a:solidFill>
                  <a:schemeClr val="tx1"/>
                </a:solidFill>
                <a:latin typeface="Roboto"/>
              </a:rPr>
              <a:t> soluciones de Core para redes privadas.</a:t>
            </a:r>
            <a:endParaRPr lang="es-AR" sz="800" b="0">
              <a:solidFill>
                <a:schemeClr val="tx1"/>
              </a:solidFill>
              <a:latin typeface="Roboto"/>
            </a:endParaRPr>
          </a:p>
        </p:txBody>
      </p:sp>
      <p:sp>
        <p:nvSpPr>
          <p:cNvPr id="28" name="Rounded Rectangle 27">
            <a:extLst>
              <a:ext uri="{FF2B5EF4-FFF2-40B4-BE49-F238E27FC236}">
                <a16:creationId xmlns:a16="http://schemas.microsoft.com/office/drawing/2014/main" id="{7A978085-79AB-8FC6-9373-1294423E0004}"/>
              </a:ext>
            </a:extLst>
          </p:cNvPr>
          <p:cNvSpPr/>
          <p:nvPr/>
        </p:nvSpPr>
        <p:spPr>
          <a:xfrm>
            <a:off x="6404630" y="3765694"/>
            <a:ext cx="1480457" cy="719220"/>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1000" b="0" err="1">
                <a:solidFill>
                  <a:schemeClr val="tx1"/>
                </a:solidFill>
                <a:latin typeface="Roboto"/>
              </a:rPr>
              <a:t>Disponibilizar</a:t>
            </a:r>
            <a:r>
              <a:rPr lang="es-ES" sz="1000" b="0">
                <a:solidFill>
                  <a:schemeClr val="tx1"/>
                </a:solidFill>
                <a:latin typeface="Roboto"/>
              </a:rPr>
              <a:t> el servicio de MC para el </a:t>
            </a:r>
            <a:r>
              <a:rPr lang="es-ES" sz="1000" b="0" err="1">
                <a:solidFill>
                  <a:schemeClr val="tx1"/>
                </a:solidFill>
                <a:latin typeface="Roboto"/>
              </a:rPr>
              <a:t>MdSyJ</a:t>
            </a:r>
            <a:r>
              <a:rPr lang="es-ES" sz="1000" b="0">
                <a:solidFill>
                  <a:schemeClr val="tx1"/>
                </a:solidFill>
                <a:latin typeface="Roboto"/>
              </a:rPr>
              <a:t> CABA sobre solución Leonardo.</a:t>
            </a:r>
            <a:endParaRPr lang="es-AR" sz="1000" b="0">
              <a:solidFill>
                <a:schemeClr val="tx1"/>
              </a:solidFill>
              <a:latin typeface="Roboto"/>
            </a:endParaRPr>
          </a:p>
        </p:txBody>
      </p:sp>
      <p:sp>
        <p:nvSpPr>
          <p:cNvPr id="29" name="Rounded Rectangle 28">
            <a:extLst>
              <a:ext uri="{FF2B5EF4-FFF2-40B4-BE49-F238E27FC236}">
                <a16:creationId xmlns:a16="http://schemas.microsoft.com/office/drawing/2014/main" id="{1FEA4E3B-55B5-8F38-943A-F16C8011CE6C}"/>
              </a:ext>
            </a:extLst>
          </p:cNvPr>
          <p:cNvSpPr/>
          <p:nvPr/>
        </p:nvSpPr>
        <p:spPr>
          <a:xfrm>
            <a:off x="7943869" y="3765694"/>
            <a:ext cx="1480457" cy="719220"/>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err="1">
                <a:solidFill>
                  <a:schemeClr val="tx1"/>
                </a:solidFill>
                <a:latin typeface="Roboto"/>
              </a:rPr>
              <a:t>Disponibilizar</a:t>
            </a:r>
            <a:r>
              <a:rPr lang="es-ES" sz="800" b="0">
                <a:solidFill>
                  <a:schemeClr val="tx1"/>
                </a:solidFill>
                <a:latin typeface="Roboto"/>
              </a:rPr>
              <a:t> las tecnologías que permita brindar soluciones a la </a:t>
            </a:r>
            <a:r>
              <a:rPr lang="es-ES" sz="800" b="0" err="1">
                <a:solidFill>
                  <a:schemeClr val="tx1"/>
                </a:solidFill>
                <a:latin typeface="Roboto"/>
              </a:rPr>
              <a:t>ind</a:t>
            </a:r>
            <a:r>
              <a:rPr lang="es-ES" sz="800" b="0">
                <a:solidFill>
                  <a:schemeClr val="tx1"/>
                </a:solidFill>
                <a:latin typeface="Roboto"/>
              </a:rPr>
              <a:t>. manufacturera y de explotación de recursos naturales.</a:t>
            </a:r>
          </a:p>
        </p:txBody>
      </p:sp>
      <p:sp>
        <p:nvSpPr>
          <p:cNvPr id="30" name="Rectángulo 32">
            <a:extLst>
              <a:ext uri="{FF2B5EF4-FFF2-40B4-BE49-F238E27FC236}">
                <a16:creationId xmlns:a16="http://schemas.microsoft.com/office/drawing/2014/main" id="{E71BDDE0-DEF8-AE2A-4E48-F1AFED359328}"/>
              </a:ext>
            </a:extLst>
          </p:cNvPr>
          <p:cNvSpPr/>
          <p:nvPr/>
        </p:nvSpPr>
        <p:spPr>
          <a:xfrm>
            <a:off x="151278" y="4736332"/>
            <a:ext cx="6632699" cy="3533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b="1">
                <a:solidFill>
                  <a:schemeClr val="bg1"/>
                </a:solidFill>
                <a:latin typeface="Roboto" panose="02000000000000000000" pitchFamily="2" charset="0"/>
                <a:ea typeface="Roboto" panose="02000000000000000000" pitchFamily="2" charset="0"/>
                <a:cs typeface="Lato Medium" panose="020F0502020204030203" pitchFamily="34" charset="0"/>
              </a:rPr>
              <a:t>Transformación Tecnológica</a:t>
            </a:r>
          </a:p>
        </p:txBody>
      </p:sp>
      <p:sp>
        <p:nvSpPr>
          <p:cNvPr id="31" name="Rectángulo 34">
            <a:extLst>
              <a:ext uri="{FF2B5EF4-FFF2-40B4-BE49-F238E27FC236}">
                <a16:creationId xmlns:a16="http://schemas.microsoft.com/office/drawing/2014/main" id="{C460DC5B-659E-DC16-7C80-83B1974454B3}"/>
              </a:ext>
            </a:extLst>
          </p:cNvPr>
          <p:cNvSpPr/>
          <p:nvPr/>
        </p:nvSpPr>
        <p:spPr>
          <a:xfrm>
            <a:off x="151279" y="5129475"/>
            <a:ext cx="4590506"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Mantener el posicionamiento de marca como líder tecnológico</a:t>
            </a:r>
          </a:p>
        </p:txBody>
      </p:sp>
      <p:sp>
        <p:nvSpPr>
          <p:cNvPr id="32" name="Rounded Rectangle 31">
            <a:extLst>
              <a:ext uri="{FF2B5EF4-FFF2-40B4-BE49-F238E27FC236}">
                <a16:creationId xmlns:a16="http://schemas.microsoft.com/office/drawing/2014/main" id="{8FF5FD18-5580-E6BC-2098-EA4AE228F9CA}"/>
              </a:ext>
            </a:extLst>
          </p:cNvPr>
          <p:cNvSpPr/>
          <p:nvPr/>
        </p:nvSpPr>
        <p:spPr>
          <a:xfrm>
            <a:off x="151279" y="5682372"/>
            <a:ext cx="1480457" cy="1049352"/>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a:solidFill>
                  <a:schemeClr val="tx1"/>
                </a:solidFill>
                <a:latin typeface="Roboto"/>
              </a:rPr>
              <a:t>Aumentar la oferta de Productos de conectividad mediante el uso de nuevas arquitecturas de Edge y </a:t>
            </a:r>
            <a:r>
              <a:rPr lang="es-ES" sz="800" b="0" err="1">
                <a:solidFill>
                  <a:schemeClr val="tx1"/>
                </a:solidFill>
                <a:latin typeface="Roboto"/>
              </a:rPr>
              <a:t>Slicing</a:t>
            </a:r>
            <a:r>
              <a:rPr lang="es-ES" sz="800" b="0">
                <a:solidFill>
                  <a:schemeClr val="tx1"/>
                </a:solidFill>
                <a:latin typeface="Roboto"/>
              </a:rPr>
              <a:t> en TECO.</a:t>
            </a:r>
            <a:endParaRPr lang="es-AR" sz="800" b="0">
              <a:solidFill>
                <a:schemeClr val="tx1"/>
              </a:solidFill>
              <a:latin typeface="Roboto"/>
            </a:endParaRPr>
          </a:p>
        </p:txBody>
      </p:sp>
      <p:sp>
        <p:nvSpPr>
          <p:cNvPr id="33" name="Rounded Rectangle 32">
            <a:extLst>
              <a:ext uri="{FF2B5EF4-FFF2-40B4-BE49-F238E27FC236}">
                <a16:creationId xmlns:a16="http://schemas.microsoft.com/office/drawing/2014/main" id="{88DA6E31-4F2E-3001-36BD-4EB21AEE0301}"/>
              </a:ext>
            </a:extLst>
          </p:cNvPr>
          <p:cNvSpPr/>
          <p:nvPr/>
        </p:nvSpPr>
        <p:spPr>
          <a:xfrm>
            <a:off x="1661127" y="5682372"/>
            <a:ext cx="1480457" cy="1049352"/>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a:solidFill>
                  <a:schemeClr val="tx1"/>
                </a:solidFill>
                <a:latin typeface="Roboto"/>
              </a:rPr>
              <a:t>Generar nuevos negocios dentro de B2C/B2B mediante el uso de </a:t>
            </a:r>
            <a:r>
              <a:rPr lang="es-ES" sz="800" b="0" err="1">
                <a:solidFill>
                  <a:schemeClr val="tx1"/>
                </a:solidFill>
                <a:latin typeface="Roboto"/>
              </a:rPr>
              <a:t>tecnolgias</a:t>
            </a:r>
            <a:r>
              <a:rPr lang="es-ES" sz="800" b="0">
                <a:solidFill>
                  <a:schemeClr val="tx1"/>
                </a:solidFill>
                <a:latin typeface="Roboto"/>
              </a:rPr>
              <a:t> de realidad inmersiva y lograr entendimiento de las capacidades de conectividad.</a:t>
            </a:r>
            <a:endParaRPr lang="es-AR" sz="800" b="0">
              <a:solidFill>
                <a:schemeClr val="tx1"/>
              </a:solidFill>
              <a:latin typeface="Roboto"/>
            </a:endParaRPr>
          </a:p>
        </p:txBody>
      </p:sp>
      <p:sp>
        <p:nvSpPr>
          <p:cNvPr id="34" name="Rounded Rectangle 33">
            <a:extLst>
              <a:ext uri="{FF2B5EF4-FFF2-40B4-BE49-F238E27FC236}">
                <a16:creationId xmlns:a16="http://schemas.microsoft.com/office/drawing/2014/main" id="{2A078F36-F75D-94E0-6C2E-FB8F68DA6F5C}"/>
              </a:ext>
            </a:extLst>
          </p:cNvPr>
          <p:cNvSpPr/>
          <p:nvPr/>
        </p:nvSpPr>
        <p:spPr>
          <a:xfrm>
            <a:off x="3176453" y="5682372"/>
            <a:ext cx="1480457" cy="1049352"/>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i="0" u="none" strike="noStrike" noProof="0">
                <a:solidFill>
                  <a:schemeClr val="tx1"/>
                </a:solidFill>
              </a:rPr>
              <a:t>Contribuir al </a:t>
            </a:r>
            <a:r>
              <a:rPr lang="es-ES" sz="800" b="0" i="0" u="none" strike="noStrike" noProof="0" err="1">
                <a:solidFill>
                  <a:schemeClr val="tx1"/>
                </a:solidFill>
              </a:rPr>
              <a:t>revenue</a:t>
            </a:r>
            <a:r>
              <a:rPr lang="es-ES" sz="800" b="0" i="0" u="none" strike="noStrike" noProof="0">
                <a:solidFill>
                  <a:schemeClr val="tx1"/>
                </a:solidFill>
              </a:rPr>
              <a:t> share de la compañía mediante de la activación de un servicio de inserción de publicidad dirigida (proyecto DAI)</a:t>
            </a:r>
            <a:endParaRPr lang="es-ES" sz="800">
              <a:solidFill>
                <a:schemeClr val="tx1"/>
              </a:solidFill>
            </a:endParaRPr>
          </a:p>
        </p:txBody>
      </p:sp>
      <p:sp>
        <p:nvSpPr>
          <p:cNvPr id="35" name="Rectángulo 34">
            <a:extLst>
              <a:ext uri="{FF2B5EF4-FFF2-40B4-BE49-F238E27FC236}">
                <a16:creationId xmlns:a16="http://schemas.microsoft.com/office/drawing/2014/main" id="{595B954D-530F-9542-B7AB-532F0B31A568}"/>
              </a:ext>
            </a:extLst>
          </p:cNvPr>
          <p:cNvSpPr/>
          <p:nvPr/>
        </p:nvSpPr>
        <p:spPr>
          <a:xfrm>
            <a:off x="4790542" y="5129475"/>
            <a:ext cx="1993435"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Eficiencia Operativa</a:t>
            </a:r>
          </a:p>
        </p:txBody>
      </p:sp>
      <p:sp>
        <p:nvSpPr>
          <p:cNvPr id="37" name="Rounded Rectangle 36">
            <a:extLst>
              <a:ext uri="{FF2B5EF4-FFF2-40B4-BE49-F238E27FC236}">
                <a16:creationId xmlns:a16="http://schemas.microsoft.com/office/drawing/2014/main" id="{E7299F86-63AB-A049-717E-47D8B80FD658}"/>
              </a:ext>
            </a:extLst>
          </p:cNvPr>
          <p:cNvSpPr/>
          <p:nvPr/>
        </p:nvSpPr>
        <p:spPr>
          <a:xfrm>
            <a:off x="4790542" y="5682371"/>
            <a:ext cx="1993435" cy="1049353"/>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a:solidFill>
                  <a:schemeClr val="tx1"/>
                </a:solidFill>
                <a:latin typeface="Roboto"/>
              </a:rPr>
              <a:t>Incrementar la eficiencia operativa y/o valor de negocio aumentando el nivel de autonomía a diferentes dominios de la red,  mediante observabilidad, orquestación,  </a:t>
            </a:r>
            <a:r>
              <a:rPr lang="es-ES" sz="800" b="0" err="1">
                <a:solidFill>
                  <a:schemeClr val="tx1"/>
                </a:solidFill>
                <a:latin typeface="Roboto"/>
              </a:rPr>
              <a:t>AIOPs</a:t>
            </a:r>
            <a:r>
              <a:rPr lang="es-ES" sz="800" b="0">
                <a:solidFill>
                  <a:schemeClr val="tx1"/>
                </a:solidFill>
                <a:latin typeface="Roboto"/>
              </a:rPr>
              <a:t> (asistir la operación mediante inteligencia artificial) y exponiéndola como servicio.</a:t>
            </a:r>
          </a:p>
        </p:txBody>
      </p:sp>
      <p:sp>
        <p:nvSpPr>
          <p:cNvPr id="38" name="Rectángulo 32">
            <a:extLst>
              <a:ext uri="{FF2B5EF4-FFF2-40B4-BE49-F238E27FC236}">
                <a16:creationId xmlns:a16="http://schemas.microsoft.com/office/drawing/2014/main" id="{B730E328-226F-1E47-36B4-14825F2B8AD2}"/>
              </a:ext>
            </a:extLst>
          </p:cNvPr>
          <p:cNvSpPr/>
          <p:nvPr/>
        </p:nvSpPr>
        <p:spPr>
          <a:xfrm>
            <a:off x="6901544" y="4736332"/>
            <a:ext cx="4590506" cy="3337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b="1">
                <a:solidFill>
                  <a:schemeClr val="bg1"/>
                </a:solidFill>
                <a:latin typeface="Roboto" panose="02000000000000000000" pitchFamily="2" charset="0"/>
                <a:ea typeface="Roboto" panose="02000000000000000000" pitchFamily="2" charset="0"/>
                <a:cs typeface="Lato Medium" panose="020F0502020204030203" pitchFamily="34" charset="0"/>
              </a:rPr>
              <a:t>Transformación Cultural</a:t>
            </a:r>
          </a:p>
        </p:txBody>
      </p:sp>
      <p:sp>
        <p:nvSpPr>
          <p:cNvPr id="39" name="Rectángulo 34">
            <a:extLst>
              <a:ext uri="{FF2B5EF4-FFF2-40B4-BE49-F238E27FC236}">
                <a16:creationId xmlns:a16="http://schemas.microsoft.com/office/drawing/2014/main" id="{EEDCE151-1CB7-86A3-6AD0-3D32A715038F}"/>
              </a:ext>
            </a:extLst>
          </p:cNvPr>
          <p:cNvSpPr/>
          <p:nvPr/>
        </p:nvSpPr>
        <p:spPr>
          <a:xfrm>
            <a:off x="6901545" y="5129475"/>
            <a:ext cx="4590506" cy="513066"/>
          </a:xfrm>
          <a:prstGeom prst="rect">
            <a:avLst/>
          </a:prstGeom>
          <a:solidFill>
            <a:srgbClr val="4CD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a:solidFill>
                  <a:schemeClr val="tx1"/>
                </a:solidFill>
                <a:latin typeface="Roboto" panose="02000000000000000000" pitchFamily="2" charset="0"/>
                <a:ea typeface="Roboto" panose="02000000000000000000" pitchFamily="2" charset="0"/>
                <a:cs typeface="Roboto" panose="02000000000000000000" pitchFamily="2" charset="0"/>
              </a:rPr>
              <a:t>Continuar con la transformación organizacional y cultural</a:t>
            </a:r>
          </a:p>
        </p:txBody>
      </p:sp>
      <p:sp>
        <p:nvSpPr>
          <p:cNvPr id="41" name="Rounded Rectangle 40">
            <a:extLst>
              <a:ext uri="{FF2B5EF4-FFF2-40B4-BE49-F238E27FC236}">
                <a16:creationId xmlns:a16="http://schemas.microsoft.com/office/drawing/2014/main" id="{431A554C-FDF8-74EF-44DB-D253F3E4A812}"/>
              </a:ext>
            </a:extLst>
          </p:cNvPr>
          <p:cNvSpPr/>
          <p:nvPr/>
        </p:nvSpPr>
        <p:spPr>
          <a:xfrm>
            <a:off x="6953237" y="5682372"/>
            <a:ext cx="1480457" cy="1049352"/>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a:solidFill>
                  <a:schemeClr val="tx1"/>
                </a:solidFill>
                <a:latin typeface="Roboto"/>
              </a:rPr>
              <a:t>Adaptar el modelo operativo a las necesidades del dominio digital , dominio de negocio y operaciones regionales</a:t>
            </a:r>
          </a:p>
        </p:txBody>
      </p:sp>
      <p:sp>
        <p:nvSpPr>
          <p:cNvPr id="42" name="Rounded Rectangle 41">
            <a:extLst>
              <a:ext uri="{FF2B5EF4-FFF2-40B4-BE49-F238E27FC236}">
                <a16:creationId xmlns:a16="http://schemas.microsoft.com/office/drawing/2014/main" id="{E29A2B21-250A-4CDC-CCE1-1F5CB6BBED68}"/>
              </a:ext>
            </a:extLst>
          </p:cNvPr>
          <p:cNvSpPr/>
          <p:nvPr/>
        </p:nvSpPr>
        <p:spPr>
          <a:xfrm>
            <a:off x="8463085" y="5682372"/>
            <a:ext cx="1480457" cy="1049352"/>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800" b="0">
                <a:solidFill>
                  <a:schemeClr val="tx1"/>
                </a:solidFill>
                <a:latin typeface="Roboto"/>
              </a:rPr>
              <a:t>Lograr el apoyo y polinización en la adopción de Redes Autónomas como herramienta de sustentabilidad.</a:t>
            </a:r>
            <a:endParaRPr lang="es-AR" sz="800" b="0">
              <a:solidFill>
                <a:schemeClr val="tx1"/>
              </a:solidFill>
              <a:latin typeface="Roboto"/>
            </a:endParaRPr>
          </a:p>
        </p:txBody>
      </p:sp>
      <p:sp>
        <p:nvSpPr>
          <p:cNvPr id="43" name="Rounded Rectangle 42">
            <a:extLst>
              <a:ext uri="{FF2B5EF4-FFF2-40B4-BE49-F238E27FC236}">
                <a16:creationId xmlns:a16="http://schemas.microsoft.com/office/drawing/2014/main" id="{9DD990D0-2DEC-F7BA-9809-EA0C9EE734D6}"/>
              </a:ext>
            </a:extLst>
          </p:cNvPr>
          <p:cNvSpPr/>
          <p:nvPr/>
        </p:nvSpPr>
        <p:spPr>
          <a:xfrm>
            <a:off x="9978411" y="5682372"/>
            <a:ext cx="1480457" cy="1049352"/>
          </a:xfrm>
          <a:prstGeom prst="roundRect">
            <a:avLst/>
          </a:prstGeom>
          <a:solidFill>
            <a:srgbClr val="D7FC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s-ES" sz="1000" b="0">
                <a:solidFill>
                  <a:schemeClr val="tx1"/>
                </a:solidFill>
                <a:latin typeface="Roboto"/>
              </a:rPr>
              <a:t>Mejorar la entrega de valor y servicios de TRS mediante el </a:t>
            </a:r>
            <a:r>
              <a:rPr lang="es-ES" sz="1000" b="0" err="1">
                <a:solidFill>
                  <a:schemeClr val="tx1"/>
                </a:solidFill>
                <a:latin typeface="Roboto"/>
              </a:rPr>
              <a:t>Reskill</a:t>
            </a:r>
            <a:r>
              <a:rPr lang="es-ES" sz="1000" b="0">
                <a:solidFill>
                  <a:schemeClr val="tx1"/>
                </a:solidFill>
                <a:latin typeface="Roboto"/>
              </a:rPr>
              <a:t> de colaboradores.</a:t>
            </a:r>
          </a:p>
        </p:txBody>
      </p:sp>
      <p:sp>
        <p:nvSpPr>
          <p:cNvPr id="44" name="TextBox 43">
            <a:extLst>
              <a:ext uri="{FF2B5EF4-FFF2-40B4-BE49-F238E27FC236}">
                <a16:creationId xmlns:a16="http://schemas.microsoft.com/office/drawing/2014/main" id="{87B2897C-124C-1CC2-16D8-B71AA93241A1}"/>
              </a:ext>
            </a:extLst>
          </p:cNvPr>
          <p:cNvSpPr txBox="1"/>
          <p:nvPr/>
        </p:nvSpPr>
        <p:spPr>
          <a:xfrm>
            <a:off x="4632687" y="86775"/>
            <a:ext cx="1713161" cy="369332"/>
          </a:xfrm>
          <a:prstGeom prst="rect">
            <a:avLst/>
          </a:prstGeom>
          <a:noFill/>
        </p:spPr>
        <p:txBody>
          <a:bodyPr wrap="none" rtlCol="0">
            <a:spAutoFit/>
          </a:bodyPr>
          <a:lstStyle/>
          <a:p>
            <a:pPr algn="ctr"/>
            <a:r>
              <a:rPr lang="en-US">
                <a:solidFill>
                  <a:schemeClr val="bg1"/>
                </a:solidFill>
              </a:rPr>
              <a:t>Referencia OKRs</a:t>
            </a:r>
          </a:p>
        </p:txBody>
      </p:sp>
    </p:spTree>
    <p:extLst>
      <p:ext uri="{BB962C8B-B14F-4D97-AF65-F5344CB8AC3E}">
        <p14:creationId xmlns:p14="http://schemas.microsoft.com/office/powerpoint/2010/main" val="4196222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Nuevo Core B2B</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Expone: Claudio Alí Santoro / Juan Carlos Goncalves</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Responde en el chat: Claudio Alí Santoro / Juan Carlos Goncalves</a:t>
            </a:r>
          </a:p>
        </p:txBody>
      </p:sp>
      <p:sp>
        <p:nvSpPr>
          <p:cNvPr id="4" name="Rectángulo redondeado 5">
            <a:extLst>
              <a:ext uri="{FF2B5EF4-FFF2-40B4-BE49-F238E27FC236}">
                <a16:creationId xmlns:a16="http://schemas.microsoft.com/office/drawing/2014/main" id="{36FC8285-AB2C-4CAC-DE1D-9502456154E1}"/>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16870921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38E76C15-CD13-BB81-9075-1B0B3E4071B4}"/>
              </a:ext>
            </a:extLst>
          </p:cNvPr>
          <p:cNvSpPr txBox="1"/>
          <p:nvPr/>
        </p:nvSpPr>
        <p:spPr>
          <a:xfrm>
            <a:off x="65730" y="367565"/>
            <a:ext cx="7176221" cy="437042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4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sng"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Áreas involucradas</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a:ln>
                  <a:noFill/>
                </a:ln>
                <a:effectLst/>
                <a:uLnTx/>
                <a:uFillTx/>
                <a:latin typeface="Roboto"/>
                <a:ea typeface="Roboto"/>
                <a:cs typeface="Calibri" panose="020F0502020204030204"/>
              </a:rPr>
              <a:t>TRS Servicio Móvil, Plataforma de Core y Servicios, Red de Acceso Móvil, B2B, Compras.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Contexto y Necesidad</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effectLst/>
                <a:uLnTx/>
                <a:uFillTx/>
                <a:latin typeface="Roboto"/>
                <a:ea typeface="Roboto"/>
                <a:cs typeface="Calibri" panose="020F0502020204030204"/>
              </a:rPr>
              <a:t>Es de público conocimiento las restricciones que se imponen en parte del mundo a nuestro proveedor incumbente. </a:t>
            </a:r>
            <a:r>
              <a:rPr lang="es-AR" sz="1200">
                <a:latin typeface="Roboto"/>
                <a:ea typeface="Roboto"/>
                <a:cs typeface="Calibri" panose="020F0502020204030204"/>
              </a:rPr>
              <a:t>De manera</a:t>
            </a:r>
            <a:r>
              <a:rPr kumimoji="0" lang="es-AR" sz="1200" b="0" i="0" u="none" strike="noStrike" kern="1200" cap="none" spc="0" normalizeH="0" baseline="0" noProof="0">
                <a:ln>
                  <a:noFill/>
                </a:ln>
                <a:effectLst/>
                <a:uLnTx/>
                <a:uFillTx/>
                <a:latin typeface="Roboto"/>
                <a:ea typeface="Roboto"/>
                <a:cs typeface="Calibri" panose="020F0502020204030204"/>
              </a:rPr>
              <a:t> </a:t>
            </a:r>
            <a:r>
              <a:rPr lang="es-AR" sz="1200">
                <a:latin typeface="Roboto"/>
                <a:ea typeface="Roboto"/>
                <a:cs typeface="Calibri" panose="020F0502020204030204"/>
              </a:rPr>
              <a:t>estratégica se requiere incorporar un segundo proveedor para el Core móvil de Telecom, y al mismo tiempo dejar de desplegar soluciones verticales, para pasar a soluciones horizontales, con opción a una integración en nube pública.</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Hipótesis del beneficio</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effectLst/>
                <a:uLnTx/>
                <a:uFillTx/>
                <a:latin typeface="Roboto"/>
                <a:ea typeface="Roboto"/>
                <a:cs typeface="Calibri" panose="020F0502020204030204"/>
              </a:rPr>
              <a:t>Reducir </a:t>
            </a:r>
            <a:r>
              <a:rPr lang="es-AR" sz="1200">
                <a:latin typeface="Roboto"/>
                <a:ea typeface="Roboto"/>
                <a:cs typeface="Calibri" panose="020F0502020204030204"/>
              </a:rPr>
              <a:t>la dependencia de Telecom de esquemas mono proveedor.</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effectLst/>
                <a:uLnTx/>
                <a:uFillTx/>
                <a:latin typeface="Roboto"/>
                <a:ea typeface="Roboto"/>
                <a:cs typeface="Calibri" panose="020F0502020204030204"/>
              </a:rPr>
              <a:t>Retener clientes/incorporar nuevos clientes reticentes a que su servicio sea prestado sobre una solución del proveedor incumbente.</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effectLst/>
                <a:uLnTx/>
                <a:uFillTx/>
                <a:latin typeface="Roboto"/>
                <a:ea typeface="Roboto"/>
                <a:cs typeface="Calibri" panose="020F0502020204030204"/>
              </a:rPr>
              <a:t>Reducir exposiciones de Telecom a cuestiones geopolíticas.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sng" strike="noStrike" kern="1200" cap="none" spc="0" normalizeH="0" baseline="0" noProof="0">
                <a:ln>
                  <a:noFill/>
                </a:ln>
                <a:effectLst/>
                <a:uLnTx/>
                <a:uFillTx/>
                <a:latin typeface="Roboto"/>
                <a:ea typeface="Roboto"/>
                <a:cs typeface="Calibri" panose="020F0502020204030204"/>
              </a:rPr>
              <a:t>Solución Planteada</a:t>
            </a:r>
            <a:endParaRPr kumimoji="0" lang="es-AR" sz="1200" b="0" i="0" u="none" strike="noStrike" kern="1200" cap="none" spc="0" normalizeH="0" baseline="0" noProof="0">
              <a:ln>
                <a:noFill/>
              </a:ln>
              <a:effectLst/>
              <a:uLnTx/>
              <a:uFillTx/>
              <a:latin typeface="Roboto"/>
              <a:ea typeface="Roboto"/>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effectLst/>
                <a:uLnTx/>
                <a:uFillTx/>
                <a:latin typeface="Roboto"/>
                <a:ea typeface="Roboto"/>
                <a:cs typeface="Calibri" panose="020F0502020204030204"/>
              </a:rPr>
              <a:t>Incorporar un segundo proveedor que no esté expuesto a restricciones globales.</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s-AR" sz="1200">
                <a:latin typeface="Roboto"/>
                <a:ea typeface="Roboto"/>
                <a:cs typeface="Calibri" panose="020F0502020204030204"/>
              </a:rPr>
              <a:t>Para esto se plantean dos escenarios para el negocio B2B. Uno se enfoca a reemplazar el User Plane de B2B para los servicios 4G y 5G. El segundo escenario, además de incorporar el nuevo UP, avanza en el despliegue de un segundo Control Plane del nuevo proveedor.</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200" b="0" i="0" u="none" strike="noStrike" kern="1200" cap="none" spc="0" normalizeH="0" baseline="0" noProof="0">
                <a:ln>
                  <a:noFill/>
                </a:ln>
                <a:effectLst/>
                <a:uLnTx/>
                <a:uFillTx/>
                <a:latin typeface="Roboto"/>
                <a:ea typeface="Roboto"/>
                <a:cs typeface="Calibri" panose="020F0502020204030204"/>
              </a:rPr>
              <a:t>Se plantea </a:t>
            </a:r>
            <a:r>
              <a:rPr lang="es-AR" sz="1200">
                <a:latin typeface="Roboto"/>
                <a:ea typeface="Roboto"/>
                <a:cs typeface="Calibri" panose="020F0502020204030204"/>
              </a:rPr>
              <a:t>opcionalmente el uso de la nube pública para el CP para redundancia del servicio.</a:t>
            </a:r>
            <a:endParaRPr kumimoji="0" lang="es-AR" sz="1200" b="0" i="0" u="none" strike="noStrike" kern="1200" cap="none" spc="0" normalizeH="0" baseline="0" noProof="0">
              <a:ln>
                <a:noFill/>
              </a:ln>
              <a:effectLst/>
              <a:uLnTx/>
              <a:uFillTx/>
              <a:latin typeface="Roboto"/>
              <a:ea typeface="Roboto"/>
              <a:cs typeface="Calibri" panose="020F0502020204030204"/>
            </a:endParaRP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857306"/>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62333" y="31185"/>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Nuevo Core B2B</a:t>
            </a:r>
            <a:endParaRPr kumimoji="0" lang="es-AR" sz="1800" b="1" i="0" u="none" strike="noStrike" kern="1200" cap="none" spc="0" normalizeH="0" baseline="0" noProof="0">
              <a:ln>
                <a:noFill/>
              </a:ln>
              <a:solidFill>
                <a:prstClr val="white"/>
              </a:solidFill>
              <a:effectLst/>
              <a:highlight>
                <a:srgbClr val="BC3CF9"/>
              </a:highlight>
              <a:uLnTx/>
              <a:uFillTx/>
              <a:latin typeface="Calibri" panose="020F0502020204030204"/>
              <a:ea typeface="+mn-ea"/>
              <a:cs typeface="+mn-cs"/>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911406"/>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247010" y="5117518"/>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7905366" y="5026919"/>
            <a:ext cx="3340434"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ES" sz="1100" b="1">
                <a:latin typeface="Roboto"/>
                <a:ea typeface="Roboto"/>
                <a:cs typeface="+mn-lt"/>
              </a:rPr>
              <a:t>OKR Q2 2023:</a:t>
            </a:r>
          </a:p>
          <a:p>
            <a:pPr marL="171450" indent="-171450">
              <a:buFont typeface="Arial" panose="020B0604020202020204" pitchFamily="34" charset="0"/>
              <a:buChar char="•"/>
              <a:defRPr/>
            </a:pPr>
            <a:r>
              <a:rPr lang="es-ES" sz="1100" b="1">
                <a:latin typeface="Roboto"/>
                <a:ea typeface="Roboto"/>
                <a:cs typeface="+mn-lt"/>
              </a:rPr>
              <a:t>Incorporar segundo proveedor en core móvil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a:ln>
                  <a:noFill/>
                </a:ln>
                <a:effectLst/>
                <a:uLnTx/>
                <a:uFillTx/>
                <a:latin typeface="Roboto"/>
                <a:ea typeface="Roboto"/>
                <a:cs typeface="Calibri" panose="020F0502020204030204"/>
              </a:rPr>
              <a:t>KRs Q2 2023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sz="1100">
                <a:latin typeface="Roboto"/>
                <a:ea typeface="Roboto"/>
                <a:cs typeface="Calibri" panose="020F0502020204030204"/>
              </a:rPr>
              <a:t>Plantear escenarios para la incorporación de un segundo proveedor </a:t>
            </a:r>
            <a:r>
              <a:rPr lang="es-AR" sz="1100" b="1">
                <a:solidFill>
                  <a:schemeClr val="accent6">
                    <a:lumMod val="75000"/>
                  </a:schemeClr>
                </a:solidFill>
                <a:latin typeface="Roboto"/>
                <a:ea typeface="Roboto"/>
                <a:cs typeface="Calibri" panose="020F0502020204030204"/>
              </a:rPr>
              <a:t>100%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0" i="0" u="none" strike="noStrike" kern="1200" cap="none" spc="0" normalizeH="0" baseline="0" noProof="0">
                <a:ln>
                  <a:noFill/>
                </a:ln>
                <a:effectLst/>
                <a:uLnTx/>
                <a:uFillTx/>
                <a:latin typeface="Roboto"/>
                <a:ea typeface="Roboto"/>
                <a:cs typeface="Calibri" panose="020F0502020204030204"/>
              </a:rPr>
              <a:t>Realizar RFI y entregarla al proveedor </a:t>
            </a:r>
            <a:r>
              <a:rPr kumimoji="0" lang="es-AR" sz="1100" b="1" i="0" u="none" strike="noStrike" kern="1200" cap="none" spc="0" normalizeH="0" baseline="0" noProof="0">
                <a:ln>
                  <a:noFill/>
                </a:ln>
                <a:solidFill>
                  <a:schemeClr val="accent6">
                    <a:lumMod val="75000"/>
                  </a:schemeClr>
                </a:solidFill>
                <a:effectLst/>
                <a:uLnTx/>
                <a:uFillTx/>
                <a:latin typeface="Roboto"/>
                <a:ea typeface="Roboto"/>
                <a:cs typeface="Calibri" panose="020F0502020204030204"/>
              </a:rPr>
              <a:t>100%</a:t>
            </a: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202944"/>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179251"/>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66621"/>
            <a:ext cx="2880402" cy="156966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Enabler Tecnológico/Nuevo Servicio</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s-AR" sz="1100">
                <a:latin typeface="Roboto"/>
                <a:ea typeface="Roboto"/>
                <a:cs typeface="Calibri" panose="020F0502020204030204"/>
              </a:rPr>
              <a:t>No</a:t>
            </a:r>
            <a:endParaRPr kumimoji="0" lang="es-AR" sz="11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Calibri" panose="020F0502020204030204"/>
                <a:ea typeface="+mn-lt"/>
                <a:cs typeface="Calibri" panose="020F0502020204030204"/>
              </a:rPr>
              <a:t>Transformación Tecnológica/Cultural</a:t>
            </a:r>
            <a:endParaRPr kumimoji="0" lang="es-AR" sz="1100" b="0" i="0" u="none" strike="noStrike" kern="1200" cap="none" spc="0" normalizeH="0" baseline="0" noProof="0">
              <a:ln>
                <a:noFill/>
              </a:ln>
              <a:effectLst/>
              <a:uLnTx/>
              <a:uFillTx/>
              <a:latin typeface="Calibri" panose="020F0502020204030204"/>
              <a:ea typeface="+mn-lt"/>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effectLst/>
                <a:uLnTx/>
                <a:uFillTx/>
                <a:latin typeface="Roboto"/>
                <a:ea typeface="Roboto"/>
                <a:cs typeface="Calibri"/>
              </a:rPr>
              <a:t>Sí (solución horizontal)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166621"/>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156730"/>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133515"/>
            <a:ext cx="2973876" cy="143116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Reducción Opex/Capex</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effectLst/>
                <a:uLnTx/>
                <a:uFillTx/>
                <a:latin typeface="Roboto"/>
                <a:ea typeface="Roboto"/>
                <a:cs typeface="Calibri"/>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Eficiencia operativa</a:t>
            </a:r>
          </a:p>
          <a:p>
            <a:pPr marL="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s-AR" sz="1100" b="1" i="0" u="none" strike="noStrike" kern="1200" cap="none" spc="0" normalizeH="0" baseline="0" noProof="0">
                <a:ln>
                  <a:noFill/>
                </a:ln>
                <a:effectLst/>
                <a:uLnTx/>
                <a:uFillTx/>
                <a:latin typeface="Roboto"/>
                <a:ea typeface="Roboto"/>
                <a:cs typeface="Roboto"/>
              </a:rPr>
              <a:t>No</a:t>
            </a:r>
          </a:p>
        </p:txBody>
      </p:sp>
      <p:sp>
        <p:nvSpPr>
          <p:cNvPr id="5" name="Rectángulo redondeado 5">
            <a:extLst>
              <a:ext uri="{FF2B5EF4-FFF2-40B4-BE49-F238E27FC236}">
                <a16:creationId xmlns:a16="http://schemas.microsoft.com/office/drawing/2014/main" id="{11678824-08A0-CCB2-E1B7-70B3B4E2B037}"/>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pic>
        <p:nvPicPr>
          <p:cNvPr id="17" name="Imagen 16" descr="Una luz en el espacio&#10;&#10;Descripción generada automáticamente con confianza baja">
            <a:extLst>
              <a:ext uri="{FF2B5EF4-FFF2-40B4-BE49-F238E27FC236}">
                <a16:creationId xmlns:a16="http://schemas.microsoft.com/office/drawing/2014/main" id="{75E01958-8CA1-A9D3-0039-84E7392AE98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241951" y="651500"/>
            <a:ext cx="4837471" cy="3224980"/>
          </a:xfrm>
          <a:prstGeom prst="rect">
            <a:avLst/>
          </a:prstGeom>
        </p:spPr>
      </p:pic>
      <p:sp>
        <p:nvSpPr>
          <p:cNvPr id="21" name="Rectángulo 20">
            <a:extLst>
              <a:ext uri="{FF2B5EF4-FFF2-40B4-BE49-F238E27FC236}">
                <a16:creationId xmlns:a16="http://schemas.microsoft.com/office/drawing/2014/main" id="{0A042C31-9034-095C-5402-BBFB005A8F1D}"/>
              </a:ext>
            </a:extLst>
          </p:cNvPr>
          <p:cNvSpPr/>
          <p:nvPr/>
        </p:nvSpPr>
        <p:spPr>
          <a:xfrm>
            <a:off x="8685112" y="1338091"/>
            <a:ext cx="2048533" cy="1754326"/>
          </a:xfrm>
          <a:prstGeom prst="rect">
            <a:avLst/>
          </a:prstGeom>
          <a:noFill/>
        </p:spPr>
        <p:txBody>
          <a:bodyPr wrap="square" lIns="91440" tIns="45720" rIns="91440" bIns="45720">
            <a:spAutoFit/>
          </a:bodyPr>
          <a:lstStyle/>
          <a:p>
            <a:pPr algn="ctr"/>
            <a:r>
              <a:rPr lang="es-ES" sz="5400">
                <a:ln w="0"/>
                <a:solidFill>
                  <a:srgbClr val="00B0F0"/>
                </a:solidFill>
                <a:effectLst>
                  <a:outerShdw blurRad="38100" dist="19050" dir="2700000" algn="tl" rotWithShape="0">
                    <a:schemeClr val="dk1">
                      <a:alpha val="40000"/>
                    </a:schemeClr>
                  </a:outerShdw>
                </a:effectLst>
              </a:rPr>
              <a:t>4G/5G Core</a:t>
            </a:r>
          </a:p>
        </p:txBody>
      </p:sp>
      <p:sp>
        <p:nvSpPr>
          <p:cNvPr id="6" name="Rectángulo redondeado 5">
            <a:extLst>
              <a:ext uri="{FF2B5EF4-FFF2-40B4-BE49-F238E27FC236}">
                <a16:creationId xmlns:a16="http://schemas.microsoft.com/office/drawing/2014/main" id="{810F3DBF-3399-286D-8622-829150E30646}"/>
              </a:ext>
            </a:extLst>
          </p:cNvPr>
          <p:cNvSpPr/>
          <p:nvPr/>
        </p:nvSpPr>
        <p:spPr>
          <a:xfrm>
            <a:off x="3257910" y="139324"/>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Estrategia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a:ln>
                  <a:noFill/>
                </a:ln>
                <a:solidFill>
                  <a:prstClr val="black"/>
                </a:solidFill>
                <a:effectLst/>
                <a:uLnTx/>
                <a:uFillTx/>
                <a:latin typeface="Calibri" panose="020F0502020204030204"/>
                <a:ea typeface="+mn-ea"/>
                <a:cs typeface="+mn-cs"/>
              </a:rPr>
              <a:t>Core Móvil</a:t>
            </a:r>
          </a:p>
        </p:txBody>
      </p:sp>
    </p:spTree>
    <p:extLst>
      <p:ext uri="{BB962C8B-B14F-4D97-AF65-F5344CB8AC3E}">
        <p14:creationId xmlns:p14="http://schemas.microsoft.com/office/powerpoint/2010/main" val="3781890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5">
            <a:extLst>
              <a:ext uri="{FF2B5EF4-FFF2-40B4-BE49-F238E27FC236}">
                <a16:creationId xmlns:a16="http://schemas.microsoft.com/office/drawing/2014/main" id="{8FEC5917-9953-7F11-E483-7B9F454C3CBA}"/>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grpSp>
        <p:nvGrpSpPr>
          <p:cNvPr id="21" name="Grupo 20">
            <a:extLst>
              <a:ext uri="{FF2B5EF4-FFF2-40B4-BE49-F238E27FC236}">
                <a16:creationId xmlns:a16="http://schemas.microsoft.com/office/drawing/2014/main" id="{554B7A88-A90A-AC12-1A31-938123787D82}"/>
              </a:ext>
            </a:extLst>
          </p:cNvPr>
          <p:cNvGrpSpPr/>
          <p:nvPr/>
        </p:nvGrpSpPr>
        <p:grpSpPr>
          <a:xfrm>
            <a:off x="1548325" y="1750576"/>
            <a:ext cx="9095349" cy="3987887"/>
            <a:chOff x="1548325" y="2017276"/>
            <a:chExt cx="9095349" cy="3987887"/>
          </a:xfrm>
        </p:grpSpPr>
        <p:grpSp>
          <p:nvGrpSpPr>
            <p:cNvPr id="19" name="Grupo 18">
              <a:extLst>
                <a:ext uri="{FF2B5EF4-FFF2-40B4-BE49-F238E27FC236}">
                  <a16:creationId xmlns:a16="http://schemas.microsoft.com/office/drawing/2014/main" id="{DD04827E-84F4-67CF-2892-C46CBA449561}"/>
                </a:ext>
              </a:extLst>
            </p:cNvPr>
            <p:cNvGrpSpPr/>
            <p:nvPr/>
          </p:nvGrpSpPr>
          <p:grpSpPr>
            <a:xfrm>
              <a:off x="1548325" y="2017276"/>
              <a:ext cx="9095349" cy="2823447"/>
              <a:chOff x="1548326" y="1956412"/>
              <a:chExt cx="9095349" cy="2823447"/>
            </a:xfrm>
          </p:grpSpPr>
          <p:grpSp>
            <p:nvGrpSpPr>
              <p:cNvPr id="14" name="Grupo 13">
                <a:extLst>
                  <a:ext uri="{FF2B5EF4-FFF2-40B4-BE49-F238E27FC236}">
                    <a16:creationId xmlns:a16="http://schemas.microsoft.com/office/drawing/2014/main" id="{039D4530-D6CC-3231-99BF-FDE584C74F7B}"/>
                  </a:ext>
                </a:extLst>
              </p:cNvPr>
              <p:cNvGrpSpPr/>
              <p:nvPr/>
            </p:nvGrpSpPr>
            <p:grpSpPr>
              <a:xfrm>
                <a:off x="4482025" y="2203325"/>
                <a:ext cx="6161650" cy="2451349"/>
                <a:chOff x="2805112" y="4096102"/>
                <a:chExt cx="6161650" cy="2451349"/>
              </a:xfrm>
            </p:grpSpPr>
            <p:sp>
              <p:nvSpPr>
                <p:cNvPr id="6" name="Rectángulo: esquinas redondeadas 5">
                  <a:extLst>
                    <a:ext uri="{FF2B5EF4-FFF2-40B4-BE49-F238E27FC236}">
                      <a16:creationId xmlns:a16="http://schemas.microsoft.com/office/drawing/2014/main" id="{E4C6CC4E-F607-A195-B6A1-403C989C21C2}"/>
                    </a:ext>
                  </a:extLst>
                </p:cNvPr>
                <p:cNvSpPr/>
                <p:nvPr/>
              </p:nvSpPr>
              <p:spPr>
                <a:xfrm>
                  <a:off x="2805112" y="4096102"/>
                  <a:ext cx="6161650" cy="382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Arial" panose="020B0604020202020204" pitchFamily="34" charset="0"/>
                      <a:cs typeface="Arial" panose="020B0604020202020204" pitchFamily="34" charset="0"/>
                    </a:rPr>
                    <a:t>Escenario 1 – Despliegue de User Plane</a:t>
                  </a:r>
                </a:p>
              </p:txBody>
            </p:sp>
            <p:sp>
              <p:nvSpPr>
                <p:cNvPr id="7" name="Rectángulo: esquinas redondeadas 6">
                  <a:extLst>
                    <a:ext uri="{FF2B5EF4-FFF2-40B4-BE49-F238E27FC236}">
                      <a16:creationId xmlns:a16="http://schemas.microsoft.com/office/drawing/2014/main" id="{2DAB50F6-66C8-8E63-98F1-4E1FEFB9AD7E}"/>
                    </a:ext>
                  </a:extLst>
                </p:cNvPr>
                <p:cNvSpPr/>
                <p:nvPr/>
              </p:nvSpPr>
              <p:spPr>
                <a:xfrm>
                  <a:off x="3189033" y="4637401"/>
                  <a:ext cx="1204180" cy="382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1</a:t>
                  </a:r>
                </a:p>
              </p:txBody>
            </p:sp>
            <p:sp>
              <p:nvSpPr>
                <p:cNvPr id="8" name="Rectángulo: esquinas redondeadas 7">
                  <a:extLst>
                    <a:ext uri="{FF2B5EF4-FFF2-40B4-BE49-F238E27FC236}">
                      <a16:creationId xmlns:a16="http://schemas.microsoft.com/office/drawing/2014/main" id="{A9C7AFE9-3334-E96B-5CFE-9ACBA5CB1C71}"/>
                    </a:ext>
                  </a:extLst>
                </p:cNvPr>
                <p:cNvSpPr/>
                <p:nvPr/>
              </p:nvSpPr>
              <p:spPr>
                <a:xfrm>
                  <a:off x="5283847" y="4637401"/>
                  <a:ext cx="1204180" cy="382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2</a:t>
                  </a:r>
                </a:p>
              </p:txBody>
            </p:sp>
            <p:sp>
              <p:nvSpPr>
                <p:cNvPr id="9" name="Rectángulo: esquinas redondeadas 8">
                  <a:extLst>
                    <a:ext uri="{FF2B5EF4-FFF2-40B4-BE49-F238E27FC236}">
                      <a16:creationId xmlns:a16="http://schemas.microsoft.com/office/drawing/2014/main" id="{7A37B7D0-0B7B-4B1A-73A8-099D20CAD713}"/>
                    </a:ext>
                  </a:extLst>
                </p:cNvPr>
                <p:cNvSpPr/>
                <p:nvPr/>
              </p:nvSpPr>
              <p:spPr>
                <a:xfrm>
                  <a:off x="7378661" y="4637401"/>
                  <a:ext cx="1204180" cy="3824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3</a:t>
                  </a:r>
                </a:p>
              </p:txBody>
            </p:sp>
            <p:sp>
              <p:nvSpPr>
                <p:cNvPr id="10" name="Rectángulo: esquinas diagonales redondeadas 9">
                  <a:extLst>
                    <a:ext uri="{FF2B5EF4-FFF2-40B4-BE49-F238E27FC236}">
                      <a16:creationId xmlns:a16="http://schemas.microsoft.com/office/drawing/2014/main" id="{5179AC76-3FE1-7176-0060-028D55F091C8}"/>
                    </a:ext>
                  </a:extLst>
                </p:cNvPr>
                <p:cNvSpPr/>
                <p:nvPr/>
              </p:nvSpPr>
              <p:spPr>
                <a:xfrm>
                  <a:off x="2805112" y="5178698"/>
                  <a:ext cx="1972023" cy="1368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User Plane AMBA</a:t>
                  </a:r>
                </a:p>
                <a:p>
                  <a:pPr marL="171450"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User plane nuevo proveedor</a:t>
                  </a:r>
                </a:p>
                <a:p>
                  <a:pPr marL="171450"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Control Plane Huawei</a:t>
                  </a:r>
                </a:p>
                <a:p>
                  <a:pPr marL="171450"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Región AMBA con redundancia</a:t>
                  </a:r>
                </a:p>
                <a:p>
                  <a:pPr marL="171450"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Clientes B2B + APN Corporativos</a:t>
                  </a:r>
                </a:p>
              </p:txBody>
            </p:sp>
            <p:sp>
              <p:nvSpPr>
                <p:cNvPr id="11" name="Rectángulo: esquinas diagonales redondeadas 10">
                  <a:extLst>
                    <a:ext uri="{FF2B5EF4-FFF2-40B4-BE49-F238E27FC236}">
                      <a16:creationId xmlns:a16="http://schemas.microsoft.com/office/drawing/2014/main" id="{697B4CC6-03F8-587A-C4C0-3EF950897E85}"/>
                    </a:ext>
                  </a:extLst>
                </p:cNvPr>
                <p:cNvSpPr/>
                <p:nvPr/>
              </p:nvSpPr>
              <p:spPr>
                <a:xfrm>
                  <a:off x="4899925" y="5178697"/>
                  <a:ext cx="1972023" cy="1368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User Plane Interior</a:t>
                  </a:r>
                </a:p>
                <a:p>
                  <a:pPr marL="171450"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Interior del país</a:t>
                  </a:r>
                </a:p>
                <a:p>
                  <a:pPr marL="628650" lvl="1"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Córdoba</a:t>
                  </a:r>
                </a:p>
                <a:p>
                  <a:pPr marL="628650" lvl="1"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Rosario</a:t>
                  </a:r>
                </a:p>
              </p:txBody>
            </p:sp>
            <p:sp>
              <p:nvSpPr>
                <p:cNvPr id="12" name="Rectángulo: esquinas diagonales redondeadas 11">
                  <a:extLst>
                    <a:ext uri="{FF2B5EF4-FFF2-40B4-BE49-F238E27FC236}">
                      <a16:creationId xmlns:a16="http://schemas.microsoft.com/office/drawing/2014/main" id="{3A564B37-494F-3C11-8D4F-765BE5229CB4}"/>
                    </a:ext>
                  </a:extLst>
                </p:cNvPr>
                <p:cNvSpPr/>
                <p:nvPr/>
              </p:nvSpPr>
              <p:spPr>
                <a:xfrm>
                  <a:off x="6994738" y="5178696"/>
                  <a:ext cx="1972023" cy="13687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User Plane Interior</a:t>
                  </a:r>
                </a:p>
                <a:p>
                  <a:pPr marL="171450"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Interior del país</a:t>
                  </a:r>
                </a:p>
                <a:p>
                  <a:pPr marL="628650" lvl="1"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Tucumán</a:t>
                  </a:r>
                </a:p>
                <a:p>
                  <a:pPr marL="628650" lvl="1"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Resistencia</a:t>
                  </a:r>
                </a:p>
                <a:p>
                  <a:pPr marL="628650" lvl="1" indent="-171450">
                    <a:buFont typeface="Arial" panose="020B0604020202020204" pitchFamily="34" charset="0"/>
                    <a:buChar char="•"/>
                  </a:pPr>
                  <a:r>
                    <a:rPr lang="es-AR" sz="1050">
                      <a:solidFill>
                        <a:schemeClr val="tx1"/>
                      </a:solidFill>
                      <a:latin typeface="Arial" panose="020B0604020202020204" pitchFamily="34" charset="0"/>
                      <a:cs typeface="Arial" panose="020B0604020202020204" pitchFamily="34" charset="0"/>
                    </a:rPr>
                    <a:t>Mar del Plata</a:t>
                  </a:r>
                </a:p>
              </p:txBody>
            </p:sp>
          </p:grpSp>
          <p:sp>
            <p:nvSpPr>
              <p:cNvPr id="15" name="Globo: línea 14">
                <a:extLst>
                  <a:ext uri="{FF2B5EF4-FFF2-40B4-BE49-F238E27FC236}">
                    <a16:creationId xmlns:a16="http://schemas.microsoft.com/office/drawing/2014/main" id="{F58B25BA-B35F-5430-CC75-EBFC691C826B}"/>
                  </a:ext>
                </a:extLst>
              </p:cNvPr>
              <p:cNvSpPr/>
              <p:nvPr/>
            </p:nvSpPr>
            <p:spPr>
              <a:xfrm>
                <a:off x="1932246" y="1956412"/>
                <a:ext cx="1200150" cy="382474"/>
              </a:xfrm>
              <a:prstGeom prst="borderCallout1">
                <a:avLst>
                  <a:gd name="adj1" fmla="val 77446"/>
                  <a:gd name="adj2" fmla="val 107540"/>
                  <a:gd name="adj3" fmla="val 254767"/>
                  <a:gd name="adj4" fmla="val 242619"/>
                </a:avLst>
              </a:prstGeom>
              <a:solidFill>
                <a:schemeClr val="accent6">
                  <a:lumMod val="60000"/>
                  <a:lumOff val="40000"/>
                </a:schemeClr>
              </a:solidFill>
              <a:ln>
                <a:solidFill>
                  <a:schemeClr val="accent6">
                    <a:lumMod val="60000"/>
                    <a:lumOff val="40000"/>
                  </a:schemeClr>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bg1"/>
                    </a:solidFill>
                  </a:rPr>
                  <a:t>Q1 2024</a:t>
                </a:r>
              </a:p>
            </p:txBody>
          </p:sp>
          <p:sp>
            <p:nvSpPr>
              <p:cNvPr id="17" name="Globo: línea 16">
                <a:extLst>
                  <a:ext uri="{FF2B5EF4-FFF2-40B4-BE49-F238E27FC236}">
                    <a16:creationId xmlns:a16="http://schemas.microsoft.com/office/drawing/2014/main" id="{F4B1848C-1DEC-3652-D74E-57B4EC0E8E14}"/>
                  </a:ext>
                </a:extLst>
              </p:cNvPr>
              <p:cNvSpPr/>
              <p:nvPr/>
            </p:nvSpPr>
            <p:spPr>
              <a:xfrm>
                <a:off x="1570296" y="2744624"/>
                <a:ext cx="1200150" cy="870795"/>
              </a:xfrm>
              <a:prstGeom prst="borderCallout1">
                <a:avLst>
                  <a:gd name="adj1" fmla="val 77446"/>
                  <a:gd name="adj2" fmla="val 107540"/>
                  <a:gd name="adj3" fmla="val 116593"/>
                  <a:gd name="adj4" fmla="val 236269"/>
                </a:avLst>
              </a:prstGeom>
              <a:solidFill>
                <a:schemeClr val="accent6">
                  <a:lumMod val="60000"/>
                  <a:lumOff val="40000"/>
                </a:schemeClr>
              </a:solidFill>
              <a:ln>
                <a:solidFill>
                  <a:schemeClr val="accent6">
                    <a:lumMod val="60000"/>
                    <a:lumOff val="40000"/>
                  </a:schemeClr>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bg1"/>
                    </a:solidFill>
                  </a:rPr>
                  <a:t>Datos</a:t>
                </a:r>
              </a:p>
              <a:p>
                <a:pPr algn="ctr"/>
                <a:r>
                  <a:rPr lang="es-AR">
                    <a:solidFill>
                      <a:schemeClr val="bg1"/>
                    </a:solidFill>
                  </a:rPr>
                  <a:t>Voz</a:t>
                </a:r>
              </a:p>
              <a:p>
                <a:pPr algn="ctr"/>
                <a:r>
                  <a:rPr lang="es-AR">
                    <a:solidFill>
                      <a:schemeClr val="bg1"/>
                    </a:solidFill>
                  </a:rPr>
                  <a:t>APN Corp</a:t>
                </a:r>
              </a:p>
            </p:txBody>
          </p:sp>
          <p:sp>
            <p:nvSpPr>
              <p:cNvPr id="18" name="Globo: línea 17">
                <a:extLst>
                  <a:ext uri="{FF2B5EF4-FFF2-40B4-BE49-F238E27FC236}">
                    <a16:creationId xmlns:a16="http://schemas.microsoft.com/office/drawing/2014/main" id="{F2A695DE-1A46-35F6-9FDC-AEC4CCB4F284}"/>
                  </a:ext>
                </a:extLst>
              </p:cNvPr>
              <p:cNvSpPr/>
              <p:nvPr/>
            </p:nvSpPr>
            <p:spPr>
              <a:xfrm>
                <a:off x="1548326" y="3909064"/>
                <a:ext cx="1200150" cy="870795"/>
              </a:xfrm>
              <a:prstGeom prst="borderCallout1">
                <a:avLst>
                  <a:gd name="adj1" fmla="val 49006"/>
                  <a:gd name="adj2" fmla="val 98016"/>
                  <a:gd name="adj3" fmla="val 35650"/>
                  <a:gd name="adj4" fmla="val 233094"/>
                </a:avLst>
              </a:prstGeom>
              <a:solidFill>
                <a:schemeClr val="accent6">
                  <a:lumMod val="60000"/>
                  <a:lumOff val="40000"/>
                </a:schemeClr>
              </a:solidFill>
              <a:ln>
                <a:solidFill>
                  <a:schemeClr val="accent6">
                    <a:lumMod val="60000"/>
                    <a:lumOff val="40000"/>
                  </a:schemeClr>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bg1"/>
                    </a:solidFill>
                  </a:rPr>
                  <a:t>Jasper</a:t>
                </a:r>
              </a:p>
              <a:p>
                <a:pPr algn="ctr"/>
                <a:r>
                  <a:rPr lang="es-AR">
                    <a:solidFill>
                      <a:schemeClr val="bg1"/>
                    </a:solidFill>
                  </a:rPr>
                  <a:t>Wing</a:t>
                </a:r>
              </a:p>
              <a:p>
                <a:pPr algn="ctr"/>
                <a:r>
                  <a:rPr lang="es-AR">
                    <a:solidFill>
                      <a:schemeClr val="bg1"/>
                    </a:solidFill>
                  </a:rPr>
                  <a:t>Billing</a:t>
                </a:r>
              </a:p>
            </p:txBody>
          </p:sp>
        </p:grpSp>
        <p:sp>
          <p:nvSpPr>
            <p:cNvPr id="20" name="Globo: línea 19">
              <a:extLst>
                <a:ext uri="{FF2B5EF4-FFF2-40B4-BE49-F238E27FC236}">
                  <a16:creationId xmlns:a16="http://schemas.microsoft.com/office/drawing/2014/main" id="{6A34E201-CF3C-7CD9-4B69-4D661CD191F1}"/>
                </a:ext>
              </a:extLst>
            </p:cNvPr>
            <p:cNvSpPr/>
            <p:nvPr/>
          </p:nvSpPr>
          <p:spPr>
            <a:xfrm>
              <a:off x="1932245" y="5134368"/>
              <a:ext cx="1200150" cy="870795"/>
            </a:xfrm>
            <a:prstGeom prst="borderCallout1">
              <a:avLst>
                <a:gd name="adj1" fmla="val 49006"/>
                <a:gd name="adj2" fmla="val 98016"/>
                <a:gd name="adj3" fmla="val -60607"/>
                <a:gd name="adj4" fmla="val 198173"/>
              </a:avLst>
            </a:prstGeom>
            <a:solidFill>
              <a:schemeClr val="accent6">
                <a:lumMod val="60000"/>
                <a:lumOff val="40000"/>
              </a:schemeClr>
            </a:solidFill>
            <a:ln>
              <a:solidFill>
                <a:schemeClr val="accent6">
                  <a:lumMod val="60000"/>
                  <a:lumOff val="40000"/>
                </a:schemeClr>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bg1"/>
                  </a:solidFill>
                </a:rPr>
                <a:t>Selección de UP por CharCarac</a:t>
              </a:r>
            </a:p>
          </p:txBody>
        </p:sp>
      </p:grpSp>
      <p:sp>
        <p:nvSpPr>
          <p:cNvPr id="31" name="TextBox 1">
            <a:extLst>
              <a:ext uri="{FF2B5EF4-FFF2-40B4-BE49-F238E27FC236}">
                <a16:creationId xmlns:a16="http://schemas.microsoft.com/office/drawing/2014/main" id="{CA46DC01-A240-8710-5333-8F73A05AEFDC}"/>
              </a:ext>
            </a:extLst>
          </p:cNvPr>
          <p:cNvSpPr txBox="1"/>
          <p:nvPr/>
        </p:nvSpPr>
        <p:spPr>
          <a:xfrm>
            <a:off x="62333" y="31185"/>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Nuevo Core B2B</a:t>
            </a:r>
            <a:endParaRPr kumimoji="0" lang="es-AR" sz="1800" b="1" i="0" u="none" strike="noStrike" kern="1200" cap="none" spc="0" normalizeH="0" baseline="0" noProof="0">
              <a:ln>
                <a:noFill/>
              </a:ln>
              <a:solidFill>
                <a:prstClr val="white"/>
              </a:solidFill>
              <a:effectLst/>
              <a:highlight>
                <a:srgbClr val="BC3CF9"/>
              </a:highlight>
              <a:uLnTx/>
              <a:uFillTx/>
              <a:latin typeface="Calibri" panose="020F0502020204030204"/>
              <a:ea typeface="+mn-ea"/>
              <a:cs typeface="+mn-cs"/>
            </a:endParaRPr>
          </a:p>
        </p:txBody>
      </p:sp>
    </p:spTree>
    <p:extLst>
      <p:ext uri="{BB962C8B-B14F-4D97-AF65-F5344CB8AC3E}">
        <p14:creationId xmlns:p14="http://schemas.microsoft.com/office/powerpoint/2010/main" val="28869304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5">
            <a:extLst>
              <a:ext uri="{FF2B5EF4-FFF2-40B4-BE49-F238E27FC236}">
                <a16:creationId xmlns:a16="http://schemas.microsoft.com/office/drawing/2014/main" id="{8FEC5917-9953-7F11-E483-7B9F454C3CBA}"/>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grpSp>
        <p:nvGrpSpPr>
          <p:cNvPr id="36" name="Grupo 35">
            <a:extLst>
              <a:ext uri="{FF2B5EF4-FFF2-40B4-BE49-F238E27FC236}">
                <a16:creationId xmlns:a16="http://schemas.microsoft.com/office/drawing/2014/main" id="{7B27490C-D99F-AD99-CF35-667F2D8D9523}"/>
              </a:ext>
            </a:extLst>
          </p:cNvPr>
          <p:cNvGrpSpPr/>
          <p:nvPr/>
        </p:nvGrpSpPr>
        <p:grpSpPr>
          <a:xfrm>
            <a:off x="1835150" y="854056"/>
            <a:ext cx="8521700" cy="5693397"/>
            <a:chOff x="1835150" y="854056"/>
            <a:chExt cx="8521700" cy="5693397"/>
          </a:xfrm>
        </p:grpSpPr>
        <p:sp>
          <p:nvSpPr>
            <p:cNvPr id="13" name="Rectángulo: esquinas redondeadas 12">
              <a:extLst>
                <a:ext uri="{FF2B5EF4-FFF2-40B4-BE49-F238E27FC236}">
                  <a16:creationId xmlns:a16="http://schemas.microsoft.com/office/drawing/2014/main" id="{68294F9A-1206-6588-A924-ECDBAAD2604F}"/>
                </a:ext>
              </a:extLst>
            </p:cNvPr>
            <p:cNvSpPr/>
            <p:nvPr/>
          </p:nvSpPr>
          <p:spPr>
            <a:xfrm>
              <a:off x="4484986" y="854056"/>
              <a:ext cx="5622328"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Arial" panose="020B0604020202020204" pitchFamily="34" charset="0"/>
                  <a:cs typeface="Arial" panose="020B0604020202020204" pitchFamily="34" charset="0"/>
                </a:rPr>
                <a:t>Escenario 2 – Despliegue de Core</a:t>
              </a:r>
            </a:p>
          </p:txBody>
        </p:sp>
        <p:sp>
          <p:nvSpPr>
            <p:cNvPr id="14" name="Rectángulo: esquinas redondeadas 13">
              <a:extLst>
                <a:ext uri="{FF2B5EF4-FFF2-40B4-BE49-F238E27FC236}">
                  <a16:creationId xmlns:a16="http://schemas.microsoft.com/office/drawing/2014/main" id="{C941BCB3-77C5-A7F3-2E4D-2A27C4938C79}"/>
                </a:ext>
              </a:extLst>
            </p:cNvPr>
            <p:cNvSpPr/>
            <p:nvPr/>
          </p:nvSpPr>
          <p:spPr>
            <a:xfrm>
              <a:off x="4835303" y="1315746"/>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4A</a:t>
              </a:r>
            </a:p>
          </p:txBody>
        </p:sp>
        <p:sp>
          <p:nvSpPr>
            <p:cNvPr id="15" name="Rectángulo: esquinas redondeadas 14">
              <a:extLst>
                <a:ext uri="{FF2B5EF4-FFF2-40B4-BE49-F238E27FC236}">
                  <a16:creationId xmlns:a16="http://schemas.microsoft.com/office/drawing/2014/main" id="{5135E33E-8669-9C65-0759-68534D671018}"/>
                </a:ext>
              </a:extLst>
            </p:cNvPr>
            <p:cNvSpPr/>
            <p:nvPr/>
          </p:nvSpPr>
          <p:spPr>
            <a:xfrm>
              <a:off x="6746760" y="1315746"/>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5A</a:t>
              </a:r>
            </a:p>
          </p:txBody>
        </p:sp>
        <p:sp>
          <p:nvSpPr>
            <p:cNvPr id="16" name="Rectángulo: esquinas redondeadas 15">
              <a:extLst>
                <a:ext uri="{FF2B5EF4-FFF2-40B4-BE49-F238E27FC236}">
                  <a16:creationId xmlns:a16="http://schemas.microsoft.com/office/drawing/2014/main" id="{ADE89C47-BFAA-82D5-319C-AA50F49C62CA}"/>
                </a:ext>
              </a:extLst>
            </p:cNvPr>
            <p:cNvSpPr/>
            <p:nvPr/>
          </p:nvSpPr>
          <p:spPr>
            <a:xfrm>
              <a:off x="8658218" y="1315746"/>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6A</a:t>
              </a:r>
            </a:p>
          </p:txBody>
        </p:sp>
        <p:sp>
          <p:nvSpPr>
            <p:cNvPr id="17" name="Rectángulo: esquinas diagonales redondeadas 16">
              <a:extLst>
                <a:ext uri="{FF2B5EF4-FFF2-40B4-BE49-F238E27FC236}">
                  <a16:creationId xmlns:a16="http://schemas.microsoft.com/office/drawing/2014/main" id="{6B2E6B28-6C3D-FEB5-C838-795A3E21FC41}"/>
                </a:ext>
              </a:extLst>
            </p:cNvPr>
            <p:cNvSpPr/>
            <p:nvPr/>
          </p:nvSpPr>
          <p:spPr>
            <a:xfrm>
              <a:off x="4484986" y="1777436"/>
              <a:ext cx="1799414" cy="11674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Core Completo</a:t>
              </a:r>
            </a:p>
            <a:p>
              <a:r>
                <a:rPr lang="es-AR" sz="1050">
                  <a:solidFill>
                    <a:schemeClr val="tx1"/>
                  </a:solidFill>
                  <a:latin typeface="Arial" panose="020B0604020202020204" pitchFamily="34" charset="0"/>
                  <a:cs typeface="Arial" panose="020B0604020202020204" pitchFamily="34" charset="0"/>
                </a:rPr>
                <a:t>Pool de MME/AMF híbrido de proveedores</a:t>
              </a:r>
            </a:p>
          </p:txBody>
        </p:sp>
        <p:sp>
          <p:nvSpPr>
            <p:cNvPr id="18" name="Rectángulo: esquinas diagonales redondeadas 17">
              <a:extLst>
                <a:ext uri="{FF2B5EF4-FFF2-40B4-BE49-F238E27FC236}">
                  <a16:creationId xmlns:a16="http://schemas.microsoft.com/office/drawing/2014/main" id="{DB3EB100-4C2D-B4B8-B728-39E547D5E476}"/>
                </a:ext>
              </a:extLst>
            </p:cNvPr>
            <p:cNvSpPr/>
            <p:nvPr/>
          </p:nvSpPr>
          <p:spPr>
            <a:xfrm>
              <a:off x="6396442" y="1777435"/>
              <a:ext cx="1799414" cy="11674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Core Completo</a:t>
              </a:r>
            </a:p>
            <a:p>
              <a:r>
                <a:rPr lang="es-AR" sz="1050">
                  <a:solidFill>
                    <a:schemeClr val="tx1"/>
                  </a:solidFill>
                  <a:latin typeface="Arial" panose="020B0604020202020204" pitchFamily="34" charset="0"/>
                  <a:cs typeface="Arial" panose="020B0604020202020204" pitchFamily="34" charset="0"/>
                </a:rPr>
                <a:t>NRF – DRA/SCP - STP</a:t>
              </a:r>
            </a:p>
          </p:txBody>
        </p:sp>
        <p:sp>
          <p:nvSpPr>
            <p:cNvPr id="19" name="Rectángulo: esquinas diagonales redondeadas 18">
              <a:extLst>
                <a:ext uri="{FF2B5EF4-FFF2-40B4-BE49-F238E27FC236}">
                  <a16:creationId xmlns:a16="http://schemas.microsoft.com/office/drawing/2014/main" id="{87D8D8AB-0658-E8C4-4115-B73406848654}"/>
                </a:ext>
              </a:extLst>
            </p:cNvPr>
            <p:cNvSpPr/>
            <p:nvPr/>
          </p:nvSpPr>
          <p:spPr>
            <a:xfrm>
              <a:off x="8307899" y="1777434"/>
              <a:ext cx="1799414" cy="11674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Core Completo</a:t>
              </a:r>
            </a:p>
            <a:p>
              <a:r>
                <a:rPr lang="es-AR" sz="1050">
                  <a:solidFill>
                    <a:schemeClr val="tx1"/>
                  </a:solidFill>
                  <a:latin typeface="Arial" panose="020B0604020202020204" pitchFamily="34" charset="0"/>
                  <a:cs typeface="Arial" panose="020B0604020202020204" pitchFamily="34" charset="0"/>
                </a:rPr>
                <a:t>PCRF/PCF – HSS/UDM</a:t>
              </a:r>
            </a:p>
          </p:txBody>
        </p:sp>
        <p:sp>
          <p:nvSpPr>
            <p:cNvPr id="20" name="Rectángulo: esquinas redondeadas 19">
              <a:extLst>
                <a:ext uri="{FF2B5EF4-FFF2-40B4-BE49-F238E27FC236}">
                  <a16:creationId xmlns:a16="http://schemas.microsoft.com/office/drawing/2014/main" id="{340BBAFA-4FD7-CD2F-ED00-0D711243F696}"/>
                </a:ext>
              </a:extLst>
            </p:cNvPr>
            <p:cNvSpPr/>
            <p:nvPr/>
          </p:nvSpPr>
          <p:spPr>
            <a:xfrm>
              <a:off x="4835303" y="3080354"/>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4B</a:t>
              </a:r>
            </a:p>
          </p:txBody>
        </p:sp>
        <p:sp>
          <p:nvSpPr>
            <p:cNvPr id="22" name="Rectángulo: esquinas diagonales redondeadas 21">
              <a:extLst>
                <a:ext uri="{FF2B5EF4-FFF2-40B4-BE49-F238E27FC236}">
                  <a16:creationId xmlns:a16="http://schemas.microsoft.com/office/drawing/2014/main" id="{EE073437-0D86-4F6F-8E77-78B2565CFDC2}"/>
                </a:ext>
              </a:extLst>
            </p:cNvPr>
            <p:cNvSpPr/>
            <p:nvPr/>
          </p:nvSpPr>
          <p:spPr>
            <a:xfrm>
              <a:off x="4484986" y="3542043"/>
              <a:ext cx="1799414" cy="11674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Core Completo</a:t>
              </a:r>
            </a:p>
            <a:p>
              <a:r>
                <a:rPr lang="es-AR" sz="1050">
                  <a:solidFill>
                    <a:schemeClr val="tx1"/>
                  </a:solidFill>
                  <a:latin typeface="Arial" panose="020B0604020202020204" pitchFamily="34" charset="0"/>
                  <a:cs typeface="Arial" panose="020B0604020202020204" pitchFamily="34" charset="0"/>
                </a:rPr>
                <a:t>Pool de MME/AMF dividiendo regiones en el país. Un pool para una región y otro pool para otra región</a:t>
              </a:r>
            </a:p>
          </p:txBody>
        </p:sp>
        <p:sp>
          <p:nvSpPr>
            <p:cNvPr id="23" name="Rectángulo: esquinas redondeadas 22">
              <a:extLst>
                <a:ext uri="{FF2B5EF4-FFF2-40B4-BE49-F238E27FC236}">
                  <a16:creationId xmlns:a16="http://schemas.microsoft.com/office/drawing/2014/main" id="{420319DF-FC6A-0A2B-07B4-E6B0EA854160}"/>
                </a:ext>
              </a:extLst>
            </p:cNvPr>
            <p:cNvSpPr/>
            <p:nvPr/>
          </p:nvSpPr>
          <p:spPr>
            <a:xfrm>
              <a:off x="4835303" y="4844962"/>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4C</a:t>
              </a:r>
            </a:p>
          </p:txBody>
        </p:sp>
        <p:sp>
          <p:nvSpPr>
            <p:cNvPr id="24" name="Rectángulo: esquinas diagonales redondeadas 23">
              <a:extLst>
                <a:ext uri="{FF2B5EF4-FFF2-40B4-BE49-F238E27FC236}">
                  <a16:creationId xmlns:a16="http://schemas.microsoft.com/office/drawing/2014/main" id="{5B2E305A-E256-119C-5075-B5CB41D543BE}"/>
                </a:ext>
              </a:extLst>
            </p:cNvPr>
            <p:cNvSpPr/>
            <p:nvPr/>
          </p:nvSpPr>
          <p:spPr>
            <a:xfrm>
              <a:off x="4484985" y="5306651"/>
              <a:ext cx="1799414" cy="11674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Core Completo</a:t>
              </a:r>
            </a:p>
            <a:p>
              <a:r>
                <a:rPr lang="es-AR" sz="1050">
                  <a:solidFill>
                    <a:schemeClr val="tx1"/>
                  </a:solidFill>
                  <a:latin typeface="Arial" panose="020B0604020202020204" pitchFamily="34" charset="0"/>
                  <a:cs typeface="Arial" panose="020B0604020202020204" pitchFamily="34" charset="0"/>
                </a:rPr>
                <a:t>Despliegue de todas las funciones del Core y UP para migrar clientes</a:t>
              </a:r>
            </a:p>
          </p:txBody>
        </p:sp>
        <p:sp>
          <p:nvSpPr>
            <p:cNvPr id="25" name="Rectángulo: esquinas redondeadas 24">
              <a:extLst>
                <a:ext uri="{FF2B5EF4-FFF2-40B4-BE49-F238E27FC236}">
                  <a16:creationId xmlns:a16="http://schemas.microsoft.com/office/drawing/2014/main" id="{71DE2685-0EFC-30E7-485D-BD47BE867E6A}"/>
                </a:ext>
              </a:extLst>
            </p:cNvPr>
            <p:cNvSpPr/>
            <p:nvPr/>
          </p:nvSpPr>
          <p:spPr>
            <a:xfrm>
              <a:off x="6746760" y="4844962"/>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5C</a:t>
              </a:r>
            </a:p>
          </p:txBody>
        </p:sp>
        <p:sp>
          <p:nvSpPr>
            <p:cNvPr id="26" name="Rectángulo: esquinas redondeadas 25">
              <a:extLst>
                <a:ext uri="{FF2B5EF4-FFF2-40B4-BE49-F238E27FC236}">
                  <a16:creationId xmlns:a16="http://schemas.microsoft.com/office/drawing/2014/main" id="{64C5F86E-5EF1-03DB-9C94-6FE4C1A38181}"/>
                </a:ext>
              </a:extLst>
            </p:cNvPr>
            <p:cNvSpPr/>
            <p:nvPr/>
          </p:nvSpPr>
          <p:spPr>
            <a:xfrm>
              <a:off x="8658216" y="4844962"/>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Etapa 6C</a:t>
              </a:r>
            </a:p>
          </p:txBody>
        </p:sp>
        <p:sp>
          <p:nvSpPr>
            <p:cNvPr id="27" name="Rectángulo: esquinas diagonales redondeadas 26">
              <a:extLst>
                <a:ext uri="{FF2B5EF4-FFF2-40B4-BE49-F238E27FC236}">
                  <a16:creationId xmlns:a16="http://schemas.microsoft.com/office/drawing/2014/main" id="{244E4383-ECB6-66D9-3FBB-7A7DF7B93AF1}"/>
                </a:ext>
              </a:extLst>
            </p:cNvPr>
            <p:cNvSpPr/>
            <p:nvPr/>
          </p:nvSpPr>
          <p:spPr>
            <a:xfrm>
              <a:off x="6396442" y="5306651"/>
              <a:ext cx="1799414" cy="11674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Core Completo</a:t>
              </a:r>
            </a:p>
            <a:p>
              <a:r>
                <a:rPr lang="es-AR" sz="1050">
                  <a:solidFill>
                    <a:schemeClr val="tx1"/>
                  </a:solidFill>
                  <a:latin typeface="Arial" panose="020B0604020202020204" pitchFamily="34" charset="0"/>
                  <a:cs typeface="Arial" panose="020B0604020202020204" pitchFamily="34" charset="0"/>
                </a:rPr>
                <a:t>Migración de clientes</a:t>
              </a:r>
            </a:p>
            <a:p>
              <a:r>
                <a:rPr lang="es-AR" sz="1050">
                  <a:solidFill>
                    <a:schemeClr val="tx1"/>
                  </a:solidFill>
                  <a:latin typeface="Arial" panose="020B0604020202020204" pitchFamily="34" charset="0"/>
                  <a:cs typeface="Arial" panose="020B0604020202020204" pitchFamily="34" charset="0"/>
                </a:rPr>
                <a:t>Migración de UP a nuevo Core</a:t>
              </a:r>
            </a:p>
          </p:txBody>
        </p:sp>
        <p:sp>
          <p:nvSpPr>
            <p:cNvPr id="28" name="Rectángulo: esquinas diagonales redondeadas 27">
              <a:extLst>
                <a:ext uri="{FF2B5EF4-FFF2-40B4-BE49-F238E27FC236}">
                  <a16:creationId xmlns:a16="http://schemas.microsoft.com/office/drawing/2014/main" id="{DAF8E4C9-513C-2B7B-B45C-8FFFD6B41CE7}"/>
                </a:ext>
              </a:extLst>
            </p:cNvPr>
            <p:cNvSpPr/>
            <p:nvPr/>
          </p:nvSpPr>
          <p:spPr>
            <a:xfrm>
              <a:off x="8307898" y="5306651"/>
              <a:ext cx="1799414" cy="11674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Core Completo</a:t>
              </a:r>
            </a:p>
            <a:p>
              <a:r>
                <a:rPr lang="es-AR" sz="1050">
                  <a:solidFill>
                    <a:schemeClr val="tx1"/>
                  </a:solidFill>
                  <a:latin typeface="Arial" panose="020B0604020202020204" pitchFamily="34" charset="0"/>
                  <a:cs typeface="Arial" panose="020B0604020202020204" pitchFamily="34" charset="0"/>
                </a:rPr>
                <a:t>Continuación de migración de clientes</a:t>
              </a:r>
            </a:p>
            <a:p>
              <a:r>
                <a:rPr lang="es-AR" sz="1050">
                  <a:solidFill>
                    <a:schemeClr val="tx1"/>
                  </a:solidFill>
                  <a:latin typeface="Arial" panose="020B0604020202020204" pitchFamily="34" charset="0"/>
                  <a:cs typeface="Arial" panose="020B0604020202020204" pitchFamily="34" charset="0"/>
                </a:rPr>
                <a:t>Continuación de migración de UP al nuevo Core</a:t>
              </a:r>
            </a:p>
          </p:txBody>
        </p:sp>
        <p:sp>
          <p:nvSpPr>
            <p:cNvPr id="30" name="Rectángulo: esquinas redondeadas 29">
              <a:extLst>
                <a:ext uri="{FF2B5EF4-FFF2-40B4-BE49-F238E27FC236}">
                  <a16:creationId xmlns:a16="http://schemas.microsoft.com/office/drawing/2014/main" id="{0494AE63-7BE2-560E-D3CD-CCFE4549BAE9}"/>
                </a:ext>
              </a:extLst>
            </p:cNvPr>
            <p:cNvSpPr/>
            <p:nvPr/>
          </p:nvSpPr>
          <p:spPr>
            <a:xfrm>
              <a:off x="1835150" y="1713934"/>
              <a:ext cx="8521700" cy="1302919"/>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AR" sz="1400"/>
                <a:t>Migración del Control Plane</a:t>
              </a:r>
            </a:p>
            <a:p>
              <a:r>
                <a:rPr lang="es-AR" sz="1400"/>
                <a:t>en forma gradual en tres </a:t>
              </a:r>
            </a:p>
            <a:p>
              <a:r>
                <a:rPr lang="es-AR" sz="1400"/>
                <a:t>etapas</a:t>
              </a:r>
            </a:p>
          </p:txBody>
        </p:sp>
        <p:sp>
          <p:nvSpPr>
            <p:cNvPr id="31" name="Rectángulo: esquinas redondeadas 30">
              <a:extLst>
                <a:ext uri="{FF2B5EF4-FFF2-40B4-BE49-F238E27FC236}">
                  <a16:creationId xmlns:a16="http://schemas.microsoft.com/office/drawing/2014/main" id="{20A1F4B2-8BFD-6919-31D6-B4490BC25252}"/>
                </a:ext>
              </a:extLst>
            </p:cNvPr>
            <p:cNvSpPr/>
            <p:nvPr/>
          </p:nvSpPr>
          <p:spPr>
            <a:xfrm>
              <a:off x="1835150" y="3491934"/>
              <a:ext cx="8521700" cy="1302919"/>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AR" sz="1400"/>
                <a:t>Ídem caso “A” pero dividiendo</a:t>
              </a:r>
            </a:p>
            <a:p>
              <a:r>
                <a:rPr lang="es-AR" sz="1400"/>
                <a:t>los MME/AMF por regiones.</a:t>
              </a:r>
            </a:p>
          </p:txBody>
        </p:sp>
        <p:sp>
          <p:nvSpPr>
            <p:cNvPr id="32" name="Rectángulo: esquinas redondeadas 31">
              <a:extLst>
                <a:ext uri="{FF2B5EF4-FFF2-40B4-BE49-F238E27FC236}">
                  <a16:creationId xmlns:a16="http://schemas.microsoft.com/office/drawing/2014/main" id="{0CD9673C-6577-3815-CE97-A49078897CED}"/>
                </a:ext>
              </a:extLst>
            </p:cNvPr>
            <p:cNvSpPr/>
            <p:nvPr/>
          </p:nvSpPr>
          <p:spPr>
            <a:xfrm>
              <a:off x="1835150" y="5244534"/>
              <a:ext cx="8521700" cy="1302919"/>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AR" sz="1400"/>
                <a:t>Reemplazo completo del </a:t>
              </a:r>
            </a:p>
            <a:p>
              <a:r>
                <a:rPr lang="es-AR" sz="1400"/>
                <a:t>Control Plane e integración del UP</a:t>
              </a:r>
            </a:p>
            <a:p>
              <a:r>
                <a:rPr lang="es-AR" sz="1400"/>
                <a:t>para en fases posteriores migrar </a:t>
              </a:r>
            </a:p>
            <a:p>
              <a:r>
                <a:rPr lang="es-AR" sz="1400"/>
                <a:t>clientes e integrar nuevos UP</a:t>
              </a:r>
            </a:p>
          </p:txBody>
        </p:sp>
        <p:sp>
          <p:nvSpPr>
            <p:cNvPr id="34" name="Rectángulo: esquinas diagonales redondeadas 33">
              <a:extLst>
                <a:ext uri="{FF2B5EF4-FFF2-40B4-BE49-F238E27FC236}">
                  <a16:creationId xmlns:a16="http://schemas.microsoft.com/office/drawing/2014/main" id="{FCB116EC-89EB-C5F7-CB37-1E820548FB9D}"/>
                </a:ext>
              </a:extLst>
            </p:cNvPr>
            <p:cNvSpPr/>
            <p:nvPr/>
          </p:nvSpPr>
          <p:spPr>
            <a:xfrm>
              <a:off x="6385840" y="3550508"/>
              <a:ext cx="1799414" cy="11674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Core Completo</a:t>
              </a:r>
            </a:p>
            <a:p>
              <a:r>
                <a:rPr lang="es-AR" sz="1050">
                  <a:solidFill>
                    <a:schemeClr val="tx1"/>
                  </a:solidFill>
                  <a:latin typeface="Arial" panose="020B0604020202020204" pitchFamily="34" charset="0"/>
                  <a:cs typeface="Arial" panose="020B0604020202020204" pitchFamily="34" charset="0"/>
                </a:rPr>
                <a:t>NRF – DRA/SCP - STP</a:t>
              </a:r>
            </a:p>
          </p:txBody>
        </p:sp>
        <p:sp>
          <p:nvSpPr>
            <p:cNvPr id="35" name="Rectángulo: esquinas diagonales redondeadas 34">
              <a:extLst>
                <a:ext uri="{FF2B5EF4-FFF2-40B4-BE49-F238E27FC236}">
                  <a16:creationId xmlns:a16="http://schemas.microsoft.com/office/drawing/2014/main" id="{41FB5BE2-73E8-E38E-59D7-C41BC4204BB3}"/>
                </a:ext>
              </a:extLst>
            </p:cNvPr>
            <p:cNvSpPr/>
            <p:nvPr/>
          </p:nvSpPr>
          <p:spPr>
            <a:xfrm>
              <a:off x="8297297" y="3550507"/>
              <a:ext cx="1799414" cy="1167453"/>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b="1">
                  <a:solidFill>
                    <a:schemeClr val="tx1"/>
                  </a:solidFill>
                  <a:latin typeface="Arial" panose="020B0604020202020204" pitchFamily="34" charset="0"/>
                  <a:cs typeface="Arial" panose="020B0604020202020204" pitchFamily="34" charset="0"/>
                </a:rPr>
                <a:t>Core Completo</a:t>
              </a:r>
            </a:p>
            <a:p>
              <a:r>
                <a:rPr lang="es-AR" sz="1050">
                  <a:solidFill>
                    <a:schemeClr val="tx1"/>
                  </a:solidFill>
                  <a:latin typeface="Arial" panose="020B0604020202020204" pitchFamily="34" charset="0"/>
                  <a:cs typeface="Arial" panose="020B0604020202020204" pitchFamily="34" charset="0"/>
                </a:rPr>
                <a:t>PCRF/PCF – HSS/UDM</a:t>
              </a:r>
            </a:p>
          </p:txBody>
        </p:sp>
      </p:grpSp>
      <p:sp>
        <p:nvSpPr>
          <p:cNvPr id="45" name="TextBox 1">
            <a:extLst>
              <a:ext uri="{FF2B5EF4-FFF2-40B4-BE49-F238E27FC236}">
                <a16:creationId xmlns:a16="http://schemas.microsoft.com/office/drawing/2014/main" id="{AED2073F-9F0E-5190-D88F-CE415D758DD8}"/>
              </a:ext>
            </a:extLst>
          </p:cNvPr>
          <p:cNvSpPr txBox="1"/>
          <p:nvPr/>
        </p:nvSpPr>
        <p:spPr>
          <a:xfrm>
            <a:off x="62333" y="31185"/>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Nuevo Core B2B</a:t>
            </a:r>
            <a:endParaRPr kumimoji="0" lang="es-AR" sz="1800" b="1" i="0" u="none" strike="noStrike" kern="1200" cap="none" spc="0" normalizeH="0" baseline="0" noProof="0">
              <a:ln>
                <a:noFill/>
              </a:ln>
              <a:solidFill>
                <a:prstClr val="white"/>
              </a:solidFill>
              <a:effectLst/>
              <a:highlight>
                <a:srgbClr val="BC3CF9"/>
              </a:highlight>
              <a:uLnTx/>
              <a:uFillTx/>
              <a:latin typeface="Calibri" panose="020F0502020204030204"/>
              <a:ea typeface="+mn-ea"/>
              <a:cs typeface="+mn-cs"/>
            </a:endParaRPr>
          </a:p>
        </p:txBody>
      </p:sp>
    </p:spTree>
    <p:extLst>
      <p:ext uri="{BB962C8B-B14F-4D97-AF65-F5344CB8AC3E}">
        <p14:creationId xmlns:p14="http://schemas.microsoft.com/office/powerpoint/2010/main" val="18570754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5">
            <a:extLst>
              <a:ext uri="{FF2B5EF4-FFF2-40B4-BE49-F238E27FC236}">
                <a16:creationId xmlns:a16="http://schemas.microsoft.com/office/drawing/2014/main" id="{8FEC5917-9953-7F11-E483-7B9F454C3CBA}"/>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grpSp>
        <p:nvGrpSpPr>
          <p:cNvPr id="2" name="Grupo 1">
            <a:extLst>
              <a:ext uri="{FF2B5EF4-FFF2-40B4-BE49-F238E27FC236}">
                <a16:creationId xmlns:a16="http://schemas.microsoft.com/office/drawing/2014/main" id="{3F6A59FA-EA0E-276B-F323-FFD11C2FA37A}"/>
              </a:ext>
            </a:extLst>
          </p:cNvPr>
          <p:cNvGrpSpPr/>
          <p:nvPr/>
        </p:nvGrpSpPr>
        <p:grpSpPr>
          <a:xfrm>
            <a:off x="1504850" y="1222356"/>
            <a:ext cx="7910314" cy="5088045"/>
            <a:chOff x="1504850" y="1222356"/>
            <a:chExt cx="7910314" cy="5088045"/>
          </a:xfrm>
        </p:grpSpPr>
        <p:sp>
          <p:nvSpPr>
            <p:cNvPr id="13" name="Rectángulo: esquinas redondeadas 12">
              <a:extLst>
                <a:ext uri="{FF2B5EF4-FFF2-40B4-BE49-F238E27FC236}">
                  <a16:creationId xmlns:a16="http://schemas.microsoft.com/office/drawing/2014/main" id="{68294F9A-1206-6588-A924-ECDBAAD2604F}"/>
                </a:ext>
              </a:extLst>
            </p:cNvPr>
            <p:cNvSpPr/>
            <p:nvPr/>
          </p:nvSpPr>
          <p:spPr>
            <a:xfrm>
              <a:off x="3792836" y="1222356"/>
              <a:ext cx="5622328"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Arial" panose="020B0604020202020204" pitchFamily="34" charset="0"/>
                  <a:cs typeface="Arial" panose="020B0604020202020204" pitchFamily="34" charset="0"/>
                </a:rPr>
                <a:t>Soluciones técnicas para 4G y 5G</a:t>
              </a:r>
            </a:p>
          </p:txBody>
        </p:sp>
        <p:sp>
          <p:nvSpPr>
            <p:cNvPr id="14" name="Rectángulo: esquinas redondeadas 13">
              <a:extLst>
                <a:ext uri="{FF2B5EF4-FFF2-40B4-BE49-F238E27FC236}">
                  <a16:creationId xmlns:a16="http://schemas.microsoft.com/office/drawing/2014/main" id="{C941BCB3-77C5-A7F3-2E4D-2A27C4938C79}"/>
                </a:ext>
              </a:extLst>
            </p:cNvPr>
            <p:cNvSpPr/>
            <p:nvPr/>
          </p:nvSpPr>
          <p:spPr>
            <a:xfrm>
              <a:off x="4143153" y="1903801"/>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Alta</a:t>
              </a:r>
            </a:p>
          </p:txBody>
        </p:sp>
        <p:sp>
          <p:nvSpPr>
            <p:cNvPr id="15" name="Rectángulo: esquinas redondeadas 14">
              <a:extLst>
                <a:ext uri="{FF2B5EF4-FFF2-40B4-BE49-F238E27FC236}">
                  <a16:creationId xmlns:a16="http://schemas.microsoft.com/office/drawing/2014/main" id="{5135E33E-8669-9C65-0759-68534D671018}"/>
                </a:ext>
              </a:extLst>
            </p:cNvPr>
            <p:cNvSpPr/>
            <p:nvPr/>
          </p:nvSpPr>
          <p:spPr>
            <a:xfrm>
              <a:off x="6054610" y="1903801"/>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Media</a:t>
              </a:r>
            </a:p>
          </p:txBody>
        </p:sp>
        <p:sp>
          <p:nvSpPr>
            <p:cNvPr id="16" name="Rectángulo: esquinas redondeadas 15">
              <a:extLst>
                <a:ext uri="{FF2B5EF4-FFF2-40B4-BE49-F238E27FC236}">
                  <a16:creationId xmlns:a16="http://schemas.microsoft.com/office/drawing/2014/main" id="{ADE89C47-BFAA-82D5-319C-AA50F49C62CA}"/>
                </a:ext>
              </a:extLst>
            </p:cNvPr>
            <p:cNvSpPr/>
            <p:nvPr/>
          </p:nvSpPr>
          <p:spPr>
            <a:xfrm>
              <a:off x="7966068" y="1903801"/>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Baja</a:t>
              </a:r>
            </a:p>
          </p:txBody>
        </p:sp>
        <p:sp>
          <p:nvSpPr>
            <p:cNvPr id="23" name="Rectángulo: esquinas redondeadas 22">
              <a:extLst>
                <a:ext uri="{FF2B5EF4-FFF2-40B4-BE49-F238E27FC236}">
                  <a16:creationId xmlns:a16="http://schemas.microsoft.com/office/drawing/2014/main" id="{420319DF-FC6A-0A2B-07B4-E6B0EA854160}"/>
                </a:ext>
              </a:extLst>
            </p:cNvPr>
            <p:cNvSpPr/>
            <p:nvPr/>
          </p:nvSpPr>
          <p:spPr>
            <a:xfrm>
              <a:off x="4143153" y="3662654"/>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Media</a:t>
              </a:r>
            </a:p>
          </p:txBody>
        </p:sp>
        <p:sp>
          <p:nvSpPr>
            <p:cNvPr id="25" name="Rectángulo: esquinas redondeadas 24">
              <a:extLst>
                <a:ext uri="{FF2B5EF4-FFF2-40B4-BE49-F238E27FC236}">
                  <a16:creationId xmlns:a16="http://schemas.microsoft.com/office/drawing/2014/main" id="{71DE2685-0EFC-30E7-485D-BD47BE867E6A}"/>
                </a:ext>
              </a:extLst>
            </p:cNvPr>
            <p:cNvSpPr/>
            <p:nvPr/>
          </p:nvSpPr>
          <p:spPr>
            <a:xfrm>
              <a:off x="6054610" y="3662654"/>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Alta</a:t>
              </a:r>
            </a:p>
          </p:txBody>
        </p:sp>
        <p:sp>
          <p:nvSpPr>
            <p:cNvPr id="26" name="Rectángulo: esquinas redondeadas 25">
              <a:extLst>
                <a:ext uri="{FF2B5EF4-FFF2-40B4-BE49-F238E27FC236}">
                  <a16:creationId xmlns:a16="http://schemas.microsoft.com/office/drawing/2014/main" id="{64C5F86E-5EF1-03DB-9C94-6FE4C1A38181}"/>
                </a:ext>
              </a:extLst>
            </p:cNvPr>
            <p:cNvSpPr/>
            <p:nvPr/>
          </p:nvSpPr>
          <p:spPr>
            <a:xfrm>
              <a:off x="7966066" y="3662654"/>
              <a:ext cx="1098780" cy="32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a:solidFill>
                    <a:schemeClr val="tx1"/>
                  </a:solidFill>
                  <a:latin typeface="Arial" panose="020B0604020202020204" pitchFamily="34" charset="0"/>
                  <a:cs typeface="Arial" panose="020B0604020202020204" pitchFamily="34" charset="0"/>
                </a:rPr>
                <a:t>Baja</a:t>
              </a:r>
            </a:p>
          </p:txBody>
        </p:sp>
        <p:pic>
          <p:nvPicPr>
            <p:cNvPr id="1026" name="Picture 2" descr="4g lte only - Apps en Google Play">
              <a:extLst>
                <a:ext uri="{FF2B5EF4-FFF2-40B4-BE49-F238E27FC236}">
                  <a16:creationId xmlns:a16="http://schemas.microsoft.com/office/drawing/2014/main" id="{0FCF1A8B-248E-A4D8-CC14-A815E8A16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850" y="2365488"/>
              <a:ext cx="1167453" cy="11674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ri Lanka's 5G abilities to benefit local consumers: vivo Sri Lanka – The  Island">
              <a:extLst>
                <a:ext uri="{FF2B5EF4-FFF2-40B4-BE49-F238E27FC236}">
                  <a16:creationId xmlns:a16="http://schemas.microsoft.com/office/drawing/2014/main" id="{22EA66E1-4D5C-5E98-3CA9-6C3D162E5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850" y="4124342"/>
              <a:ext cx="1172665" cy="1167453"/>
            </a:xfrm>
            <a:prstGeom prst="rect">
              <a:avLst/>
            </a:prstGeom>
            <a:noFill/>
            <a:extLst>
              <a:ext uri="{909E8E84-426E-40DD-AFC4-6F175D3DCCD1}">
                <a14:hiddenFill xmlns:a14="http://schemas.microsoft.com/office/drawing/2010/main">
                  <a:solidFill>
                    <a:srgbClr val="FFFFFF"/>
                  </a:solidFill>
                </a14:hiddenFill>
              </a:ext>
            </a:extLst>
          </p:spPr>
        </p:pic>
        <p:sp>
          <p:nvSpPr>
            <p:cNvPr id="4" name="Diagrama de flujo: terminador 3">
              <a:extLst>
                <a:ext uri="{FF2B5EF4-FFF2-40B4-BE49-F238E27FC236}">
                  <a16:creationId xmlns:a16="http://schemas.microsoft.com/office/drawing/2014/main" id="{85AE2735-5E5C-15C6-824F-81C0E781B086}"/>
                </a:ext>
              </a:extLst>
            </p:cNvPr>
            <p:cNvSpPr/>
            <p:nvPr/>
          </p:nvSpPr>
          <p:spPr>
            <a:xfrm>
              <a:off x="3792835" y="2365488"/>
              <a:ext cx="1799414" cy="1167453"/>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rPr>
                <a:t>RAN Sharing</a:t>
              </a:r>
            </a:p>
          </p:txBody>
        </p:sp>
        <p:sp>
          <p:nvSpPr>
            <p:cNvPr id="5" name="Diagrama de flujo: terminador 4">
              <a:extLst>
                <a:ext uri="{FF2B5EF4-FFF2-40B4-BE49-F238E27FC236}">
                  <a16:creationId xmlns:a16="http://schemas.microsoft.com/office/drawing/2014/main" id="{83324177-6FED-BFD6-28E7-EE01C9477879}"/>
                </a:ext>
              </a:extLst>
            </p:cNvPr>
            <p:cNvSpPr/>
            <p:nvPr/>
          </p:nvSpPr>
          <p:spPr>
            <a:xfrm>
              <a:off x="5704292" y="2365488"/>
              <a:ext cx="1799414" cy="1167453"/>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rPr>
                <a:t>DECOR</a:t>
              </a:r>
            </a:p>
            <a:p>
              <a:pPr algn="ctr"/>
              <a:r>
                <a:rPr lang="es-AR">
                  <a:solidFill>
                    <a:schemeClr val="tx1"/>
                  </a:solidFill>
                </a:rPr>
                <a:t>eDECOR</a:t>
              </a:r>
            </a:p>
          </p:txBody>
        </p:sp>
        <p:sp>
          <p:nvSpPr>
            <p:cNvPr id="6" name="Diagrama de flujo: terminador 5">
              <a:extLst>
                <a:ext uri="{FF2B5EF4-FFF2-40B4-BE49-F238E27FC236}">
                  <a16:creationId xmlns:a16="http://schemas.microsoft.com/office/drawing/2014/main" id="{AE3ADA0A-69F2-F7B0-4AF9-6262CCCACA2E}"/>
                </a:ext>
              </a:extLst>
            </p:cNvPr>
            <p:cNvSpPr/>
            <p:nvPr/>
          </p:nvSpPr>
          <p:spPr>
            <a:xfrm>
              <a:off x="7615748" y="2365488"/>
              <a:ext cx="1799414" cy="1167453"/>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rPr>
                <a:t>Roaming Home Routing</a:t>
              </a:r>
            </a:p>
          </p:txBody>
        </p:sp>
        <p:sp>
          <p:nvSpPr>
            <p:cNvPr id="7" name="Diagrama de flujo: terminador 6">
              <a:extLst>
                <a:ext uri="{FF2B5EF4-FFF2-40B4-BE49-F238E27FC236}">
                  <a16:creationId xmlns:a16="http://schemas.microsoft.com/office/drawing/2014/main" id="{B042E14A-5606-5D46-B44C-E806C0FA5587}"/>
                </a:ext>
              </a:extLst>
            </p:cNvPr>
            <p:cNvSpPr/>
            <p:nvPr/>
          </p:nvSpPr>
          <p:spPr>
            <a:xfrm>
              <a:off x="3792835" y="4118591"/>
              <a:ext cx="1799414" cy="1167453"/>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rPr>
                <a:t>RAN Sharing</a:t>
              </a:r>
            </a:p>
          </p:txBody>
        </p:sp>
        <p:sp>
          <p:nvSpPr>
            <p:cNvPr id="8" name="Diagrama de flujo: terminador 7">
              <a:extLst>
                <a:ext uri="{FF2B5EF4-FFF2-40B4-BE49-F238E27FC236}">
                  <a16:creationId xmlns:a16="http://schemas.microsoft.com/office/drawing/2014/main" id="{A97822FC-FA72-DBDA-42D5-E73833F6F0D8}"/>
                </a:ext>
              </a:extLst>
            </p:cNvPr>
            <p:cNvSpPr/>
            <p:nvPr/>
          </p:nvSpPr>
          <p:spPr>
            <a:xfrm>
              <a:off x="5704292" y="4118591"/>
              <a:ext cx="1799414" cy="1167453"/>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rPr>
                <a:t>Network Slicing</a:t>
              </a:r>
            </a:p>
          </p:txBody>
        </p:sp>
        <p:sp>
          <p:nvSpPr>
            <p:cNvPr id="9" name="Diagrama de flujo: terminador 8">
              <a:extLst>
                <a:ext uri="{FF2B5EF4-FFF2-40B4-BE49-F238E27FC236}">
                  <a16:creationId xmlns:a16="http://schemas.microsoft.com/office/drawing/2014/main" id="{B300EB7D-C712-D8B1-C194-7515795B4A47}"/>
                </a:ext>
              </a:extLst>
            </p:cNvPr>
            <p:cNvSpPr/>
            <p:nvPr/>
          </p:nvSpPr>
          <p:spPr>
            <a:xfrm>
              <a:off x="7615748" y="4118591"/>
              <a:ext cx="1799414" cy="1167453"/>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err="1">
                  <a:solidFill>
                    <a:schemeClr val="tx1"/>
                  </a:solidFill>
                </a:rPr>
                <a:t>Roaming</a:t>
              </a:r>
              <a:r>
                <a:rPr lang="es-AR">
                  <a:solidFill>
                    <a:schemeClr val="tx1"/>
                  </a:solidFill>
                </a:rPr>
                <a:t> Home </a:t>
              </a:r>
              <a:r>
                <a:rPr lang="es-AR" err="1">
                  <a:solidFill>
                    <a:schemeClr val="tx1"/>
                  </a:solidFill>
                </a:rPr>
                <a:t>Routing</a:t>
              </a:r>
              <a:endParaRPr lang="es-AR">
                <a:solidFill>
                  <a:schemeClr val="tx1"/>
                </a:solidFill>
              </a:endParaRPr>
            </a:p>
          </p:txBody>
        </p:sp>
        <p:sp>
          <p:nvSpPr>
            <p:cNvPr id="10" name="Rectángulo: esquinas redondeadas 9">
              <a:extLst>
                <a:ext uri="{FF2B5EF4-FFF2-40B4-BE49-F238E27FC236}">
                  <a16:creationId xmlns:a16="http://schemas.microsoft.com/office/drawing/2014/main" id="{FB573F11-4121-766F-CD0F-2332A55A6286}"/>
                </a:ext>
              </a:extLst>
            </p:cNvPr>
            <p:cNvSpPr/>
            <p:nvPr/>
          </p:nvSpPr>
          <p:spPr>
            <a:xfrm>
              <a:off x="5653492" y="1752600"/>
              <a:ext cx="1911456" cy="3695700"/>
            </a:xfrm>
            <a:prstGeom prst="round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Flecha: a la derecha 10">
              <a:extLst>
                <a:ext uri="{FF2B5EF4-FFF2-40B4-BE49-F238E27FC236}">
                  <a16:creationId xmlns:a16="http://schemas.microsoft.com/office/drawing/2014/main" id="{1D74F583-672B-E89A-4BA3-3DA041A0D3D2}"/>
                </a:ext>
              </a:extLst>
            </p:cNvPr>
            <p:cNvSpPr/>
            <p:nvPr/>
          </p:nvSpPr>
          <p:spPr>
            <a:xfrm>
              <a:off x="2990850" y="2695214"/>
              <a:ext cx="596900" cy="508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Flecha: a la derecha 11">
              <a:extLst>
                <a:ext uri="{FF2B5EF4-FFF2-40B4-BE49-F238E27FC236}">
                  <a16:creationId xmlns:a16="http://schemas.microsoft.com/office/drawing/2014/main" id="{3D892DAB-DBD6-95A6-E47E-677CA40EBFB7}"/>
                </a:ext>
              </a:extLst>
            </p:cNvPr>
            <p:cNvSpPr/>
            <p:nvPr/>
          </p:nvSpPr>
          <p:spPr>
            <a:xfrm>
              <a:off x="2971800" y="4448317"/>
              <a:ext cx="596900" cy="508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n 20">
              <a:extLst>
                <a:ext uri="{FF2B5EF4-FFF2-40B4-BE49-F238E27FC236}">
                  <a16:creationId xmlns:a16="http://schemas.microsoft.com/office/drawing/2014/main" id="{E0346945-D506-384C-49A5-757E010D79DB}"/>
                </a:ext>
              </a:extLst>
            </p:cNvPr>
            <p:cNvPicPr>
              <a:picLocks noChangeAspect="1"/>
            </p:cNvPicPr>
            <p:nvPr/>
          </p:nvPicPr>
          <p:blipFill>
            <a:blip r:embed="rId5"/>
            <a:stretch>
              <a:fillRect/>
            </a:stretch>
          </p:blipFill>
          <p:spPr>
            <a:xfrm>
              <a:off x="6199186" y="5596026"/>
              <a:ext cx="809625" cy="714375"/>
            </a:xfrm>
            <a:prstGeom prst="rect">
              <a:avLst/>
            </a:prstGeom>
          </p:spPr>
        </p:pic>
      </p:grpSp>
      <p:sp>
        <p:nvSpPr>
          <p:cNvPr id="38" name="TextBox 1">
            <a:extLst>
              <a:ext uri="{FF2B5EF4-FFF2-40B4-BE49-F238E27FC236}">
                <a16:creationId xmlns:a16="http://schemas.microsoft.com/office/drawing/2014/main" id="{7BE76FB4-6914-12CE-1ED0-E27F8249DC60}"/>
              </a:ext>
            </a:extLst>
          </p:cNvPr>
          <p:cNvSpPr txBox="1"/>
          <p:nvPr/>
        </p:nvSpPr>
        <p:spPr>
          <a:xfrm>
            <a:off x="62333" y="31185"/>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Nuevo Core B2B</a:t>
            </a:r>
            <a:endParaRPr kumimoji="0" lang="es-AR" sz="1800" b="1" i="0" u="none" strike="noStrike" kern="1200" cap="none" spc="0" normalizeH="0" baseline="0" noProof="0">
              <a:ln>
                <a:noFill/>
              </a:ln>
              <a:solidFill>
                <a:prstClr val="white"/>
              </a:solidFill>
              <a:effectLst/>
              <a:highlight>
                <a:srgbClr val="BC3CF9"/>
              </a:highlight>
              <a:uLnTx/>
              <a:uFillTx/>
              <a:latin typeface="Calibri" panose="020F0502020204030204"/>
              <a:ea typeface="+mn-ea"/>
              <a:cs typeface="+mn-cs"/>
            </a:endParaRPr>
          </a:p>
        </p:txBody>
      </p:sp>
    </p:spTree>
    <p:extLst>
      <p:ext uri="{BB962C8B-B14F-4D97-AF65-F5344CB8AC3E}">
        <p14:creationId xmlns:p14="http://schemas.microsoft.com/office/powerpoint/2010/main" val="3335132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57839" y="3714161"/>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4972D1B6-FB6B-1B57-F2FD-E9A6D8A356C4}"/>
              </a:ext>
            </a:extLst>
          </p:cNvPr>
          <p:cNvSpPr>
            <a:spLocks noGrp="1"/>
          </p:cNvSpPr>
          <p:nvPr>
            <p:ph type="ctrTitle"/>
          </p:nvPr>
        </p:nvSpPr>
        <p:spPr>
          <a:xfrm>
            <a:off x="620979" y="2125328"/>
            <a:ext cx="11115496" cy="1140387"/>
          </a:xfrm>
        </p:spPr>
        <p:txBody>
          <a:bodyPr>
            <a:normAutofit/>
          </a:bodyPr>
          <a:lstStyle/>
          <a:p>
            <a:r>
              <a:rPr lang="es-AR" sz="4800"/>
              <a:t>Iniciativa | Network Slicing</a:t>
            </a:r>
            <a:endParaRPr lang="pt-BR" sz="4800"/>
          </a:p>
        </p:txBody>
      </p:sp>
      <p:sp>
        <p:nvSpPr>
          <p:cNvPr id="3" name="CuadroTexto 2">
            <a:extLst>
              <a:ext uri="{FF2B5EF4-FFF2-40B4-BE49-F238E27FC236}">
                <a16:creationId xmlns:a16="http://schemas.microsoft.com/office/drawing/2014/main" id="{65365338-40C6-1563-F81F-1FED58321069}"/>
              </a:ext>
            </a:extLst>
          </p:cNvPr>
          <p:cNvSpPr txBox="1"/>
          <p:nvPr/>
        </p:nvSpPr>
        <p:spPr>
          <a:xfrm>
            <a:off x="144168" y="6339350"/>
            <a:ext cx="7206816" cy="430887"/>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Expone: x</a:t>
            </a: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100" b="1" i="0" u="none" strike="noStrike" kern="1200" cap="none" spc="0" normalizeH="0" baseline="0" noProof="0">
                <a:ln>
                  <a:noFill/>
                </a:ln>
                <a:solidFill>
                  <a:prstClr val="white"/>
                </a:solidFill>
                <a:effectLst/>
                <a:uLnTx/>
                <a:uFillTx/>
                <a:latin typeface="Roboto"/>
                <a:ea typeface="Roboto"/>
                <a:cs typeface="+mn-cs"/>
              </a:rPr>
              <a:t>Responde en el chat: y</a:t>
            </a:r>
            <a:endParaRPr kumimoji="0" lang="es-AR" sz="1000" b="1" i="0" u="none" strike="noStrike" kern="1200" cap="none" spc="0" normalizeH="0" baseline="0" noProof="0">
              <a:ln>
                <a:noFill/>
              </a:ln>
              <a:solidFill>
                <a:prstClr val="white"/>
              </a:solidFill>
              <a:effectLst/>
              <a:uLnTx/>
              <a:uFillTx/>
              <a:latin typeface="Roboto"/>
              <a:ea typeface="Roboto"/>
              <a:cs typeface="+mn-cs"/>
            </a:endParaRPr>
          </a:p>
        </p:txBody>
      </p:sp>
      <p:sp>
        <p:nvSpPr>
          <p:cNvPr id="4" name="Rectángulo redondeado 5">
            <a:extLst>
              <a:ext uri="{FF2B5EF4-FFF2-40B4-BE49-F238E27FC236}">
                <a16:creationId xmlns:a16="http://schemas.microsoft.com/office/drawing/2014/main" id="{36FC8285-AB2C-4CAC-DE1D-9502456154E1}"/>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spTree>
    <p:extLst>
      <p:ext uri="{BB962C8B-B14F-4D97-AF65-F5344CB8AC3E}">
        <p14:creationId xmlns:p14="http://schemas.microsoft.com/office/powerpoint/2010/main" val="28239018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38E76C15-CD13-BB81-9075-1B0B3E4071B4}"/>
              </a:ext>
            </a:extLst>
          </p:cNvPr>
          <p:cNvSpPr txBox="1"/>
          <p:nvPr/>
        </p:nvSpPr>
        <p:spPr>
          <a:xfrm>
            <a:off x="151912" y="518879"/>
            <a:ext cx="6942259" cy="433965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a:ln>
                  <a:noFill/>
                </a:ln>
                <a:solidFill>
                  <a:srgbClr val="952BFF"/>
                </a:solidFill>
                <a:effectLst/>
                <a:uLnTx/>
                <a:uFillTx/>
                <a:latin typeface="Roboto"/>
                <a:ea typeface="Roboto"/>
                <a:cs typeface="Roboto"/>
              </a:rPr>
              <a:t>DESCRIPCION DE INICIATIVA</a:t>
            </a:r>
            <a:endParaRPr kumimoji="0" lang="es-AR" sz="1200" b="0" i="0" u="sng" strike="noStrike" kern="1200" cap="none" spc="0" normalizeH="0" baseline="0" noProof="0">
              <a:ln>
                <a:noFill/>
              </a:ln>
              <a:solidFill>
                <a:prstClr val="black"/>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sng"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50" b="0" i="0" u="sng" strike="noStrike" kern="1200" cap="none" spc="0" normalizeH="0" baseline="0" noProof="0">
                <a:ln>
                  <a:noFill/>
                </a:ln>
                <a:effectLst/>
                <a:uLnTx/>
                <a:uFillTx/>
                <a:latin typeface="Roboto"/>
                <a:ea typeface="Roboto"/>
                <a:cs typeface="Calibri" panose="020F0502020204030204"/>
              </a:rPr>
              <a:t>Áreas involucradas</a:t>
            </a:r>
            <a:endParaRPr kumimoji="0" lang="es-AR" sz="115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50" b="0" i="0" u="none" strike="noStrike" kern="1200" cap="none" spc="0" normalizeH="0" baseline="0" noProof="0">
                <a:ln>
                  <a:noFill/>
                </a:ln>
                <a:effectLst/>
                <a:uLnTx/>
                <a:uFillTx/>
                <a:latin typeface="Roboto"/>
                <a:ea typeface="Roboto"/>
                <a:cs typeface="Calibri" panose="020F0502020204030204"/>
              </a:rPr>
              <a:t>TRS Servicio Móvil.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5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50" b="0" i="0" u="sng" strike="noStrike" kern="1200" cap="none" spc="0" normalizeH="0" baseline="0" noProof="0">
                <a:ln>
                  <a:noFill/>
                </a:ln>
                <a:effectLst/>
                <a:uLnTx/>
                <a:uFillTx/>
                <a:latin typeface="Roboto"/>
                <a:ea typeface="Roboto"/>
                <a:cs typeface="Calibri" panose="020F0502020204030204"/>
              </a:rPr>
              <a:t>Contexto y Necesidad</a:t>
            </a:r>
            <a:endParaRPr kumimoji="0" lang="es-AR" sz="1150" b="0" i="0" u="none" strike="noStrike" kern="1200" cap="none" spc="0" normalizeH="0" baseline="0" noProof="0">
              <a:ln>
                <a:noFill/>
              </a:ln>
              <a:effectLst/>
              <a:uLnTx/>
              <a:uFillTx/>
              <a:latin typeface="Roboto"/>
              <a:ea typeface="Roboto"/>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s-ES" sz="1150">
                <a:latin typeface="Roboto"/>
                <a:ea typeface="Roboto"/>
                <a:cs typeface="Calibri" panose="020F0502020204030204"/>
              </a:rPr>
              <a:t>La implementación de Network </a:t>
            </a:r>
            <a:r>
              <a:rPr lang="es-ES" sz="1150" err="1">
                <a:latin typeface="Roboto"/>
                <a:ea typeface="Roboto"/>
                <a:cs typeface="Calibri" panose="020F0502020204030204"/>
              </a:rPr>
              <a:t>Slicing</a:t>
            </a:r>
            <a:r>
              <a:rPr lang="es-ES" sz="1150">
                <a:latin typeface="Roboto"/>
                <a:ea typeface="Roboto"/>
                <a:cs typeface="Calibri" panose="020F0502020204030204"/>
              </a:rPr>
              <a:t> (NS) en 5G ofrece una mayor flexibilidad, personalización y eficiencia en el despliegue de servicios, permitiendo de este modo una óptima adaptación de la red para dar respuesta a los diversos casos de uso y requisitos específicos.</a:t>
            </a:r>
            <a:r>
              <a:rPr lang="es-AR" sz="1150">
                <a:latin typeface="Roboto"/>
                <a:ea typeface="Roboto"/>
                <a:cs typeface="Calibri" panose="020F0502020204030204"/>
              </a:rPr>
              <a:t>.</a:t>
            </a:r>
            <a:endParaRPr kumimoji="0" lang="es-AR" sz="115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5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50" b="0" i="0" u="sng" strike="noStrike" kern="1200" cap="none" spc="0" normalizeH="0" baseline="0" noProof="0">
                <a:ln>
                  <a:noFill/>
                </a:ln>
                <a:effectLst/>
                <a:uLnTx/>
                <a:uFillTx/>
                <a:latin typeface="Roboto"/>
                <a:ea typeface="Roboto"/>
                <a:cs typeface="Calibri" panose="020F0502020204030204"/>
              </a:rPr>
              <a:t>Hipótesis del beneficio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150" u="sng">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50" b="0" i="0" u="none" strike="noStrike" kern="1200" cap="none" spc="0" normalizeH="0" baseline="0" noProof="0">
                <a:ln>
                  <a:noFill/>
                </a:ln>
                <a:effectLst/>
                <a:uLnTx/>
                <a:uFillTx/>
                <a:latin typeface="Roboto"/>
                <a:ea typeface="Roboto"/>
                <a:cs typeface="Calibri" panose="020F0502020204030204"/>
              </a:rPr>
              <a:t>La implementación de Network </a:t>
            </a:r>
            <a:r>
              <a:rPr kumimoji="0" lang="es-ES" sz="1150" b="0" i="0" u="none" strike="noStrike" kern="1200" cap="none" spc="0" normalizeH="0" baseline="0" noProof="0" err="1">
                <a:ln>
                  <a:noFill/>
                </a:ln>
                <a:effectLst/>
                <a:uLnTx/>
                <a:uFillTx/>
                <a:latin typeface="Roboto"/>
                <a:ea typeface="Roboto"/>
                <a:cs typeface="Calibri" panose="020F0502020204030204"/>
              </a:rPr>
              <a:t>Slicing</a:t>
            </a:r>
            <a:r>
              <a:rPr kumimoji="0" lang="es-ES" sz="1150" b="0" i="0" u="none" strike="noStrike" kern="1200" cap="none" spc="0" normalizeH="0" baseline="0" noProof="0">
                <a:ln>
                  <a:noFill/>
                </a:ln>
                <a:effectLst/>
                <a:uLnTx/>
                <a:uFillTx/>
                <a:latin typeface="Roboto"/>
                <a:ea typeface="Roboto"/>
                <a:cs typeface="Calibri" panose="020F0502020204030204"/>
              </a:rPr>
              <a:t> en 5G ofrecerá nuevos servicios que redundarán beneficios significativos tanto para el usuario como para el Operador. </a:t>
            </a:r>
            <a:r>
              <a:rPr lang="es-ES" sz="1150" err="1">
                <a:latin typeface="Roboto"/>
                <a:ea typeface="Roboto"/>
                <a:cs typeface="Calibri" panose="020F0502020204030204"/>
              </a:rPr>
              <a:t>Aq</a:t>
            </a:r>
            <a:r>
              <a:rPr kumimoji="0" lang="es-ES" sz="1150" b="0" i="0" u="none" strike="noStrike" kern="1200" cap="none" spc="0" normalizeH="0" baseline="0" noProof="0" err="1">
                <a:ln>
                  <a:noFill/>
                </a:ln>
                <a:effectLst/>
                <a:uLnTx/>
                <a:uFillTx/>
                <a:latin typeface="Roboto"/>
                <a:ea typeface="Roboto"/>
                <a:cs typeface="Calibri" panose="020F0502020204030204"/>
              </a:rPr>
              <a:t>uí</a:t>
            </a:r>
            <a:r>
              <a:rPr kumimoji="0" lang="es-ES" sz="1150" b="0" i="0" u="none" strike="noStrike" kern="1200" cap="none" spc="0" normalizeH="0" baseline="0" noProof="0">
                <a:ln>
                  <a:noFill/>
                </a:ln>
                <a:effectLst/>
                <a:uLnTx/>
                <a:uFillTx/>
                <a:latin typeface="Roboto"/>
                <a:ea typeface="Roboto"/>
                <a:cs typeface="Calibri" panose="020F0502020204030204"/>
              </a:rPr>
              <a:t> algunos de ellos:</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s-AR" sz="1150">
                <a:latin typeface="Roboto"/>
                <a:ea typeface="Roboto"/>
                <a:cs typeface="Calibri" panose="020F0502020204030204"/>
              </a:rPr>
              <a:t>Segmentación de la red.</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50" b="0" i="0" u="none" strike="noStrike" kern="1200" cap="none" spc="0" normalizeH="0" baseline="0" noProof="0">
                <a:ln>
                  <a:noFill/>
                </a:ln>
                <a:effectLst/>
                <a:uLnTx/>
                <a:uFillTx/>
                <a:latin typeface="Roboto"/>
                <a:ea typeface="Roboto"/>
                <a:cs typeface="Calibri" panose="020F0502020204030204"/>
              </a:rPr>
              <a:t>Soporte para diversos casos de uso.</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50" b="0" i="0" u="none" strike="noStrike" kern="1200" cap="none" spc="0" normalizeH="0" baseline="0" noProof="0">
                <a:ln>
                  <a:noFill/>
                </a:ln>
                <a:effectLst/>
                <a:uLnTx/>
                <a:uFillTx/>
                <a:latin typeface="Roboto"/>
                <a:ea typeface="Roboto"/>
                <a:cs typeface="Calibri" panose="020F0502020204030204"/>
              </a:rPr>
              <a:t>Optimización de recursos.</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50" b="0" i="0" u="none" strike="noStrike" kern="1200" cap="none" spc="0" normalizeH="0" baseline="0" noProof="0">
                <a:ln>
                  <a:noFill/>
                </a:ln>
                <a:effectLst/>
                <a:uLnTx/>
                <a:uFillTx/>
                <a:latin typeface="Roboto"/>
                <a:ea typeface="Roboto"/>
                <a:cs typeface="Calibri" panose="020F0502020204030204"/>
              </a:rPr>
              <a:t>Flexibilidad y agilidad.</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50" b="0" i="0" u="none" strike="noStrike" kern="1200" cap="none" spc="0" normalizeH="0" baseline="0" noProof="0">
                <a:ln>
                  <a:noFill/>
                </a:ln>
                <a:effectLst/>
                <a:uLnTx/>
                <a:uFillTx/>
                <a:latin typeface="Roboto"/>
                <a:ea typeface="Roboto"/>
                <a:cs typeface="Calibri" panose="020F0502020204030204"/>
              </a:rPr>
              <a:t>Aislamiento y seguridad.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50" b="0" i="0" u="none" strike="noStrike" kern="1200" cap="none" spc="0" normalizeH="0" baseline="0" noProof="0">
              <a:ln>
                <a:noFill/>
              </a:ln>
              <a:effectLst/>
              <a:uLnTx/>
              <a:uFillTx/>
              <a:latin typeface="Roboto" panose="02000000000000000000" pitchFamily="2" charset="0"/>
              <a:ea typeface="Roboto" panose="02000000000000000000" pitchFamily="2" charset="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50" b="0" i="0" u="sng" strike="noStrike" kern="1200" cap="none" spc="0" normalizeH="0" baseline="0" noProof="0">
                <a:ln>
                  <a:noFill/>
                </a:ln>
                <a:effectLst/>
                <a:uLnTx/>
                <a:uFillTx/>
                <a:latin typeface="Roboto"/>
                <a:ea typeface="Roboto"/>
                <a:cs typeface="Calibri" panose="020F0502020204030204"/>
              </a:rPr>
              <a:t>Solución Planteada</a:t>
            </a:r>
            <a:endParaRPr kumimoji="0" lang="es-AR" sz="1150" b="0" i="0" u="none" strike="noStrike" kern="1200" cap="none" spc="0" normalizeH="0" baseline="0" noProof="0">
              <a:ln>
                <a:noFill/>
              </a:ln>
              <a:effectLst/>
              <a:uLnTx/>
              <a:uFillTx/>
              <a:latin typeface="Roboto"/>
              <a:ea typeface="Roboto"/>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s-AR" sz="1150">
                <a:latin typeface="Roboto"/>
                <a:ea typeface="Roboto"/>
                <a:cs typeface="Calibri" panose="020F0502020204030204"/>
              </a:rPr>
              <a:t>La exploración de Network </a:t>
            </a:r>
            <a:r>
              <a:rPr lang="es-AR" sz="1150" err="1">
                <a:latin typeface="Roboto"/>
                <a:ea typeface="Roboto"/>
                <a:cs typeface="Calibri" panose="020F0502020204030204"/>
              </a:rPr>
              <a:t>Slicing</a:t>
            </a:r>
            <a:r>
              <a:rPr lang="es-AR" sz="1150">
                <a:latin typeface="Roboto"/>
                <a:ea typeface="Roboto"/>
                <a:cs typeface="Calibri" panose="020F0502020204030204"/>
              </a:rPr>
              <a:t> se basa principalmente en el análisis de las especificaciones establecidas por el 3GPP, así como también en los lineamientos expuestos por los distintos </a:t>
            </a:r>
            <a:r>
              <a:rPr lang="es-AR" sz="1150" err="1">
                <a:latin typeface="Roboto"/>
                <a:ea typeface="Roboto"/>
                <a:cs typeface="Calibri" panose="020F0502020204030204"/>
              </a:rPr>
              <a:t>vendors</a:t>
            </a:r>
            <a:r>
              <a:rPr lang="es-AR" sz="1150">
                <a:latin typeface="Roboto"/>
                <a:ea typeface="Roboto"/>
                <a:cs typeface="Calibri" panose="020F0502020204030204"/>
              </a:rPr>
              <a:t>.</a:t>
            </a:r>
            <a:endParaRPr kumimoji="0" lang="es-AR" sz="1150" b="0" i="0" u="none" strike="noStrike" kern="1200" cap="none" spc="0" normalizeH="0" baseline="0" noProof="0">
              <a:ln>
                <a:noFill/>
              </a:ln>
              <a:effectLst/>
              <a:uLnTx/>
              <a:uFillTx/>
              <a:latin typeface="Roboto"/>
              <a:ea typeface="Roboto"/>
              <a:cs typeface="Calibri" panose="020F0502020204030204"/>
            </a:endParaRPr>
          </a:p>
        </p:txBody>
      </p:sp>
      <p:cxnSp>
        <p:nvCxnSpPr>
          <p:cNvPr id="7" name="Straight Connector 6">
            <a:extLst>
              <a:ext uri="{FF2B5EF4-FFF2-40B4-BE49-F238E27FC236}">
                <a16:creationId xmlns:a16="http://schemas.microsoft.com/office/drawing/2014/main" id="{A7D8E0F6-4C9E-4A6B-B02C-33F194EF02F5}"/>
              </a:ext>
            </a:extLst>
          </p:cNvPr>
          <p:cNvCxnSpPr>
            <a:cxnSpLocks/>
          </p:cNvCxnSpPr>
          <p:nvPr/>
        </p:nvCxnSpPr>
        <p:spPr>
          <a:xfrm>
            <a:off x="821586" y="4927646"/>
            <a:ext cx="10444899" cy="0"/>
          </a:xfrm>
          <a:prstGeom prst="line">
            <a:avLst/>
          </a:prstGeom>
          <a:ln w="57150">
            <a:solidFill>
              <a:srgbClr val="952B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09917A0-349B-7E44-95EB-5F6E02DCB13F}"/>
              </a:ext>
            </a:extLst>
          </p:cNvPr>
          <p:cNvSpPr txBox="1"/>
          <p:nvPr/>
        </p:nvSpPr>
        <p:spPr>
          <a:xfrm>
            <a:off x="281586" y="31185"/>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Iniciativa | Exploración de Network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Slicing</a:t>
            </a:r>
            <a:endParaRPr kumimoji="0" lang="es-AR" sz="1800" b="1" i="0" u="none" strike="noStrike" kern="1200" cap="none" spc="0" normalizeH="0" baseline="0" noProof="0">
              <a:ln>
                <a:noFill/>
              </a:ln>
              <a:solidFill>
                <a:prstClr val="white"/>
              </a:solidFill>
              <a:effectLst/>
              <a:highlight>
                <a:srgbClr val="BC3CF9"/>
              </a:highlight>
              <a:uLnTx/>
              <a:uFillTx/>
              <a:latin typeface="Calibri" panose="020F0502020204030204"/>
              <a:ea typeface="+mn-ea"/>
              <a:cs typeface="+mn-cs"/>
            </a:endParaRPr>
          </a:p>
        </p:txBody>
      </p:sp>
      <p:sp>
        <p:nvSpPr>
          <p:cNvPr id="4" name="TextBox 14">
            <a:extLst>
              <a:ext uri="{FF2B5EF4-FFF2-40B4-BE49-F238E27FC236}">
                <a16:creationId xmlns:a16="http://schemas.microsoft.com/office/drawing/2014/main" id="{A035258E-9723-0286-664A-7C4E06EBDD49}"/>
              </a:ext>
            </a:extLst>
          </p:cNvPr>
          <p:cNvSpPr txBox="1"/>
          <p:nvPr/>
        </p:nvSpPr>
        <p:spPr>
          <a:xfrm>
            <a:off x="216818" y="4911406"/>
            <a:ext cx="75885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a:ln>
                  <a:noFill/>
                </a:ln>
                <a:solidFill>
                  <a:srgbClr val="952BFF"/>
                </a:solidFill>
                <a:effectLst/>
                <a:uLnTx/>
                <a:uFillTx/>
                <a:latin typeface="Roboto" panose="02000000000000000000" pitchFamily="2" charset="0"/>
                <a:ea typeface="Roboto" panose="02000000000000000000" pitchFamily="2" charset="0"/>
                <a:cs typeface="+mn-cs"/>
              </a:rPr>
              <a:t>BENEFICIOS DE LA INICIATIVA</a:t>
            </a:r>
          </a:p>
        </p:txBody>
      </p:sp>
      <p:pic>
        <p:nvPicPr>
          <p:cNvPr id="14" name="Imagen 13">
            <a:extLst>
              <a:ext uri="{FF2B5EF4-FFF2-40B4-BE49-F238E27FC236}">
                <a16:creationId xmlns:a16="http://schemas.microsoft.com/office/drawing/2014/main" id="{04627C6A-7110-625F-55AA-9B08C4725714}"/>
              </a:ext>
            </a:extLst>
          </p:cNvPr>
          <p:cNvPicPr>
            <a:picLocks noChangeAspect="1"/>
          </p:cNvPicPr>
          <p:nvPr/>
        </p:nvPicPr>
        <p:blipFill>
          <a:blip r:embed="rId3"/>
          <a:stretch>
            <a:fillRect/>
          </a:stretch>
        </p:blipFill>
        <p:spPr>
          <a:xfrm>
            <a:off x="7007726" y="5117437"/>
            <a:ext cx="540000" cy="545400"/>
          </a:xfrm>
          <a:prstGeom prst="rect">
            <a:avLst/>
          </a:prstGeom>
          <a:noFill/>
        </p:spPr>
      </p:pic>
      <p:sp>
        <p:nvSpPr>
          <p:cNvPr id="15" name="TextBox 4">
            <a:extLst>
              <a:ext uri="{FF2B5EF4-FFF2-40B4-BE49-F238E27FC236}">
                <a16:creationId xmlns:a16="http://schemas.microsoft.com/office/drawing/2014/main" id="{9299E28D-69F6-6D6C-7BB3-FBE6E4FEA68A}"/>
              </a:ext>
            </a:extLst>
          </p:cNvPr>
          <p:cNvSpPr txBox="1"/>
          <p:nvPr/>
        </p:nvSpPr>
        <p:spPr>
          <a:xfrm>
            <a:off x="7612495" y="4988282"/>
            <a:ext cx="457950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ES" sz="1200" b="1">
                <a:latin typeface="Roboto"/>
                <a:ea typeface="Roboto"/>
                <a:cs typeface="+mn-lt"/>
              </a:rPr>
              <a:t>OKR Q2 2023:</a:t>
            </a:r>
          </a:p>
          <a:p>
            <a:pPr marL="171450" indent="-171450">
              <a:buFont typeface="Arial" panose="020B0604020202020204" pitchFamily="34" charset="0"/>
              <a:buChar char="•"/>
              <a:defRPr/>
            </a:pPr>
            <a:r>
              <a:rPr kumimoji="0" lang="es-ES" sz="1200" b="0" i="0" u="none" strike="noStrike" kern="1200" cap="none" spc="0" normalizeH="0" baseline="0" noProof="0">
                <a:ln>
                  <a:noFill/>
                </a:ln>
                <a:effectLst/>
                <a:uLnTx/>
                <a:uFillTx/>
                <a:latin typeface="Roboto"/>
                <a:ea typeface="Roboto"/>
                <a:cs typeface="Calibri" panose="020F0502020204030204"/>
              </a:rPr>
              <a:t>Sumar nuevas capacidades en 5G para brindar nuevos negocios mediante NS.</a:t>
            </a:r>
          </a:p>
          <a:p>
            <a:pPr marL="171450" indent="-171450">
              <a:buFont typeface="Arial" panose="020B0604020202020204" pitchFamily="34" charset="0"/>
              <a:buChar char="•"/>
              <a:defRPr/>
            </a:pPr>
            <a:endParaRPr kumimoji="0" lang="es-AR" sz="1200" b="0" i="0" u="none" strike="noStrike" kern="1200" cap="none" spc="0" normalizeH="0" baseline="0" noProof="0">
              <a:ln>
                <a:noFill/>
              </a:ln>
              <a:effectLst/>
              <a:uLnTx/>
              <a:uFillTx/>
              <a:latin typeface="Roboto"/>
              <a:ea typeface="Roboto"/>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err="1">
                <a:ln>
                  <a:noFill/>
                </a:ln>
                <a:effectLst/>
                <a:uLnTx/>
                <a:uFillTx/>
                <a:latin typeface="Roboto"/>
                <a:ea typeface="Roboto"/>
                <a:cs typeface="Calibri" panose="020F0502020204030204"/>
              </a:rPr>
              <a:t>KRs</a:t>
            </a:r>
            <a:r>
              <a:rPr kumimoji="0" lang="es-AR" sz="1200" b="0" i="0" u="none" strike="noStrike" kern="1200" cap="none" spc="0" normalizeH="0" baseline="0" noProof="0">
                <a:ln>
                  <a:noFill/>
                </a:ln>
                <a:effectLst/>
                <a:uLnTx/>
                <a:uFillTx/>
                <a:latin typeface="Roboto"/>
                <a:ea typeface="Roboto"/>
                <a:cs typeface="Calibri" panose="020F0502020204030204"/>
              </a:rPr>
              <a:t> Q2 2023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err="1">
                <a:ln>
                  <a:noFill/>
                </a:ln>
                <a:effectLst/>
                <a:uLnTx/>
                <a:uFillTx/>
                <a:latin typeface="Roboto"/>
                <a:ea typeface="Roboto"/>
                <a:cs typeface="Calibri" panose="020F0502020204030204"/>
              </a:rPr>
              <a:t>Disponibilizar</a:t>
            </a:r>
            <a:r>
              <a:rPr kumimoji="0" lang="es-ES" sz="1200" b="0" i="0" u="none" strike="noStrike" kern="1200" cap="none" spc="0" normalizeH="0" baseline="0" noProof="0">
                <a:ln>
                  <a:noFill/>
                </a:ln>
                <a:effectLst/>
                <a:uLnTx/>
                <a:uFillTx/>
                <a:latin typeface="Roboto"/>
                <a:ea typeface="Roboto"/>
                <a:cs typeface="Calibri" panose="020F0502020204030204"/>
              </a:rPr>
              <a:t> especificación del marco conceptual de NS en la red 5GSA </a:t>
            </a:r>
            <a:r>
              <a:rPr kumimoji="0" lang="es-ES" sz="1200" b="1" i="0" u="none" strike="noStrike" kern="1200" cap="none" spc="0" normalizeH="0" baseline="0" noProof="0">
                <a:ln>
                  <a:noFill/>
                </a:ln>
                <a:solidFill>
                  <a:schemeClr val="accent6">
                    <a:lumMod val="75000"/>
                  </a:schemeClr>
                </a:solidFill>
                <a:effectLst/>
                <a:uLnTx/>
                <a:uFillTx/>
                <a:latin typeface="Roboto"/>
                <a:ea typeface="Roboto"/>
                <a:cs typeface="Calibri" panose="020F0502020204030204"/>
              </a:rPr>
              <a:t>90%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a:ln>
                  <a:noFill/>
                </a:ln>
                <a:effectLst/>
                <a:uLnTx/>
                <a:uFillTx/>
                <a:latin typeface="Roboto"/>
                <a:ea typeface="Roboto"/>
                <a:cs typeface="Calibri" panose="020F0502020204030204"/>
              </a:rPr>
              <a:t>Documentar y explicar cómo funcionan las </a:t>
            </a:r>
            <a:r>
              <a:rPr kumimoji="0" lang="es-ES" sz="1200" b="0" i="0" u="none" strike="noStrike" kern="1200" cap="none" spc="0" normalizeH="0" baseline="0" noProof="0" err="1">
                <a:ln>
                  <a:noFill/>
                </a:ln>
                <a:effectLst/>
                <a:uLnTx/>
                <a:uFillTx/>
                <a:latin typeface="Roboto"/>
                <a:ea typeface="Roboto"/>
                <a:cs typeface="Calibri" panose="020F0502020204030204"/>
              </a:rPr>
              <a:t>APIs</a:t>
            </a:r>
            <a:r>
              <a:rPr kumimoji="0" lang="es-ES" sz="1200" b="0" i="0" u="none" strike="noStrike" kern="1200" cap="none" spc="0" normalizeH="0" baseline="0" noProof="0">
                <a:ln>
                  <a:noFill/>
                </a:ln>
                <a:effectLst/>
                <a:uLnTx/>
                <a:uFillTx/>
                <a:latin typeface="Roboto"/>
                <a:ea typeface="Roboto"/>
                <a:cs typeface="Calibri" panose="020F0502020204030204"/>
              </a:rPr>
              <a:t> de la orquestación de dominio (</a:t>
            </a:r>
            <a:r>
              <a:rPr kumimoji="0" lang="es-ES" sz="1200" b="0" i="0" u="none" strike="noStrike" kern="1200" cap="none" spc="0" normalizeH="0" baseline="0" noProof="0" err="1">
                <a:ln>
                  <a:noFill/>
                </a:ln>
                <a:effectLst/>
                <a:uLnTx/>
                <a:uFillTx/>
                <a:latin typeface="Roboto"/>
                <a:ea typeface="Roboto"/>
                <a:cs typeface="Calibri" panose="020F0502020204030204"/>
              </a:rPr>
              <a:t>core</a:t>
            </a:r>
            <a:r>
              <a:rPr kumimoji="0" lang="es-ES" sz="1200" b="0" i="0" u="none" strike="noStrike" kern="1200" cap="none" spc="0" normalizeH="0" baseline="0" noProof="0">
                <a:ln>
                  <a:noFill/>
                </a:ln>
                <a:effectLst/>
                <a:uLnTx/>
                <a:uFillTx/>
                <a:latin typeface="Roboto"/>
                <a:ea typeface="Roboto"/>
                <a:cs typeface="Calibri" panose="020F0502020204030204"/>
              </a:rPr>
              <a:t> y acceso) a nivel de estándar </a:t>
            </a:r>
            <a:r>
              <a:rPr kumimoji="0" lang="es-ES" sz="1200" b="1" i="0" u="none" strike="noStrike" kern="1200" cap="none" spc="0" normalizeH="0" baseline="0" noProof="0">
                <a:ln>
                  <a:noFill/>
                </a:ln>
                <a:solidFill>
                  <a:schemeClr val="accent6">
                    <a:lumMod val="75000"/>
                  </a:schemeClr>
                </a:solidFill>
                <a:effectLst/>
                <a:uLnTx/>
                <a:uFillTx/>
                <a:latin typeface="Roboto"/>
                <a:ea typeface="Roboto"/>
                <a:cs typeface="Calibri" panose="020F0502020204030204"/>
              </a:rPr>
              <a:t>90%</a:t>
            </a:r>
          </a:p>
        </p:txBody>
      </p:sp>
      <p:pic>
        <p:nvPicPr>
          <p:cNvPr id="8" name="Imagen 8">
            <a:extLst>
              <a:ext uri="{FF2B5EF4-FFF2-40B4-BE49-F238E27FC236}">
                <a16:creationId xmlns:a16="http://schemas.microsoft.com/office/drawing/2014/main" id="{09CBD69E-9094-2C00-AA79-36D93BED4064}"/>
              </a:ext>
            </a:extLst>
          </p:cNvPr>
          <p:cNvPicPr>
            <a:picLocks noChangeAspect="1"/>
          </p:cNvPicPr>
          <p:nvPr/>
        </p:nvPicPr>
        <p:blipFill rotWithShape="1">
          <a:blip r:embed="rId4"/>
          <a:srcRect t="11216"/>
          <a:stretch/>
        </p:blipFill>
        <p:spPr>
          <a:xfrm>
            <a:off x="281586" y="5202944"/>
            <a:ext cx="540000" cy="568635"/>
          </a:xfrm>
          <a:prstGeom prst="rect">
            <a:avLst/>
          </a:prstGeom>
        </p:spPr>
      </p:pic>
      <p:pic>
        <p:nvPicPr>
          <p:cNvPr id="18" name="Imagen 10">
            <a:extLst>
              <a:ext uri="{FF2B5EF4-FFF2-40B4-BE49-F238E27FC236}">
                <a16:creationId xmlns:a16="http://schemas.microsoft.com/office/drawing/2014/main" id="{F5D08CDB-4500-B773-A85B-51AED2D3985E}"/>
              </a:ext>
            </a:extLst>
          </p:cNvPr>
          <p:cNvPicPr>
            <a:picLocks noChangeAspect="1"/>
          </p:cNvPicPr>
          <p:nvPr/>
        </p:nvPicPr>
        <p:blipFill rotWithShape="1">
          <a:blip r:embed="rId5"/>
          <a:srcRect t="4631" b="11123"/>
          <a:stretch/>
        </p:blipFill>
        <p:spPr>
          <a:xfrm>
            <a:off x="281586" y="6179251"/>
            <a:ext cx="540000" cy="502314"/>
          </a:xfrm>
          <a:prstGeom prst="rect">
            <a:avLst/>
          </a:prstGeom>
        </p:spPr>
      </p:pic>
      <p:sp>
        <p:nvSpPr>
          <p:cNvPr id="20" name="TextBox 17">
            <a:extLst>
              <a:ext uri="{FF2B5EF4-FFF2-40B4-BE49-F238E27FC236}">
                <a16:creationId xmlns:a16="http://schemas.microsoft.com/office/drawing/2014/main" id="{1F5082EF-F46D-5D7D-E0AA-130430D35C1F}"/>
              </a:ext>
            </a:extLst>
          </p:cNvPr>
          <p:cNvSpPr txBox="1"/>
          <p:nvPr/>
        </p:nvSpPr>
        <p:spPr>
          <a:xfrm>
            <a:off x="821587" y="5166621"/>
            <a:ext cx="2880402" cy="156966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Enabler Tecnológico/Nuevo Servicio</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effectLst/>
                <a:uLnTx/>
                <a:uFillTx/>
                <a:latin typeface="Roboto"/>
                <a:ea typeface="Roboto"/>
                <a:cs typeface="Calibri" panose="020F0502020204030204"/>
              </a:rPr>
              <a:t>Sí</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Calibri" panose="020F0502020204030204"/>
                <a:ea typeface="+mn-lt"/>
                <a:cs typeface="Calibri" panose="020F0502020204030204"/>
              </a:rPr>
              <a:t>Transformación Tecnológica/Cultural</a:t>
            </a:r>
            <a:endParaRPr kumimoji="0" lang="es-AR" sz="1100" b="0" i="0" u="none" strike="noStrike" kern="1200" cap="none" spc="0" normalizeH="0" baseline="0" noProof="0">
              <a:ln>
                <a:noFill/>
              </a:ln>
              <a:effectLst/>
              <a:uLnTx/>
              <a:uFillTx/>
              <a:latin typeface="Calibri" panose="020F0502020204030204"/>
              <a:ea typeface="+mn-lt"/>
              <a:cs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effectLst/>
                <a:uLnTx/>
                <a:uFillTx/>
                <a:latin typeface="Roboto"/>
                <a:ea typeface="Roboto"/>
                <a:cs typeface="Calibri"/>
              </a:rPr>
              <a:t>Sí (solución horizontal)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a:ln>
                <a:noFill/>
              </a:ln>
              <a:solidFill>
                <a:prstClr val="black"/>
              </a:solidFill>
              <a:effectLst/>
              <a:uLnTx/>
              <a:uFillTx/>
              <a:latin typeface="Roboto"/>
              <a:ea typeface="Roboto"/>
              <a:cs typeface="+mn-cs"/>
            </a:endParaRPr>
          </a:p>
        </p:txBody>
      </p:sp>
      <p:pic>
        <p:nvPicPr>
          <p:cNvPr id="22" name="Imagen 9">
            <a:extLst>
              <a:ext uri="{FF2B5EF4-FFF2-40B4-BE49-F238E27FC236}">
                <a16:creationId xmlns:a16="http://schemas.microsoft.com/office/drawing/2014/main" id="{867FC50B-C188-CB8D-DC0B-1AE8FD60090B}"/>
              </a:ext>
            </a:extLst>
          </p:cNvPr>
          <p:cNvPicPr>
            <a:picLocks noChangeAspect="1"/>
          </p:cNvPicPr>
          <p:nvPr/>
        </p:nvPicPr>
        <p:blipFill>
          <a:blip r:embed="rId6"/>
          <a:stretch>
            <a:fillRect/>
          </a:stretch>
        </p:blipFill>
        <p:spPr>
          <a:xfrm>
            <a:off x="3775863" y="5166621"/>
            <a:ext cx="591893" cy="496800"/>
          </a:xfrm>
          <a:prstGeom prst="rect">
            <a:avLst/>
          </a:prstGeom>
        </p:spPr>
      </p:pic>
      <p:pic>
        <p:nvPicPr>
          <p:cNvPr id="24" name="Imagen 23">
            <a:extLst>
              <a:ext uri="{FF2B5EF4-FFF2-40B4-BE49-F238E27FC236}">
                <a16:creationId xmlns:a16="http://schemas.microsoft.com/office/drawing/2014/main" id="{08BACD8D-E136-3DF6-D665-142FA510F6C0}"/>
              </a:ext>
            </a:extLst>
          </p:cNvPr>
          <p:cNvPicPr>
            <a:picLocks noChangeAspect="1"/>
          </p:cNvPicPr>
          <p:nvPr/>
        </p:nvPicPr>
        <p:blipFill>
          <a:blip r:embed="rId7"/>
          <a:stretch>
            <a:fillRect/>
          </a:stretch>
        </p:blipFill>
        <p:spPr>
          <a:xfrm>
            <a:off x="3775863" y="6156730"/>
            <a:ext cx="591893" cy="488070"/>
          </a:xfrm>
          <a:prstGeom prst="rect">
            <a:avLst/>
          </a:prstGeom>
        </p:spPr>
      </p:pic>
      <p:sp>
        <p:nvSpPr>
          <p:cNvPr id="26" name="TextBox 20">
            <a:extLst>
              <a:ext uri="{FF2B5EF4-FFF2-40B4-BE49-F238E27FC236}">
                <a16:creationId xmlns:a16="http://schemas.microsoft.com/office/drawing/2014/main" id="{D389DD82-F134-F208-A0C9-A45A830DC6BC}"/>
              </a:ext>
            </a:extLst>
          </p:cNvPr>
          <p:cNvSpPr txBox="1"/>
          <p:nvPr/>
        </p:nvSpPr>
        <p:spPr>
          <a:xfrm>
            <a:off x="4431758" y="5133515"/>
            <a:ext cx="2973876" cy="143116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Reducción Opex/Capex</a:t>
            </a:r>
            <a:endParaRPr kumimoji="0" lang="es-AR" sz="1100" b="1" i="0" u="none" strike="noStrike" kern="1200" cap="none" spc="0" normalizeH="0" baseline="0" noProof="0">
              <a:ln>
                <a:noFill/>
              </a:ln>
              <a:effectLst/>
              <a:uLnTx/>
              <a:uFillTx/>
              <a:latin typeface="Roboto" panose="02000000000000000000" pitchFamily="2" charset="0"/>
              <a:ea typeface="Roboto" panose="02000000000000000000" pitchFamily="2"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kumimoji="0" lang="es-AR" sz="1100" b="0" i="0" u="none" strike="noStrike" kern="1200" cap="none" spc="0" normalizeH="0" baseline="0" noProof="0">
                <a:ln>
                  <a:noFill/>
                </a:ln>
                <a:effectLst/>
                <a:uLnTx/>
                <a:uFillTx/>
                <a:latin typeface="Roboto"/>
                <a:ea typeface="Roboto"/>
                <a:cs typeface="Calibri"/>
              </a:rPr>
              <a:t>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a:ln>
                  <a:noFill/>
                </a:ln>
                <a:effectLst/>
                <a:uLnTx/>
                <a:uFillTx/>
                <a:latin typeface="Roboto"/>
                <a:ea typeface="Roboto"/>
                <a:cs typeface="Roboto"/>
              </a:rPr>
              <a:t>Eficiencia operativa</a:t>
            </a:r>
          </a:p>
          <a:p>
            <a:pPr marL="0" marR="0" lvl="0" indent="-171450" algn="l" defTabSz="914400" rtl="0" eaLnBrk="1" fontAlgn="auto" latinLnBrk="0" hangingPunct="1">
              <a:lnSpc>
                <a:spcPct val="100000"/>
              </a:lnSpc>
              <a:spcBef>
                <a:spcPts val="0"/>
              </a:spcBef>
              <a:spcAft>
                <a:spcPts val="0"/>
              </a:spcAft>
              <a:buClrTx/>
              <a:buSzTx/>
              <a:buFont typeface="Arial"/>
              <a:buChar char="•"/>
              <a:tabLst/>
              <a:defRPr/>
            </a:pPr>
            <a:r>
              <a:rPr lang="es-AR" sz="1100" b="1">
                <a:latin typeface="Roboto"/>
                <a:ea typeface="Roboto"/>
                <a:cs typeface="Roboto"/>
              </a:rPr>
              <a:t>Sí</a:t>
            </a:r>
            <a:endParaRPr kumimoji="0" lang="es-AR" sz="1100" b="1" i="0" u="none" strike="noStrike" kern="1200" cap="none" spc="0" normalizeH="0" baseline="0" noProof="0">
              <a:ln>
                <a:noFill/>
              </a:ln>
              <a:effectLst/>
              <a:uLnTx/>
              <a:uFillTx/>
              <a:latin typeface="Roboto"/>
              <a:ea typeface="Roboto"/>
              <a:cs typeface="Roboto"/>
            </a:endParaRPr>
          </a:p>
        </p:txBody>
      </p:sp>
      <p:sp>
        <p:nvSpPr>
          <p:cNvPr id="5" name="Rectángulo redondeado 5">
            <a:extLst>
              <a:ext uri="{FF2B5EF4-FFF2-40B4-BE49-F238E27FC236}">
                <a16:creationId xmlns:a16="http://schemas.microsoft.com/office/drawing/2014/main" id="{11678824-08A0-CCB2-E1B7-70B3B4E2B037}"/>
              </a:ext>
            </a:extLst>
          </p:cNvPr>
          <p:cNvSpPr/>
          <p:nvPr/>
        </p:nvSpPr>
        <p:spPr>
          <a:xfrm>
            <a:off x="11055927" y="100584"/>
            <a:ext cx="1073740" cy="20996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a:t>TRS Móvil</a:t>
            </a:r>
          </a:p>
        </p:txBody>
      </p:sp>
      <p:pic>
        <p:nvPicPr>
          <p:cNvPr id="9" name="Imagen 8">
            <a:extLst>
              <a:ext uri="{FF2B5EF4-FFF2-40B4-BE49-F238E27FC236}">
                <a16:creationId xmlns:a16="http://schemas.microsoft.com/office/drawing/2014/main" id="{77B0150A-DE69-8E2B-13A2-FD1E98AFB3AB}"/>
              </a:ext>
            </a:extLst>
          </p:cNvPr>
          <p:cNvPicPr>
            <a:picLocks noChangeAspect="1"/>
          </p:cNvPicPr>
          <p:nvPr/>
        </p:nvPicPr>
        <p:blipFill>
          <a:blip r:embed="rId8"/>
          <a:stretch>
            <a:fillRect/>
          </a:stretch>
        </p:blipFill>
        <p:spPr>
          <a:xfrm>
            <a:off x="7007726" y="1260892"/>
            <a:ext cx="5032362" cy="2578593"/>
          </a:xfrm>
          <a:prstGeom prst="rect">
            <a:avLst/>
          </a:prstGeom>
        </p:spPr>
      </p:pic>
      <p:sp>
        <p:nvSpPr>
          <p:cNvPr id="10" name="Rectángulo redondeado 9">
            <a:extLst>
              <a:ext uri="{FF2B5EF4-FFF2-40B4-BE49-F238E27FC236}">
                <a16:creationId xmlns:a16="http://schemas.microsoft.com/office/drawing/2014/main" id="{CDB1AAEA-EB29-6459-8D0F-C4739DF4A37D}"/>
              </a:ext>
            </a:extLst>
          </p:cNvPr>
          <p:cNvSpPr/>
          <p:nvPr/>
        </p:nvSpPr>
        <p:spPr>
          <a:xfrm>
            <a:off x="4763278" y="60152"/>
            <a:ext cx="1197421" cy="342445"/>
          </a:xfrm>
          <a:prstGeom prst="roundRect">
            <a:avLst>
              <a:gd name="adj" fmla="val 32379"/>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err="1">
                <a:ln>
                  <a:noFill/>
                </a:ln>
                <a:solidFill>
                  <a:prstClr val="black"/>
                </a:solidFill>
                <a:effectLst/>
                <a:uLnTx/>
                <a:uFillTx/>
                <a:latin typeface="Calibri" panose="020F0502020204030204"/>
                <a:ea typeface="+mn-ea"/>
                <a:cs typeface="+mn-cs"/>
              </a:rPr>
              <a:t>Slicing</a:t>
            </a:r>
            <a:endParaRPr kumimoji="0" lang="es-AR" sz="1000" b="1"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3556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D1AE540-78A4-7DF4-79D8-F9072564D287}"/>
              </a:ext>
            </a:extLst>
          </p:cNvPr>
          <p:cNvSpPr txBox="1">
            <a:spLocks/>
          </p:cNvSpPr>
          <p:nvPr/>
        </p:nvSpPr>
        <p:spPr>
          <a:xfrm>
            <a:off x="320108" y="1544093"/>
            <a:ext cx="915875" cy="5415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s-AR" sz="2000" b="1"/>
              <a:t>NSI</a:t>
            </a:r>
          </a:p>
        </p:txBody>
      </p:sp>
      <p:sp>
        <p:nvSpPr>
          <p:cNvPr id="6" name="Título 1">
            <a:extLst>
              <a:ext uri="{FF2B5EF4-FFF2-40B4-BE49-F238E27FC236}">
                <a16:creationId xmlns:a16="http://schemas.microsoft.com/office/drawing/2014/main" id="{62730408-0407-74F6-250C-FEC2BE506FD5}"/>
              </a:ext>
            </a:extLst>
          </p:cNvPr>
          <p:cNvSpPr txBox="1">
            <a:spLocks/>
          </p:cNvSpPr>
          <p:nvPr/>
        </p:nvSpPr>
        <p:spPr>
          <a:xfrm>
            <a:off x="1109360" y="2061368"/>
            <a:ext cx="2366683" cy="5415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s-AR" sz="2000" b="1"/>
              <a:t>NSSI CN</a:t>
            </a:r>
          </a:p>
        </p:txBody>
      </p:sp>
      <p:sp>
        <p:nvSpPr>
          <p:cNvPr id="7" name="Título 1">
            <a:extLst>
              <a:ext uri="{FF2B5EF4-FFF2-40B4-BE49-F238E27FC236}">
                <a16:creationId xmlns:a16="http://schemas.microsoft.com/office/drawing/2014/main" id="{98FBE1B3-396B-7E6E-6C11-444C998E3C6D}"/>
              </a:ext>
            </a:extLst>
          </p:cNvPr>
          <p:cNvSpPr txBox="1">
            <a:spLocks/>
          </p:cNvSpPr>
          <p:nvPr/>
        </p:nvSpPr>
        <p:spPr>
          <a:xfrm>
            <a:off x="320108" y="3329168"/>
            <a:ext cx="2215758" cy="5415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s-AR" sz="2000" b="1"/>
              <a:t>S-NSSAI = SST + SD</a:t>
            </a:r>
          </a:p>
        </p:txBody>
      </p:sp>
      <p:sp>
        <p:nvSpPr>
          <p:cNvPr id="8" name="Título 1">
            <a:extLst>
              <a:ext uri="{FF2B5EF4-FFF2-40B4-BE49-F238E27FC236}">
                <a16:creationId xmlns:a16="http://schemas.microsoft.com/office/drawing/2014/main" id="{FE85B2FD-0391-FC76-214B-1D88B34C6261}"/>
              </a:ext>
            </a:extLst>
          </p:cNvPr>
          <p:cNvSpPr txBox="1">
            <a:spLocks/>
          </p:cNvSpPr>
          <p:nvPr/>
        </p:nvSpPr>
        <p:spPr>
          <a:xfrm>
            <a:off x="1109360" y="1544093"/>
            <a:ext cx="2366683" cy="5415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s-AR" sz="2000" b="1"/>
              <a:t>NSSI TN</a:t>
            </a:r>
          </a:p>
        </p:txBody>
      </p:sp>
      <p:sp>
        <p:nvSpPr>
          <p:cNvPr id="9" name="Título 1">
            <a:extLst>
              <a:ext uri="{FF2B5EF4-FFF2-40B4-BE49-F238E27FC236}">
                <a16:creationId xmlns:a16="http://schemas.microsoft.com/office/drawing/2014/main" id="{8808C037-136B-19FB-956B-58942ED9F0AE}"/>
              </a:ext>
            </a:extLst>
          </p:cNvPr>
          <p:cNvSpPr txBox="1">
            <a:spLocks/>
          </p:cNvSpPr>
          <p:nvPr/>
        </p:nvSpPr>
        <p:spPr>
          <a:xfrm>
            <a:off x="1109360" y="1026817"/>
            <a:ext cx="2366683" cy="5415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s-AR" sz="2000" b="1"/>
              <a:t>NSSI AN</a:t>
            </a:r>
          </a:p>
        </p:txBody>
      </p:sp>
      <p:sp>
        <p:nvSpPr>
          <p:cNvPr id="10" name="TextBox 1">
            <a:extLst>
              <a:ext uri="{FF2B5EF4-FFF2-40B4-BE49-F238E27FC236}">
                <a16:creationId xmlns:a16="http://schemas.microsoft.com/office/drawing/2014/main" id="{6DB27810-B1D0-42EB-C580-1EDBED41F478}"/>
              </a:ext>
            </a:extLst>
          </p:cNvPr>
          <p:cNvSpPr txBox="1"/>
          <p:nvPr/>
        </p:nvSpPr>
        <p:spPr>
          <a:xfrm>
            <a:off x="145010" y="125390"/>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a:ln>
                  <a:noFill/>
                </a:ln>
                <a:solidFill>
                  <a:prstClr val="white"/>
                </a:solidFill>
                <a:effectLst/>
                <a:uLnTx/>
                <a:uFillTx/>
                <a:latin typeface="Calibri" panose="020F0502020204030204"/>
                <a:ea typeface="+mn-ea"/>
                <a:cs typeface="+mn-cs"/>
              </a:rPr>
              <a:t>S-NSSAI, NSI y NSSI</a:t>
            </a:r>
            <a:endParaRPr kumimoji="0" lang="es-AR" sz="1800" b="1"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4" name="Abrir llave 13">
            <a:extLst>
              <a:ext uri="{FF2B5EF4-FFF2-40B4-BE49-F238E27FC236}">
                <a16:creationId xmlns:a16="http://schemas.microsoft.com/office/drawing/2014/main" id="{A645A07E-7460-538A-876A-A573EF3D809F}"/>
              </a:ext>
            </a:extLst>
          </p:cNvPr>
          <p:cNvSpPr/>
          <p:nvPr/>
        </p:nvSpPr>
        <p:spPr>
          <a:xfrm>
            <a:off x="810883" y="1026818"/>
            <a:ext cx="298477" cy="1576074"/>
          </a:xfrm>
          <a:prstGeom prst="leftBrace">
            <a:avLst/>
          </a:prstGeom>
          <a:ln>
            <a:solidFill>
              <a:schemeClr val="bg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AR">
              <a:solidFill>
                <a:schemeClr val="bg1"/>
              </a:solidFill>
              <a:highlight>
                <a:srgbClr val="FFFFFF"/>
              </a:highlight>
            </a:endParaRPr>
          </a:p>
        </p:txBody>
      </p:sp>
      <p:pic>
        <p:nvPicPr>
          <p:cNvPr id="16" name="Imagen 15">
            <a:extLst>
              <a:ext uri="{FF2B5EF4-FFF2-40B4-BE49-F238E27FC236}">
                <a16:creationId xmlns:a16="http://schemas.microsoft.com/office/drawing/2014/main" id="{A9217C94-F652-F355-5A5C-A72AE7B4BC65}"/>
              </a:ext>
            </a:extLst>
          </p:cNvPr>
          <p:cNvPicPr>
            <a:picLocks noChangeAspect="1"/>
          </p:cNvPicPr>
          <p:nvPr/>
        </p:nvPicPr>
        <p:blipFill>
          <a:blip r:embed="rId3"/>
          <a:stretch>
            <a:fillRect/>
          </a:stretch>
        </p:blipFill>
        <p:spPr>
          <a:xfrm>
            <a:off x="320108" y="4072297"/>
            <a:ext cx="3943350" cy="1400175"/>
          </a:xfrm>
          <a:prstGeom prst="rect">
            <a:avLst/>
          </a:prstGeom>
        </p:spPr>
      </p:pic>
      <p:pic>
        <p:nvPicPr>
          <p:cNvPr id="19" name="Imagen 18">
            <a:extLst>
              <a:ext uri="{FF2B5EF4-FFF2-40B4-BE49-F238E27FC236}">
                <a16:creationId xmlns:a16="http://schemas.microsoft.com/office/drawing/2014/main" id="{1942124D-E099-17CB-7FA1-F891D715448B}"/>
              </a:ext>
            </a:extLst>
          </p:cNvPr>
          <p:cNvPicPr>
            <a:picLocks noChangeAspect="1"/>
          </p:cNvPicPr>
          <p:nvPr/>
        </p:nvPicPr>
        <p:blipFill>
          <a:blip r:embed="rId4"/>
          <a:stretch>
            <a:fillRect/>
          </a:stretch>
        </p:blipFill>
        <p:spPr>
          <a:xfrm>
            <a:off x="5226480" y="603435"/>
            <a:ext cx="6645412" cy="3267256"/>
          </a:xfrm>
          <a:prstGeom prst="rect">
            <a:avLst/>
          </a:prstGeom>
        </p:spPr>
      </p:pic>
      <p:sp>
        <p:nvSpPr>
          <p:cNvPr id="20" name="Flecha: a la derecha 19">
            <a:extLst>
              <a:ext uri="{FF2B5EF4-FFF2-40B4-BE49-F238E27FC236}">
                <a16:creationId xmlns:a16="http://schemas.microsoft.com/office/drawing/2014/main" id="{25ADF568-A5FC-8677-453F-BA527CD56DA4}"/>
              </a:ext>
            </a:extLst>
          </p:cNvPr>
          <p:cNvSpPr/>
          <p:nvPr/>
        </p:nvSpPr>
        <p:spPr>
          <a:xfrm>
            <a:off x="4433313" y="1706221"/>
            <a:ext cx="503095" cy="126780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2" name="Imagen 21">
            <a:extLst>
              <a:ext uri="{FF2B5EF4-FFF2-40B4-BE49-F238E27FC236}">
                <a16:creationId xmlns:a16="http://schemas.microsoft.com/office/drawing/2014/main" id="{263B5710-CA73-F6E7-469F-9918BCF15175}"/>
              </a:ext>
            </a:extLst>
          </p:cNvPr>
          <p:cNvPicPr>
            <a:picLocks noChangeAspect="1"/>
          </p:cNvPicPr>
          <p:nvPr/>
        </p:nvPicPr>
        <p:blipFill>
          <a:blip r:embed="rId5"/>
          <a:stretch>
            <a:fillRect/>
          </a:stretch>
        </p:blipFill>
        <p:spPr>
          <a:xfrm>
            <a:off x="5226480" y="4801551"/>
            <a:ext cx="6178770" cy="1453014"/>
          </a:xfrm>
          <a:prstGeom prst="rect">
            <a:avLst/>
          </a:prstGeom>
        </p:spPr>
      </p:pic>
      <p:sp>
        <p:nvSpPr>
          <p:cNvPr id="23" name="TextBox 1">
            <a:extLst>
              <a:ext uri="{FF2B5EF4-FFF2-40B4-BE49-F238E27FC236}">
                <a16:creationId xmlns:a16="http://schemas.microsoft.com/office/drawing/2014/main" id="{BE4A428B-F27D-EB86-A94A-AD4F611F7122}"/>
              </a:ext>
            </a:extLst>
          </p:cNvPr>
          <p:cNvSpPr txBox="1"/>
          <p:nvPr/>
        </p:nvSpPr>
        <p:spPr>
          <a:xfrm>
            <a:off x="5226480" y="4432219"/>
            <a:ext cx="6012606" cy="369332"/>
          </a:xfrm>
          <a:prstGeom prst="rect">
            <a:avLst/>
          </a:prstGeom>
          <a:noFill/>
        </p:spPr>
        <p:txBody>
          <a:bodyPr wrap="square" lIns="91440" tIns="45720" rIns="91440" bIns="45720" rtlCol="0" anchor="t">
            <a:spAutoFit/>
          </a:bodyPr>
          <a:lstStyle/>
          <a:p>
            <a:pPr lvl="0">
              <a:defRPr/>
            </a:pPr>
            <a:r>
              <a:rPr kumimoji="0" lang="es-AR" sz="1800" b="1" i="0" u="none" strike="noStrike" kern="1200" cap="none" spc="0" normalizeH="0" baseline="0" noProof="0">
                <a:ln>
                  <a:noFill/>
                </a:ln>
                <a:solidFill>
                  <a:prstClr val="white"/>
                </a:solidFill>
                <a:effectLst/>
                <a:uLnTx/>
                <a:uFillTx/>
                <a:latin typeface="Calibri" panose="020F0502020204030204"/>
                <a:ea typeface="+mn-ea"/>
                <a:cs typeface="+mn-cs"/>
              </a:rPr>
              <a:t>Ejemplos de relación S-NSSAI y NSSI </a:t>
            </a:r>
            <a:r>
              <a:rPr lang="es-AR" b="1">
                <a:solidFill>
                  <a:prstClr val="white"/>
                </a:solidFill>
              </a:rPr>
              <a:t>en el Dominio de </a:t>
            </a:r>
            <a:r>
              <a:rPr kumimoji="0" lang="es-AR" sz="1800" b="1" i="0" u="none" strike="noStrike" kern="1200" cap="none" spc="0" normalizeH="0" baseline="0" noProof="0">
                <a:ln>
                  <a:noFill/>
                </a:ln>
                <a:solidFill>
                  <a:prstClr val="white"/>
                </a:solidFill>
                <a:effectLst/>
                <a:uLnTx/>
                <a:uFillTx/>
                <a:latin typeface="Calibri" panose="020F0502020204030204"/>
                <a:ea typeface="+mn-ea"/>
                <a:cs typeface="+mn-cs"/>
              </a:rPr>
              <a:t>Core</a:t>
            </a:r>
            <a:endParaRPr kumimoji="0" lang="es-AR" sz="1800" b="1" i="0" u="none" strike="noStrike" kern="1200" cap="none" spc="0" normalizeH="0" baseline="0" noProof="0">
              <a:ln>
                <a:noFill/>
              </a:ln>
              <a:solidFill>
                <a:prstClr val="white"/>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3182094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8C1448BC-9EF6-1316-5523-D3E3D45D04E3}"/>
              </a:ext>
            </a:extLst>
          </p:cNvPr>
          <p:cNvPicPr>
            <a:picLocks noChangeAspect="1"/>
          </p:cNvPicPr>
          <p:nvPr/>
        </p:nvPicPr>
        <p:blipFill>
          <a:blip r:embed="rId3"/>
          <a:stretch>
            <a:fillRect/>
          </a:stretch>
        </p:blipFill>
        <p:spPr>
          <a:xfrm>
            <a:off x="1593593" y="546182"/>
            <a:ext cx="8649207" cy="4273507"/>
          </a:xfrm>
          <a:prstGeom prst="rect">
            <a:avLst/>
          </a:prstGeom>
        </p:spPr>
      </p:pic>
      <p:sp>
        <p:nvSpPr>
          <p:cNvPr id="16" name="Título 1">
            <a:extLst>
              <a:ext uri="{FF2B5EF4-FFF2-40B4-BE49-F238E27FC236}">
                <a16:creationId xmlns:a16="http://schemas.microsoft.com/office/drawing/2014/main" id="{BFBCCDF0-BF62-5B59-3FE7-2F06C6E96092}"/>
              </a:ext>
            </a:extLst>
          </p:cNvPr>
          <p:cNvSpPr txBox="1">
            <a:spLocks/>
          </p:cNvSpPr>
          <p:nvPr/>
        </p:nvSpPr>
        <p:spPr>
          <a:xfrm>
            <a:off x="351156" y="5816599"/>
            <a:ext cx="11489685" cy="9971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s-AR" sz="2000" b="1"/>
              <a:t>Network </a:t>
            </a:r>
            <a:r>
              <a:rPr lang="es-AR" sz="2000" b="1" err="1"/>
              <a:t>Slice</a:t>
            </a:r>
            <a:r>
              <a:rPr lang="es-AR" sz="2000" b="1"/>
              <a:t> Management </a:t>
            </a:r>
            <a:r>
              <a:rPr lang="es-AR" sz="2000" b="1" err="1"/>
              <a:t>System</a:t>
            </a:r>
            <a:endParaRPr lang="es-AR" sz="2000" b="1"/>
          </a:p>
          <a:p>
            <a:pPr marL="342900" indent="-342900" defTabSz="711200">
              <a:buFont typeface="Wingdings" panose="05000000000000000000" pitchFamily="2" charset="2"/>
              <a:buChar char="ü"/>
            </a:pPr>
            <a:r>
              <a:rPr lang="es-AR" sz="2000"/>
              <a:t>CSMF: </a:t>
            </a:r>
            <a:r>
              <a:rPr lang="es-AR" sz="2000" err="1"/>
              <a:t>Common</a:t>
            </a:r>
            <a:r>
              <a:rPr lang="es-AR" sz="2000"/>
              <a:t> </a:t>
            </a:r>
            <a:r>
              <a:rPr lang="es-AR" sz="2000" err="1"/>
              <a:t>Slice</a:t>
            </a:r>
            <a:r>
              <a:rPr lang="es-AR" sz="2000"/>
              <a:t> Management </a:t>
            </a:r>
            <a:r>
              <a:rPr lang="es-AR" sz="2000" err="1"/>
              <a:t>Function</a:t>
            </a:r>
            <a:endParaRPr lang="es-AR" sz="2000"/>
          </a:p>
          <a:p>
            <a:pPr marL="342900" indent="-342900" defTabSz="711200">
              <a:buFont typeface="Wingdings" panose="05000000000000000000" pitchFamily="2" charset="2"/>
              <a:buChar char="ü"/>
            </a:pPr>
            <a:r>
              <a:rPr lang="es-AR" sz="2000"/>
              <a:t>NSMF: Network </a:t>
            </a:r>
            <a:r>
              <a:rPr lang="es-AR" sz="2000" err="1"/>
              <a:t>Slice</a:t>
            </a:r>
            <a:r>
              <a:rPr lang="es-AR" sz="2000"/>
              <a:t> </a:t>
            </a:r>
            <a:r>
              <a:rPr lang="es-AR" sz="2000" err="1"/>
              <a:t>Function</a:t>
            </a:r>
            <a:r>
              <a:rPr lang="es-AR" sz="2000"/>
              <a:t> Management</a:t>
            </a:r>
          </a:p>
        </p:txBody>
      </p:sp>
      <p:sp>
        <p:nvSpPr>
          <p:cNvPr id="21" name="TextBox 1">
            <a:extLst>
              <a:ext uri="{FF2B5EF4-FFF2-40B4-BE49-F238E27FC236}">
                <a16:creationId xmlns:a16="http://schemas.microsoft.com/office/drawing/2014/main" id="{17D1461E-1E7A-B32A-B496-71BF6FAA7AF3}"/>
              </a:ext>
            </a:extLst>
          </p:cNvPr>
          <p:cNvSpPr txBox="1"/>
          <p:nvPr/>
        </p:nvSpPr>
        <p:spPr>
          <a:xfrm>
            <a:off x="351156" y="120371"/>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b="1">
                <a:solidFill>
                  <a:prstClr val="white"/>
                </a:solidFill>
                <a:latin typeface="Calibri" panose="020F0502020204030204"/>
              </a:rPr>
              <a:t>Aprovisionamiento de un Network </a:t>
            </a:r>
            <a:r>
              <a:rPr lang="es-AR" b="1" err="1">
                <a:solidFill>
                  <a:prstClr val="white"/>
                </a:solidFill>
                <a:latin typeface="Calibri" panose="020F0502020204030204"/>
              </a:rPr>
              <a:t>Slice</a:t>
            </a:r>
            <a:r>
              <a:rPr lang="es-AR" b="1">
                <a:solidFill>
                  <a:prstClr val="white"/>
                </a:solidFill>
                <a:latin typeface="Calibri" panose="020F0502020204030204"/>
              </a:rPr>
              <a:t> y ciclo de vida</a:t>
            </a:r>
            <a:endParaRPr kumimoji="0" lang="es-AR" sz="1800" b="1" i="0" u="none" strike="noStrike" kern="1200" cap="none" spc="0" normalizeH="0" baseline="0" noProof="0">
              <a:ln>
                <a:noFill/>
              </a:ln>
              <a:solidFill>
                <a:prstClr val="white"/>
              </a:solidFill>
              <a:effectLst/>
              <a:uLnTx/>
              <a:uFillTx/>
              <a:latin typeface="Calibri" panose="020F0502020204030204"/>
              <a:ea typeface="+mn-ea"/>
              <a:cs typeface="Calibri"/>
            </a:endParaRPr>
          </a:p>
        </p:txBody>
      </p:sp>
      <p:pic>
        <p:nvPicPr>
          <p:cNvPr id="3" name="Imagen 2">
            <a:extLst>
              <a:ext uri="{FF2B5EF4-FFF2-40B4-BE49-F238E27FC236}">
                <a16:creationId xmlns:a16="http://schemas.microsoft.com/office/drawing/2014/main" id="{026B0320-1F34-EAD1-D231-5EC14D5DD1C4}"/>
              </a:ext>
            </a:extLst>
          </p:cNvPr>
          <p:cNvPicPr>
            <a:picLocks noChangeAspect="1"/>
          </p:cNvPicPr>
          <p:nvPr/>
        </p:nvPicPr>
        <p:blipFill>
          <a:blip r:embed="rId4"/>
          <a:stretch>
            <a:fillRect/>
          </a:stretch>
        </p:blipFill>
        <p:spPr>
          <a:xfrm>
            <a:off x="3286123" y="4876168"/>
            <a:ext cx="5619750" cy="876300"/>
          </a:xfrm>
          <a:prstGeom prst="rect">
            <a:avLst/>
          </a:prstGeom>
        </p:spPr>
      </p:pic>
      <p:sp>
        <p:nvSpPr>
          <p:cNvPr id="4" name="Título 1">
            <a:extLst>
              <a:ext uri="{FF2B5EF4-FFF2-40B4-BE49-F238E27FC236}">
                <a16:creationId xmlns:a16="http://schemas.microsoft.com/office/drawing/2014/main" id="{A6E9D6FC-6704-BF09-0B1B-53AC2D4CB0D7}"/>
              </a:ext>
            </a:extLst>
          </p:cNvPr>
          <p:cNvSpPr txBox="1">
            <a:spLocks/>
          </p:cNvSpPr>
          <p:nvPr/>
        </p:nvSpPr>
        <p:spPr>
          <a:xfrm>
            <a:off x="5080000" y="5816598"/>
            <a:ext cx="6760841" cy="12954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895350" indent="-342900" defTabSz="895350">
              <a:buFont typeface="Wingdings" panose="05000000000000000000" pitchFamily="2" charset="2"/>
              <a:buChar char="ü"/>
            </a:pPr>
            <a:r>
              <a:rPr lang="es-AR" sz="2000"/>
              <a:t>NSSMF: Network </a:t>
            </a:r>
            <a:r>
              <a:rPr lang="es-AR" sz="2000" err="1"/>
              <a:t>Slice</a:t>
            </a:r>
            <a:r>
              <a:rPr lang="es-AR" sz="2000"/>
              <a:t> </a:t>
            </a:r>
            <a:r>
              <a:rPr lang="es-AR" sz="2000" err="1"/>
              <a:t>Subnet</a:t>
            </a:r>
            <a:r>
              <a:rPr lang="es-AR" sz="2000"/>
              <a:t> Management </a:t>
            </a:r>
            <a:r>
              <a:rPr lang="es-AR" sz="2000" err="1"/>
              <a:t>Function</a:t>
            </a:r>
            <a:endParaRPr lang="es-AR" sz="2000"/>
          </a:p>
          <a:p>
            <a:pPr marL="895350" indent="-342900" defTabSz="895350">
              <a:buFont typeface="Wingdings" panose="05000000000000000000" pitchFamily="2" charset="2"/>
              <a:buChar char="ü"/>
            </a:pPr>
            <a:r>
              <a:rPr lang="es-AR" sz="2000" err="1"/>
              <a:t>Domain</a:t>
            </a:r>
            <a:r>
              <a:rPr lang="es-AR" sz="2000"/>
              <a:t> </a:t>
            </a:r>
            <a:r>
              <a:rPr lang="es-AR" sz="2000" err="1"/>
              <a:t>orchestrator</a:t>
            </a:r>
            <a:endParaRPr lang="es-AR" sz="2000"/>
          </a:p>
        </p:txBody>
      </p:sp>
    </p:spTree>
    <p:extLst>
      <p:ext uri="{BB962C8B-B14F-4D97-AF65-F5344CB8AC3E}">
        <p14:creationId xmlns:p14="http://schemas.microsoft.com/office/powerpoint/2010/main" val="41624967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a:extLst>
              <a:ext uri="{FF2B5EF4-FFF2-40B4-BE49-F238E27FC236}">
                <a16:creationId xmlns:a16="http://schemas.microsoft.com/office/drawing/2014/main" id="{B14DE3D4-E17D-CA80-51BF-EF3B431801ED}"/>
              </a:ext>
            </a:extLst>
          </p:cNvPr>
          <p:cNvSpPr txBox="1"/>
          <p:nvPr/>
        </p:nvSpPr>
        <p:spPr>
          <a:xfrm>
            <a:off x="214007" y="266006"/>
            <a:ext cx="7588577"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b="1">
                <a:solidFill>
                  <a:prstClr val="white"/>
                </a:solidFill>
                <a:latin typeface="Calibri" panose="020F0502020204030204"/>
              </a:rPr>
              <a:t>Aprovisionamiento de un Network </a:t>
            </a:r>
            <a:r>
              <a:rPr lang="es-AR" b="1" err="1">
                <a:solidFill>
                  <a:prstClr val="white"/>
                </a:solidFill>
                <a:latin typeface="Calibri" panose="020F0502020204030204"/>
              </a:rPr>
              <a:t>Slice</a:t>
            </a:r>
            <a:r>
              <a:rPr lang="es-AR" b="1">
                <a:solidFill>
                  <a:prstClr val="white"/>
                </a:solidFill>
                <a:latin typeface="Calibri" panose="020F0502020204030204"/>
              </a:rPr>
              <a:t> y ciclo de vida</a:t>
            </a:r>
            <a:endParaRPr kumimoji="0" lang="es-AR" sz="1800" b="1" i="0" u="none" strike="noStrike" kern="1200" cap="none" spc="0" normalizeH="0" baseline="0" noProof="0">
              <a:ln>
                <a:noFill/>
              </a:ln>
              <a:solidFill>
                <a:prstClr val="white"/>
              </a:solidFill>
              <a:effectLst/>
              <a:uLnTx/>
              <a:uFillTx/>
              <a:latin typeface="Calibri" panose="020F0502020204030204"/>
              <a:ea typeface="+mn-ea"/>
              <a:cs typeface="Calibri"/>
            </a:endParaRPr>
          </a:p>
        </p:txBody>
      </p:sp>
      <p:pic>
        <p:nvPicPr>
          <p:cNvPr id="16" name="Imagen 15">
            <a:extLst>
              <a:ext uri="{FF2B5EF4-FFF2-40B4-BE49-F238E27FC236}">
                <a16:creationId xmlns:a16="http://schemas.microsoft.com/office/drawing/2014/main" id="{E8BFF459-BD1A-C404-BE51-0ECC9861380D}"/>
              </a:ext>
            </a:extLst>
          </p:cNvPr>
          <p:cNvPicPr>
            <a:picLocks noChangeAspect="1"/>
          </p:cNvPicPr>
          <p:nvPr/>
        </p:nvPicPr>
        <p:blipFill>
          <a:blip r:embed="rId3"/>
          <a:stretch>
            <a:fillRect/>
          </a:stretch>
        </p:blipFill>
        <p:spPr>
          <a:xfrm>
            <a:off x="5796668" y="314325"/>
            <a:ext cx="5353050" cy="3114675"/>
          </a:xfrm>
          <a:prstGeom prst="rect">
            <a:avLst/>
          </a:prstGeom>
        </p:spPr>
      </p:pic>
      <p:pic>
        <p:nvPicPr>
          <p:cNvPr id="18" name="Imagen 17">
            <a:extLst>
              <a:ext uri="{FF2B5EF4-FFF2-40B4-BE49-F238E27FC236}">
                <a16:creationId xmlns:a16="http://schemas.microsoft.com/office/drawing/2014/main" id="{7A279F64-7373-4089-740E-3B97AAAFCFFC}"/>
              </a:ext>
            </a:extLst>
          </p:cNvPr>
          <p:cNvPicPr>
            <a:picLocks noChangeAspect="1"/>
          </p:cNvPicPr>
          <p:nvPr/>
        </p:nvPicPr>
        <p:blipFill>
          <a:blip r:embed="rId4"/>
          <a:stretch>
            <a:fillRect/>
          </a:stretch>
        </p:blipFill>
        <p:spPr>
          <a:xfrm>
            <a:off x="910441" y="783294"/>
            <a:ext cx="4038600" cy="3981450"/>
          </a:xfrm>
          <a:prstGeom prst="rect">
            <a:avLst/>
          </a:prstGeom>
        </p:spPr>
      </p:pic>
      <p:pic>
        <p:nvPicPr>
          <p:cNvPr id="20" name="Imagen 19">
            <a:extLst>
              <a:ext uri="{FF2B5EF4-FFF2-40B4-BE49-F238E27FC236}">
                <a16:creationId xmlns:a16="http://schemas.microsoft.com/office/drawing/2014/main" id="{F7EA3920-1025-7ECD-4CD1-507376DF083D}"/>
              </a:ext>
            </a:extLst>
          </p:cNvPr>
          <p:cNvPicPr>
            <a:picLocks noChangeAspect="1"/>
          </p:cNvPicPr>
          <p:nvPr/>
        </p:nvPicPr>
        <p:blipFill>
          <a:blip r:embed="rId5"/>
          <a:stretch>
            <a:fillRect/>
          </a:stretch>
        </p:blipFill>
        <p:spPr>
          <a:xfrm>
            <a:off x="6096000" y="3773013"/>
            <a:ext cx="5991225" cy="2943225"/>
          </a:xfrm>
          <a:prstGeom prst="rect">
            <a:avLst/>
          </a:prstGeom>
        </p:spPr>
      </p:pic>
      <p:sp>
        <p:nvSpPr>
          <p:cNvPr id="21" name="Flecha: a la derecha 20">
            <a:extLst>
              <a:ext uri="{FF2B5EF4-FFF2-40B4-BE49-F238E27FC236}">
                <a16:creationId xmlns:a16="http://schemas.microsoft.com/office/drawing/2014/main" id="{A846D1BB-1F4F-FEBE-4FE0-58A2DBFF7888}"/>
              </a:ext>
            </a:extLst>
          </p:cNvPr>
          <p:cNvSpPr/>
          <p:nvPr/>
        </p:nvSpPr>
        <p:spPr>
          <a:xfrm>
            <a:off x="5121307" y="1681798"/>
            <a:ext cx="503095" cy="126780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Flecha: a la derecha 21">
            <a:extLst>
              <a:ext uri="{FF2B5EF4-FFF2-40B4-BE49-F238E27FC236}">
                <a16:creationId xmlns:a16="http://schemas.microsoft.com/office/drawing/2014/main" id="{77778E51-FB52-030C-0B79-10A7CCB56BE6}"/>
              </a:ext>
            </a:extLst>
          </p:cNvPr>
          <p:cNvSpPr/>
          <p:nvPr/>
        </p:nvSpPr>
        <p:spPr>
          <a:xfrm rot="5400000">
            <a:off x="8865497" y="2931340"/>
            <a:ext cx="503095" cy="126780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2" name="Imagen 11">
            <a:extLst>
              <a:ext uri="{FF2B5EF4-FFF2-40B4-BE49-F238E27FC236}">
                <a16:creationId xmlns:a16="http://schemas.microsoft.com/office/drawing/2014/main" id="{84ED95AC-F642-18EB-66B0-23F802D85038}"/>
              </a:ext>
            </a:extLst>
          </p:cNvPr>
          <p:cNvPicPr>
            <a:picLocks noChangeAspect="1"/>
          </p:cNvPicPr>
          <p:nvPr/>
        </p:nvPicPr>
        <p:blipFill>
          <a:blip r:embed="rId6"/>
          <a:stretch>
            <a:fillRect/>
          </a:stretch>
        </p:blipFill>
        <p:spPr>
          <a:xfrm>
            <a:off x="104775" y="4963948"/>
            <a:ext cx="5881993" cy="1542581"/>
          </a:xfrm>
          <a:prstGeom prst="rect">
            <a:avLst/>
          </a:prstGeom>
        </p:spPr>
      </p:pic>
    </p:spTree>
    <p:extLst>
      <p:ext uri="{BB962C8B-B14F-4D97-AF65-F5344CB8AC3E}">
        <p14:creationId xmlns:p14="http://schemas.microsoft.com/office/powerpoint/2010/main" val="1207193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DD889CDF7A9F45ABA7C0914A49898A" ma:contentTypeVersion="14" ma:contentTypeDescription="Create a new document." ma:contentTypeScope="" ma:versionID="586e0a78c375015a97b73e8e00267d62">
  <xsd:schema xmlns:xsd="http://www.w3.org/2001/XMLSchema" xmlns:xs="http://www.w3.org/2001/XMLSchema" xmlns:p="http://schemas.microsoft.com/office/2006/metadata/properties" xmlns:ns2="d4e223aa-bd74-4210-98c3-f6e322b242cc" xmlns:ns3="863cab23-ced8-4593-8e40-703727cf2ddf" targetNamespace="http://schemas.microsoft.com/office/2006/metadata/properties" ma:root="true" ma:fieldsID="a93890df060f1ac25ff9b31a0ffac8ba" ns2:_="" ns3:_="">
    <xsd:import namespace="d4e223aa-bd74-4210-98c3-f6e322b242cc"/>
    <xsd:import namespace="863cab23-ced8-4593-8e40-703727cf2dd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e223aa-bd74-4210-98c3-f6e322b242c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f2138f1-c0bb-47be-88a6-c8334904c8c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3cab23-ced8-4593-8e40-703727cf2dd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0e9a6b32-c1f6-4961-87c4-6aa61ff18491}" ma:internalName="TaxCatchAll" ma:showField="CatchAllData" ma:web="863cab23-ced8-4593-8e40-703727cf2d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63cab23-ced8-4593-8e40-703727cf2ddf" xsi:nil="true"/>
    <lcf76f155ced4ddcb4097134ff3c332f xmlns="d4e223aa-bd74-4210-98c3-f6e322b242cc">
      <Terms xmlns="http://schemas.microsoft.com/office/infopath/2007/PartnerControls"/>
    </lcf76f155ced4ddcb4097134ff3c332f>
    <SharedWithUsers xmlns="863cab23-ced8-4593-8e40-703727cf2ddf">
      <UserInfo>
        <DisplayName>Damian Del Campo</DisplayName>
        <AccountId>1873</AccountId>
        <AccountType/>
      </UserInfo>
      <UserInfo>
        <DisplayName>Nicolas Tellechea</DisplayName>
        <AccountId>281</AccountId>
        <AccountType/>
      </UserInfo>
      <UserInfo>
        <DisplayName>Ruben Delgado</DisplayName>
        <AccountId>240</AccountId>
        <AccountType/>
      </UserInfo>
      <UserInfo>
        <DisplayName>Adrian Grimaldi</DisplayName>
        <AccountId>16</AccountId>
        <AccountType/>
      </UserInfo>
      <UserInfo>
        <DisplayName>Handy Grover Tirado Sausa</DisplayName>
        <AccountId>229</AccountId>
        <AccountType/>
      </UserInfo>
      <UserInfo>
        <DisplayName>Marina Elisabet Cuenca</DisplayName>
        <AccountId>1835</AccountId>
        <AccountType/>
      </UserInfo>
      <UserInfo>
        <DisplayName>Diego Martinez Heimann</DisplayName>
        <AccountId>1896</AccountId>
        <AccountType/>
      </UserInfo>
      <UserInfo>
        <DisplayName>Pablo Paiva</DisplayName>
        <AccountId>189</AccountId>
        <AccountType/>
      </UserInfo>
      <UserInfo>
        <DisplayName>Octavio E Jazmin</DisplayName>
        <AccountId>304</AccountId>
        <AccountType/>
      </UserInfo>
      <UserInfo>
        <DisplayName>Cintia Capece</DisplayName>
        <AccountId>1752</AccountId>
        <AccountType/>
      </UserInfo>
      <UserInfo>
        <DisplayName>Daniel Torrabadella</DisplayName>
        <AccountId>213</AccountId>
        <AccountType/>
      </UserInfo>
      <UserInfo>
        <DisplayName>Jean Velasco Roa</DisplayName>
        <AccountId>1182</AccountId>
        <AccountType/>
      </UserInfo>
      <UserInfo>
        <DisplayName>Martin Mendiguren</DisplayName>
        <AccountId>380</AccountId>
        <AccountType/>
      </UserInfo>
      <UserInfo>
        <DisplayName>Maximiliano Momeño</DisplayName>
        <AccountId>148</AccountId>
        <AccountType/>
      </UserInfo>
      <UserInfo>
        <DisplayName>Sahel Rodriguez Concepcion</DisplayName>
        <AccountId>58</AccountId>
        <AccountType/>
      </UserInfo>
      <UserInfo>
        <DisplayName>Samuel A Kek</DisplayName>
        <AccountId>387</AccountId>
        <AccountType/>
      </UserInfo>
      <UserInfo>
        <DisplayName>Sebastian Jofre</DisplayName>
        <AccountId>359</AccountId>
        <AccountType/>
      </UserInfo>
      <UserInfo>
        <DisplayName>Gustavo Arenas</DisplayName>
        <AccountId>1509</AccountId>
        <AccountType/>
      </UserInfo>
      <UserInfo>
        <DisplayName>Juan Sokil</DisplayName>
        <AccountId>1879</AccountId>
        <AccountType/>
      </UserInfo>
      <UserInfo>
        <DisplayName>Victoria Cuesta</DisplayName>
        <AccountId>2122</AccountId>
        <AccountType/>
      </UserInfo>
      <UserInfo>
        <DisplayName>Horacio Arrigo</DisplayName>
        <AccountId>1817</AccountId>
        <AccountType/>
      </UserInfo>
    </SharedWithUsers>
  </documentManagement>
</p:properties>
</file>

<file path=customXml/itemProps1.xml><?xml version="1.0" encoding="utf-8"?>
<ds:datastoreItem xmlns:ds="http://schemas.openxmlformats.org/officeDocument/2006/customXml" ds:itemID="{167A66D4-97F5-40DA-AF81-D340B73D36AD}">
  <ds:schemaRefs>
    <ds:schemaRef ds:uri="863cab23-ced8-4593-8e40-703727cf2ddf"/>
    <ds:schemaRef ds:uri="d4e223aa-bd74-4210-98c3-f6e322b242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BF08D33-0C8D-416E-B448-11C810DFC405}">
  <ds:schemaRefs>
    <ds:schemaRef ds:uri="http://schemas.microsoft.com/sharepoint/v3/contenttype/forms"/>
  </ds:schemaRefs>
</ds:datastoreItem>
</file>

<file path=customXml/itemProps3.xml><?xml version="1.0" encoding="utf-8"?>
<ds:datastoreItem xmlns:ds="http://schemas.openxmlformats.org/officeDocument/2006/customXml" ds:itemID="{D16B7125-BFD7-453E-BCE8-374F21D1A8F6}">
  <ds:schemaRefs>
    <ds:schemaRef ds:uri="863cab23-ced8-4593-8e40-703727cf2ddf"/>
    <ds:schemaRef ds:uri="d4e223aa-bd74-4210-98c3-f6e322b242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100</TotalTime>
  <Words>27586</Words>
  <Application>Microsoft Office PowerPoint</Application>
  <PresentationFormat>Panorámica</PresentationFormat>
  <Paragraphs>3413</Paragraphs>
  <Slides>166</Slides>
  <Notes>118</Notes>
  <HiddenSlides>17</HiddenSlides>
  <MMClips>0</MMClips>
  <ScaleCrop>false</ScaleCrop>
  <HeadingPairs>
    <vt:vector size="6" baseType="variant">
      <vt:variant>
        <vt:lpstr>Fuentes usadas</vt:lpstr>
      </vt:variant>
      <vt:variant>
        <vt:i4>23</vt:i4>
      </vt:variant>
      <vt:variant>
        <vt:lpstr>Tema</vt:lpstr>
      </vt:variant>
      <vt:variant>
        <vt:i4>2</vt:i4>
      </vt:variant>
      <vt:variant>
        <vt:lpstr>Títulos de diapositiva</vt:lpstr>
      </vt:variant>
      <vt:variant>
        <vt:i4>166</vt:i4>
      </vt:variant>
    </vt:vector>
  </HeadingPairs>
  <TitlesOfParts>
    <vt:vector size="191" baseType="lpstr">
      <vt:lpstr>72 Black</vt:lpstr>
      <vt:lpstr>Arial</vt:lpstr>
      <vt:lpstr>Arial,Sans-Serif</vt:lpstr>
      <vt:lpstr>Calibri</vt:lpstr>
      <vt:lpstr>Calibri Light</vt:lpstr>
      <vt:lpstr>Consolas</vt:lpstr>
      <vt:lpstr>Courier New</vt:lpstr>
      <vt:lpstr>Eras ITC</vt:lpstr>
      <vt:lpstr>FrutigerBold</vt:lpstr>
      <vt:lpstr>Google Sans</vt:lpstr>
      <vt:lpstr>Helvetica</vt:lpstr>
      <vt:lpstr>Lato</vt:lpstr>
      <vt:lpstr>Lato BOLD</vt:lpstr>
      <vt:lpstr>Lato Heavy</vt:lpstr>
      <vt:lpstr>Lato Light</vt:lpstr>
      <vt:lpstr>Montserrat Light</vt:lpstr>
      <vt:lpstr>Montserrat SemiBold</vt:lpstr>
      <vt:lpstr>Roboto</vt:lpstr>
      <vt:lpstr>Segoe UI</vt:lpstr>
      <vt:lpstr>Söhne</vt:lpstr>
      <vt:lpstr>Times New Roman</vt:lpstr>
      <vt:lpstr>Wingdings</vt:lpstr>
      <vt:lpstr>Wingdings,Sans-Serif</vt:lpstr>
      <vt:lpstr>Office Theme</vt:lpstr>
      <vt:lpstr>Office Theme</vt:lpstr>
      <vt:lpstr>TRS TECNOLOGÍA de Redes y Servicios</vt:lpstr>
      <vt:lpstr>ACUERDOS </vt:lpstr>
      <vt:lpstr>Presentación de PowerPoint</vt:lpstr>
      <vt:lpstr>Presentación de PowerPoint</vt:lpstr>
      <vt:lpstr>Encuesta </vt:lpstr>
      <vt:lpstr>Salas</vt:lpstr>
      <vt:lpstr>Presentación de PowerPoint</vt:lpstr>
      <vt:lpstr>Presentación de PowerPoint</vt:lpstr>
      <vt:lpstr>Presentación de PowerPoint</vt:lpstr>
      <vt:lpstr>Presentación de PowerPoint</vt:lpstr>
      <vt:lpstr>Presentación de PowerPoint</vt:lpstr>
      <vt:lpstr>Iniciativas</vt:lpstr>
      <vt:lpstr>Iniciativa | vBNG</vt:lpstr>
      <vt:lpstr>Presentación de PowerPoint</vt:lpstr>
      <vt:lpstr>Iniciativa | INFRACO</vt:lpstr>
      <vt:lpstr>Presentación de PowerPoint</vt:lpstr>
      <vt:lpstr>Iniciativa | Redes Autónomas</vt:lpstr>
      <vt:lpstr>Presentación de PowerPoint</vt:lpstr>
      <vt:lpstr>Iniciativa | IoT I&amp;U| Solución Propia de VIC</vt:lpstr>
      <vt:lpstr>Presentación de PowerPoint</vt:lpstr>
      <vt:lpstr>Iniciativa | DAI Contextual</vt:lpstr>
      <vt:lpstr>Presentación de PowerPoint</vt:lpstr>
      <vt:lpstr>Iniciativa | Clasificación de audios para Smarthome</vt:lpstr>
      <vt:lpstr>Presentación de PowerPoint</vt:lpstr>
      <vt:lpstr>Iniciativa | Evolución 5G – Core Convergente</vt:lpstr>
      <vt:lpstr>Presentación de PowerPoint</vt:lpstr>
      <vt:lpstr>Iniciativa | Redes Privadas</vt:lpstr>
      <vt:lpstr>Presentación de PowerPoint</vt:lpstr>
      <vt:lpstr>BREAK  (5 min)</vt:lpstr>
      <vt:lpstr>Iniciativa | Clasificación de Chats - Canales Digitales (CCDD)</vt:lpstr>
      <vt:lpstr>Presentación de PowerPoint</vt:lpstr>
      <vt:lpstr>Iniciativa | Monitoreo de Entorno</vt:lpstr>
      <vt:lpstr>Presentación de PowerPoint</vt:lpstr>
      <vt:lpstr>Iniciativa | Cobertura WiFi</vt:lpstr>
      <vt:lpstr>Presentación de PowerPoint</vt:lpstr>
      <vt:lpstr>Iniciativa | WWC (Wireline Wireless convergance)</vt:lpstr>
      <vt:lpstr>Presentación de PowerPoint</vt:lpstr>
      <vt:lpstr>Iniciativa | HaaS</vt:lpstr>
      <vt:lpstr>Presentación de PowerPoint</vt:lpstr>
      <vt:lpstr>Iniciativa | Programabilidad de la Red</vt:lpstr>
      <vt:lpstr>Presentación de PowerPoint</vt:lpstr>
      <vt:lpstr>Iniciativa | Evolución Datacenter Cloud Telecom</vt:lpstr>
      <vt:lpstr>Presentación de PowerPoint</vt:lpstr>
      <vt:lpstr>Iniciativa | SmartHome - Tuya</vt:lpstr>
      <vt:lpstr>Presentación de PowerPoint</vt:lpstr>
      <vt:lpstr>Iniciativa | Aplicación Virtualizada de SamKnows</vt:lpstr>
      <vt:lpstr>Presentación de PowerPoint</vt:lpstr>
      <vt:lpstr>Iniciativa | Solución BKP Celular CMs</vt:lpstr>
      <vt:lpstr>Presentación de PowerPoint</vt:lpstr>
      <vt:lpstr>Iniciativa | Asistentes Virtuales</vt:lpstr>
      <vt:lpstr>Presentación de PowerPoint</vt:lpstr>
      <vt:lpstr>Salas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TECNOLOGÍA de Redes y servicios</vt:lpstr>
      <vt:lpstr>Presentación de PowerPoint</vt:lpstr>
      <vt:lpstr>Encuesta </vt:lpstr>
      <vt:lpstr>Presentación de PowerPoint</vt:lpstr>
      <vt:lpstr>TECNOLOGÍA de Redes y servicios</vt:lpstr>
      <vt:lpstr>Encuesta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TECNOLOGÍA de Redes y servicios</vt:lpstr>
      <vt:lpstr>Presentación de PowerPoint</vt:lpstr>
      <vt:lpstr>Presentación de PowerPoint</vt:lpstr>
      <vt:lpstr>Encuesta </vt:lpstr>
      <vt:lpstr>Presentación de PowerPoint</vt:lpstr>
      <vt:lpstr>Acuerdos</vt:lpstr>
      <vt:lpstr>Iniciativa | Evolución 5G – Core Convergente</vt:lpstr>
      <vt:lpstr>Presentación de PowerPoint</vt:lpstr>
      <vt:lpstr>Presentación de PowerPoint</vt:lpstr>
      <vt:lpstr>Iniciativa | Exposición de Servicios</vt:lpstr>
      <vt:lpstr>Presentación de PowerPoint</vt:lpstr>
      <vt:lpstr>Presentación de PowerPoint</vt:lpstr>
      <vt:lpstr>Presentación de PowerPoint</vt:lpstr>
      <vt:lpstr>Iniciativa | MCPTT</vt:lpstr>
      <vt:lpstr>Presentación de PowerPoint</vt:lpstr>
      <vt:lpstr>Presentación de PowerPoint</vt:lpstr>
      <vt:lpstr>Iniciativa | Nuevo Core B2B</vt:lpstr>
      <vt:lpstr>Presentación de PowerPoint</vt:lpstr>
      <vt:lpstr>Presentación de PowerPoint</vt:lpstr>
      <vt:lpstr>Presentación de PowerPoint</vt:lpstr>
      <vt:lpstr>Presentación de PowerPoint</vt:lpstr>
      <vt:lpstr>Iniciativa | Network Slicing</vt:lpstr>
      <vt:lpstr>Presentación de PowerPoint</vt:lpstr>
      <vt:lpstr>Presentación de PowerPoint</vt:lpstr>
      <vt:lpstr>Presentación de PowerPoint</vt:lpstr>
      <vt:lpstr>Presentación de PowerPoint</vt:lpstr>
      <vt:lpstr>Iniciativa | Exploración V-RAN</vt:lpstr>
      <vt:lpstr>Presentación de PowerPoint</vt:lpstr>
      <vt:lpstr>Iniciativa | Redes Privadas</vt:lpstr>
      <vt:lpstr>Presentación de PowerPoint</vt:lpstr>
      <vt:lpstr>Presentación de PowerPoint</vt:lpstr>
      <vt:lpstr>Presentación de PowerPoint</vt:lpstr>
      <vt:lpstr>Presentación de PowerPoint</vt:lpstr>
      <vt:lpstr>Presentación de PowerPoint</vt:lpstr>
      <vt:lpstr>Encuesta </vt:lpstr>
      <vt:lpstr>Presentación de PowerPoint</vt:lpstr>
      <vt:lpstr>Presentación de PowerPoint</vt:lpstr>
      <vt:lpstr>Iniciativa | Visión de Computadora</vt:lpstr>
      <vt:lpstr>Presentación de PowerPoint</vt:lpstr>
      <vt:lpstr>Presentación de PowerPoint</vt:lpstr>
      <vt:lpstr>Iniciativa | SmartHome - Tuya</vt:lpstr>
      <vt:lpstr>Presentación de PowerPoint</vt:lpstr>
      <vt:lpstr>Presentación de PowerPoint</vt:lpstr>
      <vt:lpstr>Iniciativa | Aplicación Virtualizada de SamKnows</vt:lpstr>
      <vt:lpstr>Presentación de PowerPoint</vt:lpstr>
      <vt:lpstr>Presentación de PowerPoint</vt:lpstr>
      <vt:lpstr>Iniciativa | WiFi Pass (Solución BKP CableLabs -ARC)</vt:lpstr>
      <vt:lpstr>Presentación de PowerPoint</vt:lpstr>
      <vt:lpstr>Presentación de PowerPoint</vt:lpstr>
      <vt:lpstr>Iniciativa | Asistentes Virtuales</vt:lpstr>
      <vt:lpstr>Presentación de PowerPoint</vt:lpstr>
      <vt:lpstr>Presentación de PowerPoint</vt:lpstr>
      <vt:lpstr>Presentación de PowerPoint</vt:lpstr>
      <vt:lpstr>Presentación de PowerPoint</vt:lpstr>
      <vt:lpstr>Presentación de PowerPoint</vt:lpstr>
      <vt:lpstr>TECNOLOGÍA de Redes y servicios</vt:lpstr>
      <vt:lpstr>Presentación de PowerPoint</vt:lpstr>
      <vt:lpstr>Encuesta </vt:lpstr>
      <vt:lpstr>TECNOLOGÍA de Redes y servicios</vt:lpstr>
      <vt:lpstr>Presentación de PowerPoint</vt:lpstr>
      <vt:lpstr>Presentación de PowerPoint</vt:lpstr>
      <vt:lpstr>Monitoreo de Entorno</vt:lpstr>
      <vt:lpstr>Presentación de PowerPoint</vt:lpstr>
      <vt:lpstr>Presentación de PowerPoint</vt:lpstr>
      <vt:lpstr>Presentación de PowerPoint</vt:lpstr>
      <vt:lpstr>TECNOLOGÍA de Redes y servicios</vt:lpstr>
      <vt:lpstr>Encuesta </vt:lpstr>
      <vt:lpstr>TRS TECNOLOGÍA de Redes y Servicios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Iniciativa | Redes Autónomas | POC Orquestador de Servicios CP4NA (IBM)</vt:lpstr>
      <vt:lpstr>Presentación de PowerPoint</vt:lpstr>
      <vt:lpstr>Iniciativa | DNS resiliencia</vt:lpstr>
      <vt:lpstr>Presentación de PowerPoint</vt:lpstr>
      <vt:lpstr>Iniciativa | IoT I&amp;U| Solución Propia de VIC</vt:lpstr>
      <vt:lpstr>Presentación de PowerPoint</vt:lpstr>
      <vt:lpstr>Presentación de PowerPoint</vt:lpstr>
      <vt:lpstr>Presentación de PowerPoint</vt:lpstr>
      <vt:lpstr>Iniciativa | IoT I&amp;U| Solución Propia de VIC</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CONTRERAS</dc:creator>
  <cp:lastModifiedBy>Guillermo A Musso Rodriguez</cp:lastModifiedBy>
  <cp:revision>4</cp:revision>
  <dcterms:created xsi:type="dcterms:W3CDTF">2021-12-16T20:38:20Z</dcterms:created>
  <dcterms:modified xsi:type="dcterms:W3CDTF">2023-07-04T17:09:56Z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0x0101002EDD889CDF7A9F45ABA7C0914A49898A</vt:lpwstr>
  </property>
  <property fmtid="{D5CDD505-2E9C-101B-9397-08002B2CF9AE}" pid="3" name="MediaServiceImageTags">
    <vt:lpwstr/>
  </property>
</Properties>
</file>